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8"/>
  </p:notesMasterIdLst>
  <p:handoutMasterIdLst>
    <p:handoutMasterId r:id="rId9"/>
  </p:handoutMasterIdLst>
  <p:sldIdLst>
    <p:sldId id="332" r:id="rId2"/>
    <p:sldId id="537" r:id="rId3"/>
    <p:sldId id="547" r:id="rId4"/>
    <p:sldId id="548" r:id="rId5"/>
    <p:sldId id="549" r:id="rId6"/>
    <p:sldId id="333" r:id="rId7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69">
          <p15:clr>
            <a:srgbClr val="A4A3A4"/>
          </p15:clr>
        </p15:guide>
        <p15:guide id="12" orient="horz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5A"/>
    <a:srgbClr val="EDEDF9"/>
    <a:srgbClr val="363696"/>
    <a:srgbClr val="5555C1"/>
    <a:srgbClr val="8E8ED5"/>
    <a:srgbClr val="000091"/>
    <a:srgbClr val="95518B"/>
    <a:srgbClr val="0C6382"/>
    <a:srgbClr val="D0DAD7"/>
    <a:srgbClr val="505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85497" autoAdjust="0"/>
  </p:normalViewPr>
  <p:slideViewPr>
    <p:cSldViewPr snapToObjects="1">
      <p:cViewPr varScale="1">
        <p:scale>
          <a:sx n="98" d="100"/>
          <a:sy n="98" d="100"/>
        </p:scale>
        <p:origin x="1205" y="7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169"/>
        <p:guide orient="horz" pos="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11/08/2023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11/08/2023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A6D6EE4E-921E-4659-8B56-5F125F048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908A9A59-EA3A-48D6-8BC1-DA079146E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9F1867BD-74A8-40A9-B0F1-E9DDCAA5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C86B8-CAF2-4A1D-BC90-31865518F62A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92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3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49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58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323850" y="4797425"/>
            <a:ext cx="1169988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45174-3011-49DB-B589-38F2565740F2}"/>
              </a:ext>
            </a:extLst>
          </p:cNvPr>
          <p:cNvSpPr/>
          <p:nvPr userDrawn="1"/>
        </p:nvSpPr>
        <p:spPr>
          <a:xfrm>
            <a:off x="0" y="2139701"/>
            <a:ext cx="9144000" cy="2634245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499742"/>
            <a:ext cx="8424000" cy="193318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20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807554"/>
            <a:ext cx="9144000" cy="4335946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3250" b="1" cap="all" baseline="0">
                <a:solidFill>
                  <a:schemeClr val="bg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807554"/>
            <a:ext cx="9144000" cy="3958846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2500" b="1" cap="all" baseline="0">
                <a:solidFill>
                  <a:schemeClr val="tx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3850" y="1708150"/>
            <a:ext cx="84248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9338" y="4783138"/>
            <a:ext cx="1349375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4783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hf hdr="0" ftr="0" dt="0"/>
  <p:txStyles>
    <p:titleStyle>
      <a:lvl1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2pPr>
      <a:lvl3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3pPr>
      <a:lvl4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4pPr>
      <a:lvl5pPr marL="142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5pPr>
      <a:lvl6pPr marL="4714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6pPr>
      <a:lvl7pPr marL="9286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7pPr>
      <a:lvl8pPr marL="13858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8pPr>
      <a:lvl9pPr marL="1843088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92075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171450" algn="l" rtl="0" fontAlgn="base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1450" algn="l" rtl="0" fontAlgn="base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100" indent="-171450" algn="l" rtl="0" fontAlgn="base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11005-07F5-448D-B13A-D40360804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EB860A-AEEF-4795-BD19-8310BB51B30F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910273-B46C-A361-113F-28ED9AC5DE33}"/>
              </a:ext>
            </a:extLst>
          </p:cNvPr>
          <p:cNvSpPr txBox="1"/>
          <p:nvPr/>
        </p:nvSpPr>
        <p:spPr>
          <a:xfrm>
            <a:off x="1007604" y="2715766"/>
            <a:ext cx="6264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eaLnBrk="1" hangingPunct="1">
              <a:spcAft>
                <a:spcPts val="600"/>
              </a:spcAft>
              <a:defRPr/>
            </a:pPr>
            <a:r>
              <a:rPr lang="fr-FR" altLang="fr-FR" sz="2800" dirty="0">
                <a:solidFill>
                  <a:schemeClr val="bg2"/>
                </a:solidFill>
                <a:latin typeface="Marianne ExtraBold" panose="02000000000000000000" pitchFamily="50" charset="0"/>
              </a:rPr>
              <a:t>BRIEFING</a:t>
            </a:r>
            <a:r>
              <a:rPr lang="fr-FR" alt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 ExtraBold" panose="02000000000000000000" pitchFamily="50" charset="0"/>
              </a:rPr>
              <a:t> </a:t>
            </a:r>
            <a:br>
              <a:rPr lang="fr-FR" alt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arianne ExtraBold" panose="02000000000000000000" pitchFamily="50" charset="0"/>
              </a:rPr>
            </a:br>
            <a:r>
              <a:rPr lang="fr-FR" altLang="fr-FR" sz="2800" dirty="0">
                <a:latin typeface="Marianne ExtraBold" panose="02000000000000000000" pitchFamily="50" charset="0"/>
              </a:rPr>
              <a:t>« EXERCICE DE SIMULATION </a:t>
            </a:r>
            <a:br>
              <a:rPr lang="fr-FR" altLang="fr-FR" sz="2800" dirty="0">
                <a:latin typeface="Marianne ExtraBold" panose="02000000000000000000" pitchFamily="50" charset="0"/>
              </a:rPr>
            </a:br>
            <a:r>
              <a:rPr lang="fr-FR" altLang="fr-FR" sz="2800" dirty="0">
                <a:latin typeface="Marianne ExtraBold" panose="02000000000000000000" pitchFamily="50" charset="0"/>
              </a:rPr>
              <a:t>DE GESTION DE CRISE CYBER</a:t>
            </a:r>
            <a:r>
              <a:rPr lang="fr-FR" altLang="fr-FR" sz="2800" cap="none" dirty="0">
                <a:latin typeface="Marianne ExtraBold" panose="02000000000000000000" pitchFamily="50" charset="0"/>
                <a:cs typeface="Segoe UI" panose="020B0502040204020203" pitchFamily="34" charset="0"/>
              </a:rPr>
              <a:t> 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DFD7-9648-4228-B29D-F4DA7EA743AE}"/>
              </a:ext>
            </a:extLst>
          </p:cNvPr>
          <p:cNvSpPr/>
          <p:nvPr/>
        </p:nvSpPr>
        <p:spPr>
          <a:xfrm>
            <a:off x="7399338" y="411510"/>
            <a:ext cx="1100384" cy="3847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TLP : RED</a:t>
            </a:r>
            <a:endParaRPr lang="fr-FR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290BFC-14F8-442F-9A3C-C54E52C8304A}"/>
              </a:ext>
            </a:extLst>
          </p:cNvPr>
          <p:cNvSpPr/>
          <p:nvPr/>
        </p:nvSpPr>
        <p:spPr>
          <a:xfrm>
            <a:off x="204565" y="1347614"/>
            <a:ext cx="911051" cy="190821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  <a:p>
            <a:pPr algn="ctr" defTabSz="1219170"/>
            <a:endParaRPr lang="fr-FR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  <a:p>
            <a:pPr algn="ctr" defTabSz="1219170"/>
            <a:r>
              <a:rPr lang="fr-FR" sz="1000" b="1" dirty="0">
                <a:solidFill>
                  <a:prstClr val="white"/>
                </a:solidFill>
                <a:latin typeface="Marianne" panose="02000000000000000000" pitchFamily="50" charset="0"/>
                <a:ea typeface="Geneva" charset="-128"/>
              </a:rPr>
              <a:t>Rappel des principaux objectifs</a:t>
            </a:r>
            <a:endParaRPr lang="en-GB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979F35-1199-4D2D-B196-4C15D39D055E}"/>
              </a:ext>
            </a:extLst>
          </p:cNvPr>
          <p:cNvSpPr/>
          <p:nvPr/>
        </p:nvSpPr>
        <p:spPr>
          <a:xfrm>
            <a:off x="1115616" y="1347614"/>
            <a:ext cx="7812824" cy="19082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2F58A96-7E3C-4232-B197-C56EFEA473DC}"/>
              </a:ext>
            </a:extLst>
          </p:cNvPr>
          <p:cNvSpPr txBox="1">
            <a:spLocks/>
          </p:cNvSpPr>
          <p:nvPr/>
        </p:nvSpPr>
        <p:spPr>
          <a:xfrm flipH="1">
            <a:off x="1115614" y="1347614"/>
            <a:ext cx="7200802" cy="1800200"/>
          </a:xfrm>
          <a:prstGeom prst="rect">
            <a:avLst/>
          </a:prstGeom>
          <a:noFill/>
          <a:ln>
            <a:noFill/>
          </a:ln>
        </p:spPr>
        <p:txBody>
          <a:bodyPr wrap="square" lIns="144000" tIns="48000" rIns="144000" bIns="48000" rtlCol="0">
            <a:noAutofit/>
          </a:bodyPr>
          <a:lstStyle/>
          <a:p>
            <a:pPr algn="just" defTabSz="1219170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fr-FR" sz="1050" kern="0" dirty="0">
                <a:solidFill>
                  <a:prstClr val="white">
                    <a:lumMod val="50000"/>
                  </a:prstClr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</a:rPr>
              <a:t>[Rappeler les objectifs internes de l’organisation]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728849-E2EA-4DF2-95B8-BDDDAB508D0A}"/>
              </a:ext>
            </a:extLst>
          </p:cNvPr>
          <p:cNvSpPr/>
          <p:nvPr/>
        </p:nvSpPr>
        <p:spPr>
          <a:xfrm>
            <a:off x="215560" y="3494507"/>
            <a:ext cx="1011787" cy="99035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  <a:p>
            <a:pPr algn="ctr" defTabSz="1219170"/>
            <a:endParaRPr lang="fr-FR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  <a:p>
            <a:pPr algn="ctr" defTabSz="1219170"/>
            <a:r>
              <a:rPr lang="fr-FR" sz="1000" b="1" dirty="0">
                <a:solidFill>
                  <a:prstClr val="white"/>
                </a:solidFill>
                <a:latin typeface="Marianne" panose="02000000000000000000" pitchFamily="50" charset="0"/>
                <a:ea typeface="Geneva" charset="-128"/>
              </a:rPr>
              <a:t>Horaires d’exercice</a:t>
            </a:r>
            <a:endParaRPr lang="en-GB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19EB2-6F1F-45FD-A9B4-C3520493A73F}"/>
              </a:ext>
            </a:extLst>
          </p:cNvPr>
          <p:cNvSpPr/>
          <p:nvPr/>
        </p:nvSpPr>
        <p:spPr>
          <a:xfrm>
            <a:off x="1126611" y="3494692"/>
            <a:ext cx="3445390" cy="9903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16CDAD5-0882-48B2-A81B-4EF6CBF98E9F}"/>
              </a:ext>
            </a:extLst>
          </p:cNvPr>
          <p:cNvSpPr txBox="1">
            <a:spLocks/>
          </p:cNvSpPr>
          <p:nvPr/>
        </p:nvSpPr>
        <p:spPr>
          <a:xfrm flipH="1">
            <a:off x="1227347" y="3494692"/>
            <a:ext cx="3344654" cy="990353"/>
          </a:xfrm>
          <a:prstGeom prst="rect">
            <a:avLst/>
          </a:prstGeom>
          <a:noFill/>
          <a:ln>
            <a:noFill/>
          </a:ln>
        </p:spPr>
        <p:txBody>
          <a:bodyPr wrap="square" lIns="144000" tIns="48000" rIns="144000" bIns="48000" rtlCol="0">
            <a:noAutofit/>
          </a:bodyPr>
          <a:lstStyle/>
          <a:p>
            <a:pPr algn="just" defTabSz="1219170">
              <a:spcBef>
                <a:spcPts val="400"/>
              </a:spcBef>
              <a:spcAft>
                <a:spcPts val="400"/>
              </a:spcAft>
              <a:defRPr/>
            </a:pPr>
            <a:r>
              <a:rPr lang="fr-FR" sz="1050" kern="0" dirty="0">
                <a:latin typeface="Marianne" panose="02000000000000000000" pitchFamily="50" charset="0"/>
                <a:ea typeface="Geneva" charset="-128"/>
              </a:rPr>
              <a:t>Horaire de début d’exercice : </a:t>
            </a:r>
            <a:r>
              <a:rPr lang="fr-FR" sz="1050" kern="0" dirty="0">
                <a:solidFill>
                  <a:prstClr val="white">
                    <a:lumMod val="50000"/>
                  </a:prstClr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</a:rPr>
              <a:t>[A compléter] 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defRPr/>
            </a:pPr>
            <a:r>
              <a:rPr lang="fr-FR" sz="1050" kern="0" dirty="0">
                <a:latin typeface="Marianne" panose="02000000000000000000" pitchFamily="50" charset="0"/>
                <a:ea typeface="Geneva" charset="-128"/>
              </a:rPr>
              <a:t>Horaire de fin d’exercice : </a:t>
            </a:r>
            <a:r>
              <a:rPr lang="fr-FR" sz="1050" kern="0" dirty="0">
                <a:solidFill>
                  <a:prstClr val="white">
                    <a:lumMod val="50000"/>
                  </a:prstClr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</a:rPr>
              <a:t>[A compléter] </a:t>
            </a:r>
            <a:endParaRPr lang="fr-FR" sz="1050" kern="0" dirty="0">
              <a:latin typeface="Marianne" panose="02000000000000000000" pitchFamily="50" charset="0"/>
              <a:ea typeface="Geneva" charset="-128"/>
            </a:endParaRP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defRPr/>
            </a:pPr>
            <a:r>
              <a:rPr lang="fr-FR" sz="1050" kern="0" dirty="0">
                <a:latin typeface="Marianne" panose="02000000000000000000" pitchFamily="50" charset="0"/>
                <a:ea typeface="Geneva" charset="-128"/>
              </a:rPr>
              <a:t>Horaire du RETEX à chaud : </a:t>
            </a:r>
            <a:r>
              <a:rPr lang="fr-FR" sz="1050" kern="0" dirty="0">
                <a:solidFill>
                  <a:prstClr val="white">
                    <a:lumMod val="50000"/>
                  </a:prstClr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</a:rPr>
              <a:t>[A compléter] </a:t>
            </a:r>
            <a:endParaRPr lang="fr-FR" sz="1050" kern="0" dirty="0">
              <a:latin typeface="Marianne" panose="02000000000000000000" pitchFamily="50" charset="0"/>
              <a:ea typeface="Geneva" charset="-128"/>
            </a:endParaRPr>
          </a:p>
          <a:p>
            <a:pPr algn="just" defTabSz="1219170" fontAlgn="base">
              <a:spcBef>
                <a:spcPts val="400"/>
              </a:spcBef>
              <a:spcAft>
                <a:spcPts val="400"/>
              </a:spcAft>
              <a:defRPr/>
            </a:pPr>
            <a:endParaRPr lang="fr-FR" sz="1050" kern="0" dirty="0">
              <a:latin typeface="Marianne" panose="02000000000000000000" pitchFamily="50" charset="0"/>
              <a:ea typeface="Geneva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82AA4-5A88-461E-8CB4-5125AF67299D}"/>
              </a:ext>
            </a:extLst>
          </p:cNvPr>
          <p:cNvSpPr/>
          <p:nvPr/>
        </p:nvSpPr>
        <p:spPr>
          <a:xfrm>
            <a:off x="4802241" y="3494508"/>
            <a:ext cx="1011787" cy="99035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  <a:p>
            <a:pPr algn="ctr" defTabSz="1219170"/>
            <a:endParaRPr lang="fr-FR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  <a:p>
            <a:pPr algn="ctr" defTabSz="1219170"/>
            <a:r>
              <a:rPr lang="fr-FR" sz="1000" b="1" dirty="0">
                <a:solidFill>
                  <a:prstClr val="white"/>
                </a:solidFill>
                <a:latin typeface="Marianne" panose="02000000000000000000" pitchFamily="50" charset="0"/>
                <a:ea typeface="Geneva" charset="-128"/>
              </a:rPr>
              <a:t>Lieu de réalisation de l’exercice</a:t>
            </a:r>
            <a:endParaRPr lang="en-GB" sz="1000" b="1" dirty="0">
              <a:solidFill>
                <a:prstClr val="white"/>
              </a:solidFill>
              <a:latin typeface="Marianne" panose="02000000000000000000" pitchFamily="50" charset="0"/>
              <a:ea typeface="Geneva" charset="-128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F9CD1D15-9029-4BFA-B8A3-2FD005D55BD8}"/>
              </a:ext>
            </a:extLst>
          </p:cNvPr>
          <p:cNvSpPr txBox="1">
            <a:spLocks/>
          </p:cNvSpPr>
          <p:nvPr/>
        </p:nvSpPr>
        <p:spPr>
          <a:xfrm flipH="1">
            <a:off x="5814028" y="3494507"/>
            <a:ext cx="3114412" cy="990539"/>
          </a:xfrm>
          <a:prstGeom prst="rect">
            <a:avLst/>
          </a:prstGeom>
          <a:noFill/>
          <a:ln>
            <a:noFill/>
          </a:ln>
        </p:spPr>
        <p:txBody>
          <a:bodyPr wrap="square" lIns="144000" tIns="48000" rIns="144000" bIns="48000" rtlCol="0">
            <a:noAutofit/>
          </a:bodyPr>
          <a:lstStyle/>
          <a:p>
            <a:pPr algn="just" defTabSz="1219170">
              <a:spcBef>
                <a:spcPts val="400"/>
              </a:spcBef>
              <a:spcAft>
                <a:spcPts val="400"/>
              </a:spcAft>
              <a:defRPr/>
            </a:pPr>
            <a:endParaRPr lang="fr-FR" sz="1050" kern="0" dirty="0">
              <a:latin typeface="Marianne" panose="02000000000000000000" pitchFamily="50" charset="0"/>
              <a:ea typeface="Geneva" charset="-128"/>
            </a:endParaRPr>
          </a:p>
          <a:p>
            <a:pPr algn="just" defTabSz="1219170">
              <a:spcBef>
                <a:spcPts val="400"/>
              </a:spcBef>
              <a:spcAft>
                <a:spcPts val="600"/>
              </a:spcAft>
              <a:defRPr/>
            </a:pPr>
            <a:r>
              <a:rPr lang="fr-FR" sz="1050" kern="0" dirty="0">
                <a:latin typeface="Marianne" panose="02000000000000000000" pitchFamily="50" charset="0"/>
                <a:ea typeface="Geneva" charset="-128"/>
              </a:rPr>
              <a:t>1 salle de crise </a:t>
            </a:r>
            <a:r>
              <a:rPr lang="fr-FR" sz="1050" kern="0" dirty="0"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</a:rPr>
              <a:t>(ou plusieurs) </a:t>
            </a:r>
            <a:r>
              <a:rPr lang="fr-FR" sz="1050" kern="0" dirty="0">
                <a:latin typeface="Marianne" panose="02000000000000000000" pitchFamily="50" charset="0"/>
                <a:ea typeface="Geneva" charset="-128"/>
              </a:rPr>
              <a:t>pour les participants, animateurs et observateurs située : </a:t>
            </a:r>
            <a:r>
              <a:rPr lang="fr-FR" sz="1050" kern="0" dirty="0">
                <a:solidFill>
                  <a:prstClr val="white">
                    <a:lumMod val="50000"/>
                  </a:prstClr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</a:rPr>
              <a:t>[A compléter] </a:t>
            </a:r>
            <a:endParaRPr lang="fr-FR" sz="1050" kern="0" dirty="0">
              <a:latin typeface="Marianne" panose="02000000000000000000" pitchFamily="50" charset="0"/>
              <a:ea typeface="Geneva" charset="-128"/>
            </a:endParaRPr>
          </a:p>
        </p:txBody>
      </p:sp>
      <p:pic>
        <p:nvPicPr>
          <p:cNvPr id="20" name="Graphic 65" descr="Marker outline">
            <a:extLst>
              <a:ext uri="{FF2B5EF4-FFF2-40B4-BE49-F238E27FC236}">
                <a16:creationId xmlns:a16="http://schemas.microsoft.com/office/drawing/2014/main" id="{D9A639B4-29D7-43CC-8A51-1253CEA1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1613" y="3456390"/>
            <a:ext cx="432000" cy="432000"/>
          </a:xfrm>
          <a:prstGeom prst="rect">
            <a:avLst/>
          </a:prstGeom>
        </p:spPr>
      </p:pic>
      <p:pic>
        <p:nvPicPr>
          <p:cNvPr id="21" name="Graphic 61" descr="Target outline">
            <a:extLst>
              <a:ext uri="{FF2B5EF4-FFF2-40B4-BE49-F238E27FC236}">
                <a16:creationId xmlns:a16="http://schemas.microsoft.com/office/drawing/2014/main" id="{D3075F07-A97B-4791-8A5B-569599BB2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114" y="1599641"/>
            <a:ext cx="463397" cy="463397"/>
          </a:xfrm>
          <a:prstGeom prst="rect">
            <a:avLst/>
          </a:prstGeom>
        </p:spPr>
      </p:pic>
      <p:pic>
        <p:nvPicPr>
          <p:cNvPr id="22" name="Graphic 69" descr="Flip calendar outline">
            <a:extLst>
              <a:ext uri="{FF2B5EF4-FFF2-40B4-BE49-F238E27FC236}">
                <a16:creationId xmlns:a16="http://schemas.microsoft.com/office/drawing/2014/main" id="{9C52CC41-A1B2-4044-9E1D-B7CAA899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365" y="3548942"/>
            <a:ext cx="432000" cy="43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A891DC3-0C96-4281-8EA7-425A28AC2CBE}"/>
              </a:ext>
            </a:extLst>
          </p:cNvPr>
          <p:cNvSpPr/>
          <p:nvPr/>
        </p:nvSpPr>
        <p:spPr>
          <a:xfrm>
            <a:off x="5742022" y="3494692"/>
            <a:ext cx="3186418" cy="9903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25BE25D-43B9-12F2-195F-5B3D6B62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80" y="701404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latin typeface="Marianne" panose="02000000000000000000" pitchFamily="50" charset="0"/>
                <a:ea typeface="Bitstream Vera Sans"/>
                <a:cs typeface="Segoe UI" panose="020B0502040204020203" pitchFamily="34" charset="0"/>
              </a:rPr>
              <a:t>Modalités d’exercice</a:t>
            </a:r>
            <a:endParaRPr lang="fr-FR" altLang="fr-FR" sz="2200" b="1" i="1" dirty="0">
              <a:latin typeface="Marianne" panose="02000000000000000000" pitchFamily="50" charset="0"/>
              <a:ea typeface="Bitstream Vera Sans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4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80" y="701404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latin typeface="Marianne" panose="02000000000000000000" pitchFamily="50" charset="0"/>
                <a:ea typeface="Bitstream Vera Sans"/>
                <a:cs typeface="Segoe UI" panose="020B0502040204020203" pitchFamily="34" charset="0"/>
              </a:rPr>
              <a:t>Modalités d’animation de l’exercice </a:t>
            </a:r>
            <a:r>
              <a:rPr lang="fr-FR" altLang="fr-FR" sz="1200" b="1" dirty="0">
                <a:latin typeface="Marianne" panose="02000000000000000000" pitchFamily="50" charset="0"/>
                <a:ea typeface="Bitstream Vera Sans"/>
                <a:cs typeface="Segoe UI" panose="020B0502040204020203" pitchFamily="34" charset="0"/>
              </a:rPr>
              <a:t>(1/2)</a:t>
            </a:r>
            <a:endParaRPr lang="fr-FR" altLang="fr-FR" sz="2200" b="1" i="1" dirty="0">
              <a:latin typeface="Marianne" panose="02000000000000000000" pitchFamily="50" charset="0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DE04BC92-6A6B-46E2-AD51-127135BF3C7A}"/>
              </a:ext>
            </a:extLst>
          </p:cNvPr>
          <p:cNvSpPr txBox="1"/>
          <p:nvPr/>
        </p:nvSpPr>
        <p:spPr>
          <a:xfrm>
            <a:off x="389675" y="2233080"/>
            <a:ext cx="1952806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Les participants vont régulièrement recevoir des stimulis par emails ou appels </a:t>
            </a:r>
            <a:endParaRPr lang="en-GB" sz="1200" b="1" dirty="0">
              <a:solidFill>
                <a:schemeClr val="accent2"/>
              </a:solidFill>
              <a:latin typeface="Marianne" panose="02000000000000000000" pitchFamily="50" charset="0"/>
              <a:ea typeface="Geneva" charset="-128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1A6A2C4C-10DB-40E3-B4D4-D0E7DB6BDB5F}"/>
              </a:ext>
            </a:extLst>
          </p:cNvPr>
          <p:cNvSpPr txBox="1"/>
          <p:nvPr/>
        </p:nvSpPr>
        <p:spPr>
          <a:xfrm>
            <a:off x="3291324" y="2233080"/>
            <a:ext cx="2575284" cy="120032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fr-FR"/>
            </a:defPPr>
            <a:lvl1pPr algn="ctr" defTabSz="1219170">
              <a:defRPr sz="1467" b="1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defRPr>
            </a:lvl1pPr>
          </a:lstStyle>
          <a:p>
            <a:r>
              <a:rPr lang="fr-FR" sz="1200" dirty="0"/>
              <a:t>Les participants vont devoir analyser ces stimulis et réagir en conséquences : partager des informations, définir un plan d’action, évaluer les impacts, anticiper, etc.</a:t>
            </a:r>
            <a:endParaRPr lang="en-GB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F3D61F-55AF-413C-91C3-FBFCB74F833A}"/>
              </a:ext>
            </a:extLst>
          </p:cNvPr>
          <p:cNvSpPr/>
          <p:nvPr/>
        </p:nvSpPr>
        <p:spPr>
          <a:xfrm>
            <a:off x="6660232" y="2234831"/>
            <a:ext cx="2196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Tout action entreprise l’est de manière fictive : elles sont décrites par téléphone ou mail à la cellule animation mais n’ont aucun impact sur le réel.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89FA83-0C95-478B-A853-AFDDCEA4A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40" y="1534373"/>
            <a:ext cx="577628" cy="5776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D31441-948A-4F21-BFE3-89A380D1E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185" y="1534372"/>
            <a:ext cx="577629" cy="5776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87F9FA-2BA3-464B-B69A-A1BF62A44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54" y="1521706"/>
            <a:ext cx="577629" cy="57762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DCF97B2-5C19-4BAD-B9FF-8DA2A192A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69" y="3779628"/>
            <a:ext cx="612654" cy="612654"/>
          </a:xfrm>
          <a:prstGeom prst="rect">
            <a:avLst/>
          </a:prstGeom>
          <a:noFill/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E0178EC-5057-445F-A58F-7A028B27B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812" y="1521705"/>
            <a:ext cx="577630" cy="577630"/>
          </a:xfrm>
          <a:prstGeom prst="rect">
            <a:avLst/>
          </a:prstGeom>
        </p:spPr>
      </p:pic>
      <p:sp>
        <p:nvSpPr>
          <p:cNvPr id="37" name="TextBox 14">
            <a:extLst>
              <a:ext uri="{FF2B5EF4-FFF2-40B4-BE49-F238E27FC236}">
                <a16:creationId xmlns:a16="http://schemas.microsoft.com/office/drawing/2014/main" id="{61EC3C08-6EB1-4FE1-8EAB-8BE65DF97109}"/>
              </a:ext>
            </a:extLst>
          </p:cNvPr>
          <p:cNvSpPr txBox="1"/>
          <p:nvPr/>
        </p:nvSpPr>
        <p:spPr>
          <a:xfrm>
            <a:off x="989125" y="3855122"/>
            <a:ext cx="774780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Avant chaque communication (orale ou écrite), il est nécessaire de préciser que c’est un exercice avec la mention suivante : </a:t>
            </a:r>
            <a:r>
              <a:rPr lang="fr-FR" sz="1200" b="1" dirty="0">
                <a:solidFill>
                  <a:srgbClr val="FF0000"/>
                </a:solidFill>
                <a:latin typeface="Marianne" panose="02000000000000000000" pitchFamily="50" charset="0"/>
                <a:ea typeface="Geneva" charset="-128"/>
              </a:rPr>
              <a:t>EXERCICE EXERCICE EXERCICE </a:t>
            </a:r>
            <a:endParaRPr lang="en-GB" sz="1200" b="1" dirty="0">
              <a:solidFill>
                <a:srgbClr val="FF0000"/>
              </a:solidFill>
              <a:latin typeface="Marianne" panose="02000000000000000000" pitchFamily="50" charset="0"/>
              <a:ea typeface="Geneva" charset="-128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9934C58-C48A-429A-9112-0BE770C306C6}"/>
              </a:ext>
            </a:extLst>
          </p:cNvPr>
          <p:cNvCxnSpPr/>
          <p:nvPr/>
        </p:nvCxnSpPr>
        <p:spPr>
          <a:xfrm>
            <a:off x="2555776" y="2565821"/>
            <a:ext cx="504056" cy="0"/>
          </a:xfrm>
          <a:prstGeom prst="straightConnector1">
            <a:avLst/>
          </a:prstGeom>
          <a:ln w="28575"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6D25F97-ABBB-4B4F-AFBC-FEE0E4E47D62}"/>
              </a:ext>
            </a:extLst>
          </p:cNvPr>
          <p:cNvCxnSpPr/>
          <p:nvPr/>
        </p:nvCxnSpPr>
        <p:spPr>
          <a:xfrm>
            <a:off x="6048164" y="2565821"/>
            <a:ext cx="504056" cy="0"/>
          </a:xfrm>
          <a:prstGeom prst="straightConnector1">
            <a:avLst/>
          </a:prstGeom>
          <a:ln w="28575">
            <a:solidFill>
              <a:srgbClr val="2121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0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4">
            <a:extLst>
              <a:ext uri="{FF2B5EF4-FFF2-40B4-BE49-F238E27FC236}">
                <a16:creationId xmlns:a16="http://schemas.microsoft.com/office/drawing/2014/main" id="{E0E0A2DF-07B3-4743-AC58-CC20C4FB5C4A}"/>
              </a:ext>
            </a:extLst>
          </p:cNvPr>
          <p:cNvSpPr txBox="1"/>
          <p:nvPr/>
        </p:nvSpPr>
        <p:spPr>
          <a:xfrm>
            <a:off x="1517243" y="1529610"/>
            <a:ext cx="6477947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Dans le cas où un participant aurait besoin de joindre une personne, </a:t>
            </a:r>
            <a:b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</a:br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la procédure est la suivante : </a:t>
            </a:r>
            <a:endParaRPr lang="en-GB" sz="1200" b="1" dirty="0">
              <a:solidFill>
                <a:srgbClr val="FF0000"/>
              </a:solidFill>
              <a:latin typeface="Marianne" panose="02000000000000000000" pitchFamily="50" charset="0"/>
              <a:ea typeface="Geneva" charset="-128"/>
            </a:endParaRPr>
          </a:p>
        </p:txBody>
      </p:sp>
      <p:sp>
        <p:nvSpPr>
          <p:cNvPr id="17" name="Rectangle à coins arrondis 5">
            <a:extLst>
              <a:ext uri="{FF2B5EF4-FFF2-40B4-BE49-F238E27FC236}">
                <a16:creationId xmlns:a16="http://schemas.microsoft.com/office/drawing/2014/main" id="{2D03A446-6643-4543-BF75-E7847A0DC6DD}"/>
              </a:ext>
            </a:extLst>
          </p:cNvPr>
          <p:cNvSpPr/>
          <p:nvPr/>
        </p:nvSpPr>
        <p:spPr>
          <a:xfrm>
            <a:off x="755650" y="2468189"/>
            <a:ext cx="1844578" cy="748936"/>
          </a:xfrm>
          <a:prstGeom prst="roundRect">
            <a:avLst/>
          </a:prstGeom>
          <a:solidFill>
            <a:schemeClr val="bg1"/>
          </a:solidFill>
          <a:ln>
            <a:solidFill>
              <a:srgbClr val="BF8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50" charset="0"/>
              </a:rPr>
              <a:t>Consulter l’annuaire des joueurs pour voir si la personne à contacter est mentionnée</a:t>
            </a:r>
          </a:p>
        </p:txBody>
      </p:sp>
      <p:sp>
        <p:nvSpPr>
          <p:cNvPr id="18" name="Rectangle à coins arrondis 7">
            <a:extLst>
              <a:ext uri="{FF2B5EF4-FFF2-40B4-BE49-F238E27FC236}">
                <a16:creationId xmlns:a16="http://schemas.microsoft.com/office/drawing/2014/main" id="{8A1E6CB4-2C53-407D-A5D2-FB430B9D82C4}"/>
              </a:ext>
            </a:extLst>
          </p:cNvPr>
          <p:cNvSpPr/>
          <p:nvPr/>
        </p:nvSpPr>
        <p:spPr>
          <a:xfrm>
            <a:off x="3307431" y="2274215"/>
            <a:ext cx="4890637" cy="561681"/>
          </a:xfrm>
          <a:prstGeom prst="roundRect">
            <a:avLst/>
          </a:prstGeom>
          <a:solidFill>
            <a:schemeClr val="bg1"/>
          </a:solidFill>
          <a:ln>
            <a:solidFill>
              <a:srgbClr val="BF8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50" charset="0"/>
              </a:rPr>
              <a:t>Si elle est mentionnée, contactez la personne en utilisant les coordonnées fournies dans l’annuaire (email ou numéro de téléphone).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841F818C-2FB5-41CE-935D-A5890509DDF6}"/>
              </a:ext>
            </a:extLst>
          </p:cNvPr>
          <p:cNvSpPr/>
          <p:nvPr/>
        </p:nvSpPr>
        <p:spPr>
          <a:xfrm>
            <a:off x="3307431" y="2930652"/>
            <a:ext cx="4881822" cy="561681"/>
          </a:xfrm>
          <a:prstGeom prst="roundRect">
            <a:avLst/>
          </a:prstGeom>
          <a:solidFill>
            <a:schemeClr val="bg1"/>
          </a:solidFill>
          <a:ln>
            <a:solidFill>
              <a:srgbClr val="BF8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50" charset="0"/>
              </a:rPr>
              <a:t>Si elle n’est pas mentionnée, contactez la cellule d’animation. Les animateurs joueront ou simuleront toutes les entités non-participantes. </a:t>
            </a: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F716C69A-8196-43C4-942D-CC728087E94C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2600228" y="2555056"/>
            <a:ext cx="707203" cy="287601"/>
          </a:xfrm>
          <a:prstGeom prst="bentConnector3">
            <a:avLst>
              <a:gd name="adj1" fmla="val 50000"/>
            </a:avLst>
          </a:prstGeom>
          <a:ln>
            <a:solidFill>
              <a:srgbClr val="BF82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8907AD0A-AD90-48F6-A9E9-91EB87820139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600228" y="2842657"/>
            <a:ext cx="707203" cy="368836"/>
          </a:xfrm>
          <a:prstGeom prst="bentConnector3">
            <a:avLst>
              <a:gd name="adj1" fmla="val 50000"/>
            </a:avLst>
          </a:prstGeom>
          <a:ln>
            <a:solidFill>
              <a:srgbClr val="BF82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9A2AE8AF-D141-44F6-9846-AE4FF2D9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0" y="1458041"/>
            <a:ext cx="612654" cy="612654"/>
          </a:xfrm>
          <a:prstGeom prst="rect">
            <a:avLst/>
          </a:prstGeom>
        </p:spPr>
      </p:pic>
      <p:sp>
        <p:nvSpPr>
          <p:cNvPr id="34" name="ZoneTexte 24">
            <a:extLst>
              <a:ext uri="{FF2B5EF4-FFF2-40B4-BE49-F238E27FC236}">
                <a16:creationId xmlns:a16="http://schemas.microsoft.com/office/drawing/2014/main" id="{16637299-4C24-4A37-93AD-5549A362C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906581"/>
            <a:ext cx="7048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rgbClr val="C00000"/>
                </a:solidFill>
                <a:latin typeface="Marianne" panose="02000000000000000000" pitchFamily="50" charset="0"/>
              </a:rPr>
              <a:t>Seules les personnes pré-identifiées dans l’annuaire des joueurs </a:t>
            </a:r>
            <a:br>
              <a:rPr lang="fr-FR" altLang="fr-FR" sz="1200" b="1" dirty="0">
                <a:solidFill>
                  <a:srgbClr val="C00000"/>
                </a:solidFill>
                <a:latin typeface="Marianne" panose="02000000000000000000" pitchFamily="50" charset="0"/>
              </a:rPr>
            </a:br>
            <a:r>
              <a:rPr lang="fr-FR" altLang="fr-FR" sz="1200" b="1" dirty="0">
                <a:solidFill>
                  <a:srgbClr val="C00000"/>
                </a:solidFill>
                <a:latin typeface="Marianne" panose="02000000000000000000" pitchFamily="50" charset="0"/>
              </a:rPr>
              <a:t>peuvent être contactées dans le cadre de l’exercice.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C629DEC-93E1-4DA6-B918-B9BE191CB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70" y="3831087"/>
            <a:ext cx="612654" cy="612654"/>
          </a:xfrm>
          <a:prstGeom prst="rect">
            <a:avLst/>
          </a:prstGeom>
          <a:noFill/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0F58B20-921B-631A-7529-B33FCB08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80" y="701404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latin typeface="Marianne" panose="02000000000000000000" pitchFamily="50" charset="0"/>
                <a:ea typeface="Bitstream Vera Sans"/>
                <a:cs typeface="Segoe UI" panose="020B0502040204020203" pitchFamily="34" charset="0"/>
              </a:rPr>
              <a:t>Modalités d’animation de l’exercice </a:t>
            </a:r>
            <a:r>
              <a:rPr lang="fr-FR" altLang="fr-FR" sz="1200" b="1" dirty="0">
                <a:latin typeface="Marianne" panose="02000000000000000000" pitchFamily="50" charset="0"/>
                <a:ea typeface="Bitstream Vera Sans"/>
                <a:cs typeface="Segoe UI" panose="020B0502040204020203" pitchFamily="34" charset="0"/>
              </a:rPr>
              <a:t>(2/2)</a:t>
            </a:r>
            <a:endParaRPr lang="fr-FR" altLang="fr-FR" sz="2200" b="1" i="1" dirty="0">
              <a:latin typeface="Marianne" panose="02000000000000000000" pitchFamily="50" charset="0"/>
              <a:ea typeface="Bitstream Vera Sans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4">
            <a:extLst>
              <a:ext uri="{FF2B5EF4-FFF2-40B4-BE49-F238E27FC236}">
                <a16:creationId xmlns:a16="http://schemas.microsoft.com/office/drawing/2014/main" id="{E0E0A2DF-07B3-4743-AC58-CC20C4FB5C4A}"/>
              </a:ext>
            </a:extLst>
          </p:cNvPr>
          <p:cNvSpPr txBox="1"/>
          <p:nvPr/>
        </p:nvSpPr>
        <p:spPr>
          <a:xfrm>
            <a:off x="1517243" y="2000009"/>
            <a:ext cx="6477947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1219170"/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Votre entité à recours à des services cloud ;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A2AE8AF-D141-44F6-9846-AE4FF2D9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0" y="1838383"/>
            <a:ext cx="612654" cy="610584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0F58B20-921B-631A-7529-B33FCB08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80" y="701404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 dirty="0">
                <a:latin typeface="Marianne" panose="02000000000000000000" pitchFamily="50" charset="0"/>
                <a:ea typeface="Bitstream Vera Sans"/>
                <a:cs typeface="Segoe UI" panose="020B0502040204020203" pitchFamily="34" charset="0"/>
              </a:rPr>
              <a:t>Conventions d’exercice</a:t>
            </a:r>
            <a:endParaRPr lang="fr-FR" altLang="fr-FR" sz="2200" b="1" i="1" dirty="0">
              <a:latin typeface="Marianne" panose="02000000000000000000" pitchFamily="50" charset="0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12B6D25-D2CF-4DBE-AD02-F490929EA873}"/>
              </a:ext>
            </a:extLst>
          </p:cNvPr>
          <p:cNvSpPr txBox="1"/>
          <p:nvPr/>
        </p:nvSpPr>
        <p:spPr>
          <a:xfrm>
            <a:off x="1517572" y="2690809"/>
            <a:ext cx="6477947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1219170"/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Déroulement de l’exercice en temps réel (pas de compression de temps) ;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7E82E3-2A54-454E-B06D-5D80031C2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70" y="2522982"/>
            <a:ext cx="612654" cy="612654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1D929480-A74B-4BD6-86CE-BD8F8EE0E01F}"/>
              </a:ext>
            </a:extLst>
          </p:cNvPr>
          <p:cNvSpPr txBox="1"/>
          <p:nvPr/>
        </p:nvSpPr>
        <p:spPr>
          <a:xfrm>
            <a:off x="1517243" y="3280185"/>
            <a:ext cx="6477947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1219170"/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L’animateur simule tous les rôles autres que ceux des joueurs présents dans la cellule de crise ;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9CC05CB-CD9B-4FF7-A890-975C956BB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70" y="3208616"/>
            <a:ext cx="612654" cy="612654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1C507CAD-549D-44D4-AAC6-EF6BEF7B9305}"/>
              </a:ext>
            </a:extLst>
          </p:cNvPr>
          <p:cNvSpPr txBox="1"/>
          <p:nvPr/>
        </p:nvSpPr>
        <p:spPr>
          <a:xfrm>
            <a:off x="1517572" y="4062077"/>
            <a:ext cx="6477947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1219170"/>
            <a:r>
              <a:rPr lang="fr-FR" sz="1200" kern="0" dirty="0">
                <a:solidFill>
                  <a:prstClr val="white">
                    <a:lumMod val="50000"/>
                  </a:prstClr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</a:rPr>
              <a:t>[A compléter]</a:t>
            </a:r>
            <a:endParaRPr lang="fr-FR" sz="1200" b="1" dirty="0">
              <a:solidFill>
                <a:schemeClr val="accent2"/>
              </a:solidFill>
              <a:latin typeface="Marianne" panose="02000000000000000000" pitchFamily="50" charset="0"/>
              <a:ea typeface="Geneva" charset="-128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5C0207A-2758-4719-9D64-39C2A023D9AD}"/>
              </a:ext>
            </a:extLst>
          </p:cNvPr>
          <p:cNvSpPr txBox="1"/>
          <p:nvPr/>
        </p:nvSpPr>
        <p:spPr>
          <a:xfrm>
            <a:off x="619370" y="1263698"/>
            <a:ext cx="6477947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1219170"/>
            <a:r>
              <a:rPr lang="fr-FR" sz="1200" b="1" dirty="0">
                <a:solidFill>
                  <a:schemeClr val="accent2"/>
                </a:solidFill>
                <a:latin typeface="Marianne" panose="02000000000000000000" pitchFamily="50" charset="0"/>
                <a:ea typeface="Geneva" charset="-128"/>
              </a:rPr>
              <a:t>Règles et limites de la simulation :</a:t>
            </a:r>
            <a:endParaRPr lang="en-GB" sz="1200" b="1" dirty="0">
              <a:solidFill>
                <a:srgbClr val="FF0000"/>
              </a:solidFill>
              <a:highlight>
                <a:srgbClr val="FFFF00"/>
              </a:highlight>
              <a:latin typeface="Marianne" panose="02000000000000000000" pitchFamily="50" charset="0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87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CFB412-9C8C-4703-BED9-65E9E9CCC8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B0467-3D42-4178-9177-125361E922D4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29F1F4-3528-81CD-7EC2-8929ACE64A7E}"/>
              </a:ext>
            </a:extLst>
          </p:cNvPr>
          <p:cNvSpPr txBox="1"/>
          <p:nvPr/>
        </p:nvSpPr>
        <p:spPr>
          <a:xfrm>
            <a:off x="1187698" y="3183818"/>
            <a:ext cx="626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algn="ctr" eaLnBrk="1" hangingPunct="1">
              <a:spcAft>
                <a:spcPts val="600"/>
              </a:spcAft>
              <a:defRPr/>
            </a:pPr>
            <a:r>
              <a:rPr lang="fr-FR" altLang="fr-FR" sz="2800" dirty="0">
                <a:latin typeface="Marianne ExtraBold" panose="02000000000000000000" pitchFamily="50" charset="0"/>
              </a:rPr>
              <a:t>BON EXERCICE !</a:t>
            </a:r>
            <a:endParaRPr lang="fr-FR" altLang="fr-FR" sz="2800" cap="none" dirty="0">
              <a:latin typeface="Marianne ExtraBold" panose="02000000000000000000" pitchFamily="50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37333</TotalTime>
  <Words>353</Words>
  <Application>Microsoft Office PowerPoint</Application>
  <PresentationFormat>Affichage à l'écran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Bitstream Vera Sans</vt:lpstr>
      <vt:lpstr>Calibri</vt:lpstr>
      <vt:lpstr>Geneva</vt:lpstr>
      <vt:lpstr>Marianne</vt:lpstr>
      <vt:lpstr>Marianne ExtraBold</vt:lpstr>
      <vt:lpstr>Segoe UI</vt:lpstr>
      <vt:lpstr>Times New Roman</vt:lpstr>
      <vt:lpstr>Wingdings</vt:lpstr>
      <vt:lpstr>TEMPLATE_OPERATEURS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admin</dc:creator>
  <cp:lastModifiedBy>Nowak Celia</cp:lastModifiedBy>
  <cp:revision>1075</cp:revision>
  <dcterms:created xsi:type="dcterms:W3CDTF">2020-08-04T12:18:42Z</dcterms:created>
  <dcterms:modified xsi:type="dcterms:W3CDTF">2023-08-11T12:44:35Z</dcterms:modified>
</cp:coreProperties>
</file>