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4"/>
  </p:sldMasterIdLst>
  <p:notesMasterIdLst>
    <p:notesMasterId r:id="rId27"/>
  </p:notesMasterIdLst>
  <p:handoutMasterIdLst>
    <p:handoutMasterId r:id="rId28"/>
  </p:handoutMasterIdLst>
  <p:sldIdLst>
    <p:sldId id="332" r:id="rId5"/>
    <p:sldId id="434" r:id="rId6"/>
    <p:sldId id="423" r:id="rId7"/>
    <p:sldId id="407" r:id="rId8"/>
    <p:sldId id="428" r:id="rId9"/>
    <p:sldId id="420" r:id="rId10"/>
    <p:sldId id="424" r:id="rId11"/>
    <p:sldId id="413" r:id="rId12"/>
    <p:sldId id="415" r:id="rId13"/>
    <p:sldId id="429" r:id="rId14"/>
    <p:sldId id="432" r:id="rId15"/>
    <p:sldId id="433" r:id="rId16"/>
    <p:sldId id="414" r:id="rId17"/>
    <p:sldId id="416" r:id="rId18"/>
    <p:sldId id="426" r:id="rId19"/>
    <p:sldId id="417" r:id="rId20"/>
    <p:sldId id="425" r:id="rId21"/>
    <p:sldId id="421" r:id="rId22"/>
    <p:sldId id="427" r:id="rId23"/>
    <p:sldId id="422" r:id="rId24"/>
    <p:sldId id="439" r:id="rId25"/>
    <p:sldId id="437" r:id="rId26"/>
  </p:sldIdLst>
  <p:sldSz cx="9144000" cy="5143500" type="screen16x9"/>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ction par défaut" id="{E424E3C2-99B4-400B-BADD-CB27CD0CB53E}">
          <p14:sldIdLst>
            <p14:sldId id="332"/>
            <p14:sldId id="434"/>
          </p14:sldIdLst>
        </p14:section>
        <p14:section name="Rappels sur l'exercice" id="{9E44B8C3-38D2-42D3-BC42-9E376B8230AC}">
          <p14:sldIdLst>
            <p14:sldId id="423"/>
            <p14:sldId id="407"/>
            <p14:sldId id="428"/>
            <p14:sldId id="420"/>
          </p14:sldIdLst>
        </p14:section>
        <p14:section name="Scénario" id="{119B3FC5-8AD9-4F94-A1C8-511E527715BF}">
          <p14:sldIdLst>
            <p14:sldId id="424"/>
            <p14:sldId id="413"/>
            <p14:sldId id="415"/>
            <p14:sldId id="429"/>
            <p14:sldId id="432"/>
            <p14:sldId id="433"/>
            <p14:sldId id="414"/>
            <p14:sldId id="416"/>
            <p14:sldId id="426"/>
            <p14:sldId id="417"/>
          </p14:sldIdLst>
        </p14:section>
        <p14:section name="Conseil pour les planificateurs" id="{1EFA4902-5A96-4457-8BE2-0C3F3F38D125}">
          <p14:sldIdLst>
            <p14:sldId id="425"/>
            <p14:sldId id="421"/>
            <p14:sldId id="427"/>
            <p14:sldId id="422"/>
            <p14:sldId id="439"/>
            <p14:sldId id="43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guide id="11" orient="horz" pos="169">
          <p15:clr>
            <a:srgbClr val="A4A3A4"/>
          </p15:clr>
        </p15:guide>
        <p15:guide id="12" orient="horz" pos="8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lier Adrien" initials="MA" lastIdx="18" clrIdx="0">
    <p:extLst>
      <p:ext uri="{19B8F6BF-5375-455C-9EA6-DF929625EA0E}">
        <p15:presenceInfo xmlns:p15="http://schemas.microsoft.com/office/powerpoint/2012/main" userId="S-1-5-21-1724003341-2785121338-2260330338-23704" providerId="AD"/>
      </p:ext>
    </p:extLst>
  </p:cmAuthor>
  <p:cmAuthor id="2" name="Couturier Mathieu" initials="CM" lastIdx="1" clrIdx="1">
    <p:extLst>
      <p:ext uri="{19B8F6BF-5375-455C-9EA6-DF929625EA0E}">
        <p15:presenceInfo xmlns:p15="http://schemas.microsoft.com/office/powerpoint/2012/main" userId="S-1-5-21-1724003341-2785121338-2260330338-18296" providerId="AD"/>
      </p:ext>
    </p:extLst>
  </p:cmAuthor>
  <p:cmAuthor id="3" name="Nowak Celia" initials="NC" lastIdx="4" clrIdx="2">
    <p:extLst>
      <p:ext uri="{19B8F6BF-5375-455C-9EA6-DF929625EA0E}">
        <p15:presenceInfo xmlns:p15="http://schemas.microsoft.com/office/powerpoint/2012/main" userId="S-1-5-21-1724003341-2785121338-2260330338-12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5A"/>
    <a:srgbClr val="363696"/>
    <a:srgbClr val="50DC53"/>
    <a:srgbClr val="FF9933"/>
    <a:srgbClr val="FFE666"/>
    <a:srgbClr val="FFEE99"/>
    <a:srgbClr val="FFC6CA"/>
    <a:srgbClr val="FBE3DD"/>
    <a:srgbClr val="00584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D968F-2EBB-35AF-03A2-677041B1B1E2}" v="47" dt="2022-10-10T07:42:37.194"/>
    <p1510:client id="{062F8D5C-8DC8-40D8-ADC8-6C57E36B2530}" v="641" dt="2022-10-07T15:09:02.488"/>
    <p1510:client id="{53F9868E-6F0E-4F10-80A4-29FAF16112A2}" v="36" dt="2022-10-07T15:13:48.14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1" autoAdjust="0"/>
    <p:restoredTop sz="90239" autoAdjust="0"/>
  </p:normalViewPr>
  <p:slideViewPr>
    <p:cSldViewPr snapToObjects="1">
      <p:cViewPr varScale="1">
        <p:scale>
          <a:sx n="86" d="100"/>
          <a:sy n="86" d="100"/>
        </p:scale>
        <p:origin x="798" y="90"/>
      </p:cViewPr>
      <p:guideLst>
        <p:guide orient="horz" pos="1620"/>
        <p:guide orient="horz" pos="191"/>
        <p:guide orient="horz" pos="854"/>
        <p:guide orient="horz" pos="821"/>
        <p:guide orient="horz" pos="3049"/>
        <p:guide orient="horz" pos="3151"/>
        <p:guide pos="2880"/>
        <p:guide pos="476"/>
        <p:guide pos="5193"/>
        <p:guide pos="5465"/>
        <p:guide orient="horz" pos="169"/>
        <p:guide orient="horz" pos="84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82" d="100"/>
          <a:sy n="82" d="100"/>
        </p:scale>
        <p:origin x="-3180"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Nowak" userId="S::celia.nowak_ssi.gouv.fr#ext#@clubcontinuiteactivite.onmicrosoft.com::6aa79291-e45c-46e1-b56a-e4569dca7c50" providerId="AD" clId="Web-{008D968F-2EBB-35AF-03A2-677041B1B1E2}"/>
    <pc:docChg chg="modSld">
      <pc:chgData name="Celia.Nowak" userId="S::celia.nowak_ssi.gouv.fr#ext#@clubcontinuiteactivite.onmicrosoft.com::6aa79291-e45c-46e1-b56a-e4569dca7c50" providerId="AD" clId="Web-{008D968F-2EBB-35AF-03A2-677041B1B1E2}" dt="2022-10-10T07:42:37.179" v="27" actId="20577"/>
      <pc:docMkLst>
        <pc:docMk/>
      </pc:docMkLst>
      <pc:sldChg chg="modSp">
        <pc:chgData name="Celia.Nowak" userId="S::celia.nowak_ssi.gouv.fr#ext#@clubcontinuiteactivite.onmicrosoft.com::6aa79291-e45c-46e1-b56a-e4569dca7c50" providerId="AD" clId="Web-{008D968F-2EBB-35AF-03A2-677041B1B1E2}" dt="2022-10-10T07:42:37.179" v="27" actId="20577"/>
        <pc:sldMkLst>
          <pc:docMk/>
          <pc:sldMk cId="1535009985" sldId="437"/>
        </pc:sldMkLst>
        <pc:spChg chg="mod">
          <ac:chgData name="Celia.Nowak" userId="S::celia.nowak_ssi.gouv.fr#ext#@clubcontinuiteactivite.onmicrosoft.com::6aa79291-e45c-46e1-b56a-e4569dca7c50" providerId="AD" clId="Web-{008D968F-2EBB-35AF-03A2-677041B1B1E2}" dt="2022-10-10T07:42:37.179" v="27" actId="20577"/>
          <ac:spMkLst>
            <pc:docMk/>
            <pc:sldMk cId="1535009985" sldId="437"/>
            <ac:spMk id="9" creationId="{66EB7D19-B556-96F3-9A67-2A09F10C3F7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7A43937-F1FC-481A-8EEA-4A48CCE255E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id="{AB981D73-67AA-4D98-A018-6A9FC04AAAF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D43D7CAC-FC49-47AF-A0F3-75CDA0829CC7}" type="datetimeFigureOut">
              <a:rPr lang="fr-FR"/>
              <a:pPr>
                <a:defRPr/>
              </a:pPr>
              <a:t>18/01/2023</a:t>
            </a:fld>
            <a:endParaRPr lang="fr-FR" dirty="0"/>
          </a:p>
        </p:txBody>
      </p:sp>
      <p:sp>
        <p:nvSpPr>
          <p:cNvPr id="4" name="Espace réservé du pied de page 3">
            <a:extLst>
              <a:ext uri="{FF2B5EF4-FFF2-40B4-BE49-F238E27FC236}">
                <a16:creationId xmlns:a16="http://schemas.microsoft.com/office/drawing/2014/main" id="{5558DD57-F20F-4772-9F42-BFEF64C1A7D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dirty="0"/>
          </a:p>
        </p:txBody>
      </p:sp>
      <p:sp>
        <p:nvSpPr>
          <p:cNvPr id="5" name="Espace réservé du numéro de diapositive 4">
            <a:extLst>
              <a:ext uri="{FF2B5EF4-FFF2-40B4-BE49-F238E27FC236}">
                <a16:creationId xmlns:a16="http://schemas.microsoft.com/office/drawing/2014/main" id="{F3ED7997-FC6D-4A85-AC5E-E59C91C4C63A}"/>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02A7936D-48A0-4488-A686-63923B6FB562}" type="slidenum">
              <a:rPr lang="fr-FR"/>
              <a:pPr>
                <a:defRPr/>
              </a:pPr>
              <a:t>‹N°›</a:t>
            </a:fld>
            <a:endParaRPr lang="fr-FR"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F5510D-D101-4F54-AA2B-4C94520C17F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3" name="Espace réservé de la date 2">
            <a:extLst>
              <a:ext uri="{FF2B5EF4-FFF2-40B4-BE49-F238E27FC236}">
                <a16:creationId xmlns:a16="http://schemas.microsoft.com/office/drawing/2014/main" id="{E514B934-6658-459C-AC9E-50F2520EB94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Arial" pitchFamily="34" charset="0"/>
              </a:defRPr>
            </a:lvl1pPr>
          </a:lstStyle>
          <a:p>
            <a:pPr>
              <a:defRPr/>
            </a:pPr>
            <a:fld id="{3E0821FB-339E-4B8F-A2F3-9193EA92B741}" type="datetimeFigureOut">
              <a:rPr lang="fr-FR"/>
              <a:pPr>
                <a:defRPr/>
              </a:pPr>
              <a:t>18/01/2023</a:t>
            </a:fld>
            <a:endParaRPr lang="fr-FR" dirty="0"/>
          </a:p>
        </p:txBody>
      </p:sp>
      <p:sp>
        <p:nvSpPr>
          <p:cNvPr id="4" name="Espace réservé de l'image des diapositives 3">
            <a:extLst>
              <a:ext uri="{FF2B5EF4-FFF2-40B4-BE49-F238E27FC236}">
                <a16:creationId xmlns:a16="http://schemas.microsoft.com/office/drawing/2014/main" id="{7A5545F4-3A68-4CE2-83D4-2E4EB2B0D69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a:extLst>
              <a:ext uri="{FF2B5EF4-FFF2-40B4-BE49-F238E27FC236}">
                <a16:creationId xmlns:a16="http://schemas.microsoft.com/office/drawing/2014/main" id="{6FB1138D-977C-4137-BC42-40B4722E546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a:extLst>
              <a:ext uri="{FF2B5EF4-FFF2-40B4-BE49-F238E27FC236}">
                <a16:creationId xmlns:a16="http://schemas.microsoft.com/office/drawing/2014/main" id="{14623C6A-C007-4DB5-B0AE-DDB98B7AA5E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Arial" pitchFamily="34" charset="0"/>
              </a:defRPr>
            </a:lvl1pPr>
          </a:lstStyle>
          <a:p>
            <a:pPr>
              <a:defRPr/>
            </a:pPr>
            <a:endParaRPr lang="fr-FR" dirty="0"/>
          </a:p>
        </p:txBody>
      </p:sp>
      <p:sp>
        <p:nvSpPr>
          <p:cNvPr id="7" name="Espace réservé du numéro de diapositive 6">
            <a:extLst>
              <a:ext uri="{FF2B5EF4-FFF2-40B4-BE49-F238E27FC236}">
                <a16:creationId xmlns:a16="http://schemas.microsoft.com/office/drawing/2014/main" id="{48407820-B2FA-487D-B474-ECC8E2CB7649}"/>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Arial" pitchFamily="34" charset="0"/>
              </a:defRPr>
            </a:lvl1pPr>
          </a:lstStyle>
          <a:p>
            <a:pPr>
              <a:defRPr/>
            </a:pPr>
            <a:fld id="{3DCAABFC-87D6-4DB4-9341-D53DC40CEBEC}" type="slidenum">
              <a:rPr lang="fr-FR"/>
              <a:pPr>
                <a:defRPr/>
              </a:pPr>
              <a:t>‹N°›</a:t>
            </a:fld>
            <a:endParaRPr lang="fr-F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a:extLst>
              <a:ext uri="{FF2B5EF4-FFF2-40B4-BE49-F238E27FC236}">
                <a16:creationId xmlns:a16="http://schemas.microsoft.com/office/drawing/2014/main" id="{A6D6EE4E-921E-4659-8B56-5F125F0485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notes 2">
            <a:extLst>
              <a:ext uri="{FF2B5EF4-FFF2-40B4-BE49-F238E27FC236}">
                <a16:creationId xmlns:a16="http://schemas.microsoft.com/office/drawing/2014/main" id="{908A9A59-EA3A-48D6-8BC1-DA079146E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fr-FR" dirty="0"/>
              <a:t>Rappel TLP-AMBER</a:t>
            </a:r>
          </a:p>
        </p:txBody>
      </p:sp>
      <p:sp>
        <p:nvSpPr>
          <p:cNvPr id="13316" name="Espace réservé du numéro de diapositive 3">
            <a:extLst>
              <a:ext uri="{FF2B5EF4-FFF2-40B4-BE49-F238E27FC236}">
                <a16:creationId xmlns:a16="http://schemas.microsoft.com/office/drawing/2014/main" id="{9F1867BD-74A8-40A9-B0F1-E9DDCAA59B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00C86B8-CAF2-4A1D-BC90-31865518F62A}" type="slidenum">
              <a:rPr lang="fr-FR" altLang="fr-FR"/>
              <a:pPr fontAlgn="base">
                <a:spcBef>
                  <a:spcPct val="0"/>
                </a:spcBef>
                <a:spcAft>
                  <a:spcPct val="0"/>
                </a:spcAft>
              </a:pPr>
              <a:t>1</a:t>
            </a:fld>
            <a:endParaRPr lang="fr-FR" alt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15</a:t>
            </a:fld>
            <a:endParaRPr lang="fr-FR" dirty="0"/>
          </a:p>
        </p:txBody>
      </p:sp>
    </p:spTree>
    <p:extLst>
      <p:ext uri="{BB962C8B-B14F-4D97-AF65-F5344CB8AC3E}">
        <p14:creationId xmlns:p14="http://schemas.microsoft.com/office/powerpoint/2010/main" val="2428426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16</a:t>
            </a:fld>
            <a:endParaRPr lang="fr-FR" dirty="0"/>
          </a:p>
        </p:txBody>
      </p:sp>
    </p:spTree>
    <p:extLst>
      <p:ext uri="{BB962C8B-B14F-4D97-AF65-F5344CB8AC3E}">
        <p14:creationId xmlns:p14="http://schemas.microsoft.com/office/powerpoint/2010/main" val="2883339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18</a:t>
            </a:fld>
            <a:endParaRPr lang="fr-FR" dirty="0"/>
          </a:p>
        </p:txBody>
      </p:sp>
    </p:spTree>
    <p:extLst>
      <p:ext uri="{BB962C8B-B14F-4D97-AF65-F5344CB8AC3E}">
        <p14:creationId xmlns:p14="http://schemas.microsoft.com/office/powerpoint/2010/main" val="324477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6</a:t>
            </a:fld>
            <a:endParaRPr lang="fr-FR" dirty="0"/>
          </a:p>
        </p:txBody>
      </p:sp>
    </p:spTree>
    <p:extLst>
      <p:ext uri="{BB962C8B-B14F-4D97-AF65-F5344CB8AC3E}">
        <p14:creationId xmlns:p14="http://schemas.microsoft.com/office/powerpoint/2010/main" val="4231333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8</a:t>
            </a:fld>
            <a:endParaRPr lang="fr-FR" dirty="0"/>
          </a:p>
        </p:txBody>
      </p:sp>
    </p:spTree>
    <p:extLst>
      <p:ext uri="{BB962C8B-B14F-4D97-AF65-F5344CB8AC3E}">
        <p14:creationId xmlns:p14="http://schemas.microsoft.com/office/powerpoint/2010/main" val="390427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9</a:t>
            </a:fld>
            <a:endParaRPr lang="fr-FR" dirty="0"/>
          </a:p>
        </p:txBody>
      </p:sp>
    </p:spTree>
    <p:extLst>
      <p:ext uri="{BB962C8B-B14F-4D97-AF65-F5344CB8AC3E}">
        <p14:creationId xmlns:p14="http://schemas.microsoft.com/office/powerpoint/2010/main" val="265260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10</a:t>
            </a:fld>
            <a:endParaRPr lang="fr-FR" dirty="0"/>
          </a:p>
        </p:txBody>
      </p:sp>
    </p:spTree>
    <p:extLst>
      <p:ext uri="{BB962C8B-B14F-4D97-AF65-F5344CB8AC3E}">
        <p14:creationId xmlns:p14="http://schemas.microsoft.com/office/powerpoint/2010/main" val="344694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11</a:t>
            </a:fld>
            <a:endParaRPr lang="fr-FR" dirty="0"/>
          </a:p>
        </p:txBody>
      </p:sp>
    </p:spTree>
    <p:extLst>
      <p:ext uri="{BB962C8B-B14F-4D97-AF65-F5344CB8AC3E}">
        <p14:creationId xmlns:p14="http://schemas.microsoft.com/office/powerpoint/2010/main" val="257343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12</a:t>
            </a:fld>
            <a:endParaRPr lang="fr-FR" dirty="0"/>
          </a:p>
        </p:txBody>
      </p:sp>
    </p:spTree>
    <p:extLst>
      <p:ext uri="{BB962C8B-B14F-4D97-AF65-F5344CB8AC3E}">
        <p14:creationId xmlns:p14="http://schemas.microsoft.com/office/powerpoint/2010/main" val="233006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13</a:t>
            </a:fld>
            <a:endParaRPr lang="fr-FR" dirty="0"/>
          </a:p>
        </p:txBody>
      </p:sp>
    </p:spTree>
    <p:extLst>
      <p:ext uri="{BB962C8B-B14F-4D97-AF65-F5344CB8AC3E}">
        <p14:creationId xmlns:p14="http://schemas.microsoft.com/office/powerpoint/2010/main" val="13416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3DCAABFC-87D6-4DB4-9341-D53DC40CEBEC}" type="slidenum">
              <a:rPr lang="fr-FR" smtClean="0"/>
              <a:pPr>
                <a:defRPr/>
              </a:pPr>
              <a:t>14</a:t>
            </a:fld>
            <a:endParaRPr lang="fr-FR" dirty="0"/>
          </a:p>
        </p:txBody>
      </p:sp>
    </p:spTree>
    <p:extLst>
      <p:ext uri="{BB962C8B-B14F-4D97-AF65-F5344CB8AC3E}">
        <p14:creationId xmlns:p14="http://schemas.microsoft.com/office/powerpoint/2010/main" val="418378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5941266-44D4-4D7B-B396-4DF053F8EE4A}"/>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
        <p:nvSpPr>
          <p:cNvPr id="10" name="Espace réservé de la date 3">
            <a:extLst>
              <a:ext uri="{FF2B5EF4-FFF2-40B4-BE49-F238E27FC236}">
                <a16:creationId xmlns:a16="http://schemas.microsoft.com/office/drawing/2014/main" id="{784217F5-D1D7-406F-AB9F-81F593A9E38E}"/>
              </a:ext>
            </a:extLst>
          </p:cNvPr>
          <p:cNvSpPr>
            <a:spLocks noGrp="1"/>
          </p:cNvSpPr>
          <p:nvPr>
            <p:ph type="dt" sz="half" idx="16"/>
          </p:nvPr>
        </p:nvSpPr>
        <p:spPr bwMode="gray">
          <a:xfrm>
            <a:off x="323850" y="4797425"/>
            <a:ext cx="1169988"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11" name="Rectangle 10">
            <a:extLst>
              <a:ext uri="{FF2B5EF4-FFF2-40B4-BE49-F238E27FC236}">
                <a16:creationId xmlns:a16="http://schemas.microsoft.com/office/drawing/2014/main" id="{66B44FCE-634B-435B-B57F-97670B464561}"/>
              </a:ext>
            </a:extLst>
          </p:cNvPr>
          <p:cNvSpPr/>
          <p:nvPr userDrawn="1"/>
        </p:nvSpPr>
        <p:spPr>
          <a:xfrm>
            <a:off x="6444208" y="4672943"/>
            <a:ext cx="2628292"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en dehors de votre organisation</a:t>
            </a:r>
          </a:p>
        </p:txBody>
      </p:sp>
    </p:spTree>
    <p:extLst>
      <p:ext uri="{BB962C8B-B14F-4D97-AF65-F5344CB8AC3E}">
        <p14:creationId xmlns:p14="http://schemas.microsoft.com/office/powerpoint/2010/main" val="22577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 sous-titre / texte">
    <p:spTree>
      <p:nvGrpSpPr>
        <p:cNvPr id="1" name=""/>
        <p:cNvGrpSpPr/>
        <p:nvPr/>
      </p:nvGrpSpPr>
      <p:grpSpPr>
        <a:xfrm>
          <a:off x="0" y="0"/>
          <a:ext cx="0" cy="0"/>
          <a:chOff x="0" y="0"/>
          <a:chExt cx="0" cy="0"/>
        </a:xfrm>
      </p:grpSpPr>
      <p:sp>
        <p:nvSpPr>
          <p:cNvPr id="16" name="Espace réservé du texte 7"/>
          <p:cNvSpPr>
            <a:spLocks noGrp="1"/>
          </p:cNvSpPr>
          <p:nvPr>
            <p:ph type="body" sz="quarter" idx="13"/>
          </p:nvPr>
        </p:nvSpPr>
        <p:spPr bwMode="gray">
          <a:xfrm>
            <a:off x="323851" y="1248679"/>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p:txBody>
          <a:bodyPr/>
          <a:lstStyle/>
          <a:p>
            <a:r>
              <a:rPr lang="fr-FR"/>
              <a:t>Modifiez le style du titre</a:t>
            </a:r>
            <a:endParaRPr lang="fr-FR" dirty="0"/>
          </a:p>
        </p:txBody>
      </p:sp>
      <p:sp>
        <p:nvSpPr>
          <p:cNvPr id="8" name="Espace réservé du texte 11"/>
          <p:cNvSpPr>
            <a:spLocks noGrp="1"/>
          </p:cNvSpPr>
          <p:nvPr>
            <p:ph type="body" sz="quarter" idx="14"/>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numéro de diapositive 4">
            <a:extLst>
              <a:ext uri="{FF2B5EF4-FFF2-40B4-BE49-F238E27FC236}">
                <a16:creationId xmlns:a16="http://schemas.microsoft.com/office/drawing/2014/main" id="{AE27F46B-C8CF-447B-AA75-092DE2133DA1}"/>
              </a:ext>
            </a:extLst>
          </p:cNvPr>
          <p:cNvSpPr>
            <a:spLocks noGrp="1"/>
          </p:cNvSpPr>
          <p:nvPr>
            <p:ph type="sldNum" sz="quarter" idx="15"/>
          </p:nvPr>
        </p:nvSpPr>
        <p:spPr/>
        <p:txBody>
          <a:bodyPr/>
          <a:lstStyle>
            <a:lvl1pPr>
              <a:defRPr/>
            </a:lvl1pPr>
          </a:lstStyle>
          <a:p>
            <a:pPr>
              <a:defRPr/>
            </a:pPr>
            <a:fld id="{F1971858-D133-4354-BF97-EEB8F9BAB97E}" type="slidenum">
              <a:rPr lang="fr-FR"/>
              <a:pPr>
                <a:defRPr/>
              </a:pPr>
              <a:t>‹N°›</a:t>
            </a:fld>
            <a:endParaRPr lang="fr-FR" dirty="0"/>
          </a:p>
        </p:txBody>
      </p:sp>
    </p:spTree>
    <p:extLst>
      <p:ext uri="{BB962C8B-B14F-4D97-AF65-F5344CB8AC3E}">
        <p14:creationId xmlns:p14="http://schemas.microsoft.com/office/powerpoint/2010/main" val="103672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90893D4E-D973-403F-8794-462429E931FF}"/>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Espace réservé du texte 7"/>
          <p:cNvSpPr>
            <a:spLocks noGrp="1"/>
          </p:cNvSpPr>
          <p:nvPr>
            <p:ph type="body" sz="quarter" idx="13"/>
          </p:nvPr>
        </p:nvSpPr>
        <p:spPr bwMode="gray">
          <a:xfrm>
            <a:off x="323528" y="1563638"/>
            <a:ext cx="2520000" cy="288032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9" name="Espace réservé du texte 7"/>
          <p:cNvSpPr>
            <a:spLocks noGrp="1"/>
          </p:cNvSpPr>
          <p:nvPr>
            <p:ph type="body" sz="quarter" idx="14"/>
          </p:nvPr>
        </p:nvSpPr>
        <p:spPr bwMode="gray">
          <a:xfrm>
            <a:off x="3312000"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0" name="Espace réservé du texte 7"/>
          <p:cNvSpPr>
            <a:spLocks noGrp="1"/>
          </p:cNvSpPr>
          <p:nvPr>
            <p:ph type="body" sz="quarter" idx="15"/>
          </p:nvPr>
        </p:nvSpPr>
        <p:spPr bwMode="gray">
          <a:xfrm>
            <a:off x="6263999" y="1563638"/>
            <a:ext cx="2520000" cy="2860762"/>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25"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2" name="Espace réservé du numéro de diapositive 4">
            <a:extLst>
              <a:ext uri="{FF2B5EF4-FFF2-40B4-BE49-F238E27FC236}">
                <a16:creationId xmlns:a16="http://schemas.microsoft.com/office/drawing/2014/main" id="{C73BA777-11CE-41A0-A6CF-8F9388C00734}"/>
              </a:ext>
            </a:extLst>
          </p:cNvPr>
          <p:cNvSpPr>
            <a:spLocks noGrp="1"/>
          </p:cNvSpPr>
          <p:nvPr>
            <p:ph type="sldNum" sz="quarter" idx="16"/>
          </p:nvPr>
        </p:nvSpPr>
        <p:spPr/>
        <p:txBody>
          <a:bodyPr/>
          <a:lstStyle>
            <a:lvl1pPr>
              <a:defRPr/>
            </a:lvl1pPr>
          </a:lstStyle>
          <a:p>
            <a:pPr>
              <a:defRPr/>
            </a:pPr>
            <a:fld id="{78F3A495-0CAB-4730-84AF-39839411CE37}" type="slidenum">
              <a:rPr lang="fr-FR"/>
              <a:pPr>
                <a:defRPr/>
              </a:pPr>
              <a:t>‹N°›</a:t>
            </a:fld>
            <a:endParaRPr lang="fr-FR" dirty="0"/>
          </a:p>
        </p:txBody>
      </p:sp>
      <p:sp>
        <p:nvSpPr>
          <p:cNvPr id="13" name="Espace réservé de la date 3">
            <a:extLst>
              <a:ext uri="{FF2B5EF4-FFF2-40B4-BE49-F238E27FC236}">
                <a16:creationId xmlns:a16="http://schemas.microsoft.com/office/drawing/2014/main" id="{46267A13-BFE4-4163-985C-055BD17DBB57}"/>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pic>
        <p:nvPicPr>
          <p:cNvPr id="14" name="Image 7">
            <a:extLst>
              <a:ext uri="{FF2B5EF4-FFF2-40B4-BE49-F238E27FC236}">
                <a16:creationId xmlns:a16="http://schemas.microsoft.com/office/drawing/2014/main" id="{738CE812-FD2B-4955-9B3C-64DEBDE451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8350" y="17938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Accueil - Club de la Continuité d'Activité">
            <a:extLst>
              <a:ext uri="{FF2B5EF4-FFF2-40B4-BE49-F238E27FC236}">
                <a16:creationId xmlns:a16="http://schemas.microsoft.com/office/drawing/2014/main" id="{C960E644-40B0-45DC-925C-43540857AB4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63516" y="212676"/>
            <a:ext cx="612068" cy="236153"/>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DCC1DC58-28B8-4B65-BD14-B86C14C98B85}"/>
              </a:ext>
            </a:extLst>
          </p:cNvPr>
          <p:cNvPicPr>
            <a:picLocks noChangeAspect="1"/>
          </p:cNvPicPr>
          <p:nvPr userDrawn="1"/>
        </p:nvPicPr>
        <p:blipFill>
          <a:blip r:embed="rId4"/>
          <a:stretch>
            <a:fillRect/>
          </a:stretch>
        </p:blipFill>
        <p:spPr>
          <a:xfrm>
            <a:off x="6777366" y="248733"/>
            <a:ext cx="784022" cy="204305"/>
          </a:xfrm>
          <a:prstGeom prst="rect">
            <a:avLst/>
          </a:prstGeom>
        </p:spPr>
      </p:pic>
    </p:spTree>
    <p:extLst>
      <p:ext uri="{BB962C8B-B14F-4D97-AF65-F5344CB8AC3E}">
        <p14:creationId xmlns:p14="http://schemas.microsoft.com/office/powerpoint/2010/main" val="177760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C785AAAC-2608-484B-8FFB-E1D7AA454F7E}"/>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Espace réservé du texte 7"/>
          <p:cNvSpPr>
            <a:spLocks noGrp="1"/>
          </p:cNvSpPr>
          <p:nvPr>
            <p:ph type="body" sz="quarter" idx="16"/>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2"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13" name="Espace réservé du texte 11"/>
          <p:cNvSpPr>
            <a:spLocks noGrp="1"/>
          </p:cNvSpPr>
          <p:nvPr>
            <p:ph type="body" sz="quarter" idx="17"/>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texte 11"/>
          <p:cNvSpPr>
            <a:spLocks noGrp="1"/>
          </p:cNvSpPr>
          <p:nvPr>
            <p:ph type="body" sz="quarter" idx="14"/>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1"/>
          <p:cNvSpPr>
            <a:spLocks noGrp="1"/>
          </p:cNvSpPr>
          <p:nvPr>
            <p:ph type="body" sz="quarter" idx="18"/>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Espace réservé du numéro de diapositive 4">
            <a:extLst>
              <a:ext uri="{FF2B5EF4-FFF2-40B4-BE49-F238E27FC236}">
                <a16:creationId xmlns:a16="http://schemas.microsoft.com/office/drawing/2014/main" id="{5D86C4AE-97D5-45A8-A61B-E55DA970D734}"/>
              </a:ext>
            </a:extLst>
          </p:cNvPr>
          <p:cNvSpPr>
            <a:spLocks noGrp="1"/>
          </p:cNvSpPr>
          <p:nvPr>
            <p:ph type="sldNum" sz="quarter" idx="19"/>
          </p:nvPr>
        </p:nvSpPr>
        <p:spPr/>
        <p:txBody>
          <a:bodyPr/>
          <a:lstStyle>
            <a:lvl1pPr>
              <a:defRPr/>
            </a:lvl1pPr>
          </a:lstStyle>
          <a:p>
            <a:pPr>
              <a:defRPr/>
            </a:pPr>
            <a:fld id="{52D99216-69DD-45B2-9226-6F1493D2D9BF}" type="slidenum">
              <a:rPr lang="fr-FR"/>
              <a:pPr>
                <a:defRPr/>
              </a:pPr>
              <a:t>‹N°›</a:t>
            </a:fld>
            <a:endParaRPr lang="fr-FR" dirty="0"/>
          </a:p>
        </p:txBody>
      </p:sp>
      <p:sp>
        <p:nvSpPr>
          <p:cNvPr id="16" name="Espace réservé de la date 3">
            <a:extLst>
              <a:ext uri="{FF2B5EF4-FFF2-40B4-BE49-F238E27FC236}">
                <a16:creationId xmlns:a16="http://schemas.microsoft.com/office/drawing/2014/main" id="{C31EA944-9CFF-4CDF-BE90-9E7AD8E01A37}"/>
              </a:ext>
            </a:extLst>
          </p:cNvPr>
          <p:cNvSpPr>
            <a:spLocks noGrp="1"/>
          </p:cNvSpPr>
          <p:nvPr>
            <p:ph type="dt" sz="half" idx="20"/>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95219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78061EC1-19BF-42FB-8FCC-5B9A44CDC682}"/>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8" name="Espace réservé pour une image  7"/>
          <p:cNvSpPr>
            <a:spLocks noGrp="1"/>
          </p:cNvSpPr>
          <p:nvPr>
            <p:ph type="pic" sz="quarter" idx="15"/>
          </p:nvPr>
        </p:nvSpPr>
        <p:spPr>
          <a:xfrm>
            <a:off x="3131840" y="1707654"/>
            <a:ext cx="5616624" cy="2880320"/>
          </a:xfrm>
        </p:spPr>
        <p:txBody>
          <a:bodyPr rtlCol="0">
            <a:noAutofit/>
          </a:bodyPr>
          <a:lstStyle/>
          <a:p>
            <a:pPr lvl="0"/>
            <a:r>
              <a:rPr lang="fr-FR" noProof="0" dirty="0"/>
              <a:t>Cliquez sur l'icône pour ajouter une image</a:t>
            </a:r>
          </a:p>
        </p:txBody>
      </p:sp>
      <p:sp>
        <p:nvSpPr>
          <p:cNvPr id="10" name="Espace réservé du numéro de diapositive 4">
            <a:extLst>
              <a:ext uri="{FF2B5EF4-FFF2-40B4-BE49-F238E27FC236}">
                <a16:creationId xmlns:a16="http://schemas.microsoft.com/office/drawing/2014/main" id="{00285CDD-E57E-4C08-A3CD-F16C2A1FFA31}"/>
              </a:ext>
            </a:extLst>
          </p:cNvPr>
          <p:cNvSpPr>
            <a:spLocks noGrp="1"/>
          </p:cNvSpPr>
          <p:nvPr>
            <p:ph type="sldNum" sz="quarter" idx="16"/>
          </p:nvPr>
        </p:nvSpPr>
        <p:spPr/>
        <p:txBody>
          <a:bodyPr/>
          <a:lstStyle>
            <a:lvl1pPr>
              <a:defRPr/>
            </a:lvl1pPr>
          </a:lstStyle>
          <a:p>
            <a:pPr>
              <a:defRPr/>
            </a:pPr>
            <a:fld id="{3F84C447-30AF-4557-9C5B-F2FCB4D94B75}" type="slidenum">
              <a:rPr lang="fr-FR"/>
              <a:pPr>
                <a:defRPr/>
              </a:pPr>
              <a:t>‹N°›</a:t>
            </a:fld>
            <a:endParaRPr lang="fr-FR" dirty="0"/>
          </a:p>
        </p:txBody>
      </p:sp>
      <p:sp>
        <p:nvSpPr>
          <p:cNvPr id="11" name="Espace réservé de la date 3">
            <a:extLst>
              <a:ext uri="{FF2B5EF4-FFF2-40B4-BE49-F238E27FC236}">
                <a16:creationId xmlns:a16="http://schemas.microsoft.com/office/drawing/2014/main" id="{A6130339-A1B9-4C53-9B32-D5E9FFA68F5F}"/>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385386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894ADF2E-2B3C-4295-A1C0-4A0185EB1CE1}"/>
              </a:ext>
            </a:extLst>
          </p:cNvPr>
          <p:cNvCxnSpPr>
            <a:cxnSpLocks/>
          </p:cNvCxnSpPr>
          <p:nvPr userDrawn="1"/>
        </p:nvCxnSpPr>
        <p:spPr bwMode="gray">
          <a:xfrm>
            <a:off x="323850" y="4784725"/>
            <a:ext cx="8424863"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p:cNvSpPr>
            <a:spLocks noGrp="1"/>
          </p:cNvSpPr>
          <p:nvPr>
            <p:ph type="body" sz="quarter" idx="14"/>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7"/>
          <p:cNvSpPr>
            <a:spLocks noGrp="1"/>
          </p:cNvSpPr>
          <p:nvPr>
            <p:ph type="body" sz="quarter" idx="13"/>
          </p:nvPr>
        </p:nvSpPr>
        <p:spPr bwMode="gray">
          <a:xfrm>
            <a:off x="323851" y="1248679"/>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a:t>Modifiez les styles du texte du masque</a:t>
            </a:r>
          </a:p>
          <a:p>
            <a:pPr lvl="1"/>
            <a:r>
              <a:rPr lang="fr-FR"/>
              <a:t>Deuxième niveau</a:t>
            </a:r>
          </a:p>
        </p:txBody>
      </p:sp>
      <p:sp>
        <p:nvSpPr>
          <p:cNvPr id="19" name="Titre 18"/>
          <p:cNvSpPr>
            <a:spLocks noGrp="1"/>
          </p:cNvSpPr>
          <p:nvPr>
            <p:ph type="title"/>
          </p:nvPr>
        </p:nvSpPr>
        <p:spPr>
          <a:xfrm>
            <a:off x="323850" y="682801"/>
            <a:ext cx="8424863" cy="539991"/>
          </a:xfrm>
        </p:spPr>
        <p:txBody>
          <a:bodyPr/>
          <a:lstStyle/>
          <a:p>
            <a:r>
              <a:rPr lang="fr-FR"/>
              <a:t>Modifiez le style du titre</a:t>
            </a:r>
            <a:endParaRPr lang="fr-FR" dirty="0"/>
          </a:p>
        </p:txBody>
      </p:sp>
      <p:sp>
        <p:nvSpPr>
          <p:cNvPr id="3" name="Espace réservé du graphique 2"/>
          <p:cNvSpPr>
            <a:spLocks noGrp="1"/>
          </p:cNvSpPr>
          <p:nvPr>
            <p:ph type="chart" sz="quarter" idx="15"/>
          </p:nvPr>
        </p:nvSpPr>
        <p:spPr>
          <a:xfrm>
            <a:off x="323528" y="1707654"/>
            <a:ext cx="5761038" cy="2879725"/>
          </a:xfrm>
        </p:spPr>
        <p:txBody>
          <a:bodyPr rtlCol="0">
            <a:noAutofit/>
          </a:bodyPr>
          <a:lstStyle/>
          <a:p>
            <a:pPr lvl="0"/>
            <a:r>
              <a:rPr lang="fr-FR" noProof="0" dirty="0"/>
              <a:t>Cliquez sur l'icône pour ajouter un graphique</a:t>
            </a:r>
          </a:p>
        </p:txBody>
      </p:sp>
      <p:sp>
        <p:nvSpPr>
          <p:cNvPr id="9" name="Espace réservé du numéro de diapositive 4">
            <a:extLst>
              <a:ext uri="{FF2B5EF4-FFF2-40B4-BE49-F238E27FC236}">
                <a16:creationId xmlns:a16="http://schemas.microsoft.com/office/drawing/2014/main" id="{69C74E37-C365-48B6-BA95-1619D8719439}"/>
              </a:ext>
            </a:extLst>
          </p:cNvPr>
          <p:cNvSpPr>
            <a:spLocks noGrp="1"/>
          </p:cNvSpPr>
          <p:nvPr>
            <p:ph type="sldNum" sz="quarter" idx="16"/>
          </p:nvPr>
        </p:nvSpPr>
        <p:spPr/>
        <p:txBody>
          <a:bodyPr/>
          <a:lstStyle>
            <a:lvl1pPr>
              <a:defRPr/>
            </a:lvl1pPr>
          </a:lstStyle>
          <a:p>
            <a:pPr>
              <a:defRPr/>
            </a:pPr>
            <a:fld id="{003F92FF-DF16-4215-A8E0-FCD52151AA52}" type="slidenum">
              <a:rPr lang="fr-FR"/>
              <a:pPr>
                <a:defRPr/>
              </a:pPr>
              <a:t>‹N°›</a:t>
            </a:fld>
            <a:endParaRPr lang="fr-FR" dirty="0"/>
          </a:p>
        </p:txBody>
      </p:sp>
      <p:sp>
        <p:nvSpPr>
          <p:cNvPr id="10" name="Espace réservé de la date 3">
            <a:extLst>
              <a:ext uri="{FF2B5EF4-FFF2-40B4-BE49-F238E27FC236}">
                <a16:creationId xmlns:a16="http://schemas.microsoft.com/office/drawing/2014/main" id="{7998AEDB-2DF5-448F-B32F-16CFD9A044B6}"/>
              </a:ext>
            </a:extLst>
          </p:cNvPr>
          <p:cNvSpPr>
            <a:spLocks noGrp="1"/>
          </p:cNvSpPr>
          <p:nvPr>
            <p:ph type="dt" sz="half" idx="17"/>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Tree>
    <p:extLst>
      <p:ext uri="{BB962C8B-B14F-4D97-AF65-F5344CB8AC3E}">
        <p14:creationId xmlns:p14="http://schemas.microsoft.com/office/powerpoint/2010/main" val="128605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bwMode="gray">
          <a:xfrm>
            <a:off x="323850" y="2427734"/>
            <a:ext cx="8424000" cy="2293224"/>
          </a:xfrm>
        </p:spPr>
        <p:txBody>
          <a:bodyPr/>
          <a:lstStyle>
            <a:lvl1pPr>
              <a:lnSpc>
                <a:spcPct val="90000"/>
              </a:lnSpc>
              <a:spcAft>
                <a:spcPts val="0"/>
              </a:spcAft>
              <a:defRPr sz="4000" b="1" cap="all" baseline="0"/>
            </a:lvl1pPr>
            <a:lvl2pPr marL="92075" indent="0">
              <a:spcBef>
                <a:spcPts val="500"/>
              </a:spcBef>
              <a:spcAft>
                <a:spcPts val="0"/>
              </a:spcAft>
              <a:buNone/>
              <a:tabLst/>
              <a:defRPr sz="2000"/>
            </a:lvl2pPr>
          </a:lstStyle>
          <a:p>
            <a:pPr lvl="0"/>
            <a:r>
              <a:rPr lang="fr-FR" dirty="0"/>
              <a:t>Modifiez les styles du texte du masque</a:t>
            </a:r>
          </a:p>
          <a:p>
            <a:pPr lvl="1"/>
            <a:r>
              <a:rPr lang="fr-FR" dirty="0"/>
              <a:t>Deuxième niveau</a:t>
            </a:r>
          </a:p>
        </p:txBody>
      </p:sp>
      <p:sp>
        <p:nvSpPr>
          <p:cNvPr id="6" name="Espace réservé de la date 3">
            <a:extLst>
              <a:ext uri="{FF2B5EF4-FFF2-40B4-BE49-F238E27FC236}">
                <a16:creationId xmlns:a16="http://schemas.microsoft.com/office/drawing/2014/main" id="{9DDBF3C8-E45F-419F-886C-8D95614B6288}"/>
              </a:ext>
            </a:extLst>
          </p:cNvPr>
          <p:cNvSpPr>
            <a:spLocks noGrp="1"/>
          </p:cNvSpPr>
          <p:nvPr>
            <p:ph type="dt" sz="half" idx="14"/>
          </p:nvPr>
        </p:nvSpPr>
        <p:spPr bwMode="gray">
          <a:xfrm>
            <a:off x="323850" y="4797425"/>
            <a:ext cx="1209675" cy="346075"/>
          </a:xfrm>
        </p:spPr>
        <p:txBody>
          <a:bodyPr lIns="0" tIns="0" rIns="0" bIns="0" anchorCtr="0">
            <a:noAutofit/>
          </a:bodyPr>
          <a:lstStyle>
            <a:lvl1pPr algn="l">
              <a:defRPr sz="750" b="1" smtClean="0">
                <a:solidFill>
                  <a:schemeClr val="tx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1551076F-13C4-4594-B2AE-71E27E438176}"/>
              </a:ext>
            </a:extLst>
          </p:cNvPr>
          <p:cNvSpPr>
            <a:spLocks noGrp="1"/>
          </p:cNvSpPr>
          <p:nvPr>
            <p:ph type="sldNum" sz="quarter" idx="15"/>
          </p:nvPr>
        </p:nvSpPr>
        <p:spPr/>
        <p:txBody>
          <a:bodyPr/>
          <a:lstStyle>
            <a:lvl1pPr algn="r">
              <a:defRPr sz="750" b="1" smtClean="0">
                <a:solidFill>
                  <a:schemeClr val="tx1"/>
                </a:solidFill>
              </a:defRPr>
            </a:lvl1pPr>
          </a:lstStyle>
          <a:p>
            <a:pPr>
              <a:defRPr/>
            </a:pPr>
            <a:fld id="{16236DBE-02F8-4A7C-AA13-A8190BD14CA6}" type="slidenum">
              <a:rPr lang="fr-FR"/>
              <a:pPr>
                <a:defRPr/>
              </a:pPr>
              <a:t>‹N°›</a:t>
            </a:fld>
            <a:endParaRPr lang="fr-FR" dirty="0"/>
          </a:p>
        </p:txBody>
      </p:sp>
    </p:spTree>
    <p:extLst>
      <p:ext uri="{BB962C8B-B14F-4D97-AF65-F5344CB8AC3E}">
        <p14:creationId xmlns:p14="http://schemas.microsoft.com/office/powerpoint/2010/main" val="172699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73530A-8232-4E16-BB23-D12DF6613B35}"/>
              </a:ext>
            </a:extLst>
          </p:cNvPr>
          <p:cNvSpPr/>
          <p:nvPr userDrawn="1"/>
        </p:nvSpPr>
        <p:spPr>
          <a:xfrm>
            <a:off x="0" y="647700"/>
            <a:ext cx="9144000" cy="44958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12"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rabicPeriod"/>
              <a:defRPr sz="3250" b="1" cap="all" baseline="0">
                <a:solidFill>
                  <a:schemeClr val="bg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6" name="Espace réservé de la date 3">
            <a:extLst>
              <a:ext uri="{FF2B5EF4-FFF2-40B4-BE49-F238E27FC236}">
                <a16:creationId xmlns:a16="http://schemas.microsoft.com/office/drawing/2014/main" id="{98C051D5-DA2E-4DAC-903E-D3F52440ACF0}"/>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7" name="Espace réservé du numéro de diapositive 5">
            <a:extLst>
              <a:ext uri="{FF2B5EF4-FFF2-40B4-BE49-F238E27FC236}">
                <a16:creationId xmlns:a16="http://schemas.microsoft.com/office/drawing/2014/main" id="{8579B0C8-1EF9-467D-9DF5-4831026C2890}"/>
              </a:ext>
            </a:extLst>
          </p:cNvPr>
          <p:cNvSpPr>
            <a:spLocks noGrp="1"/>
          </p:cNvSpPr>
          <p:nvPr>
            <p:ph type="sldNum" sz="quarter" idx="15"/>
          </p:nvPr>
        </p:nvSpPr>
        <p:spPr/>
        <p:txBody>
          <a:bodyPr/>
          <a:lstStyle>
            <a:lvl1pPr algn="r">
              <a:defRPr sz="750" b="1" smtClean="0">
                <a:solidFill>
                  <a:schemeClr val="bg1"/>
                </a:solidFill>
              </a:defRPr>
            </a:lvl1pPr>
          </a:lstStyle>
          <a:p>
            <a:pPr>
              <a:defRPr/>
            </a:pPr>
            <a:fld id="{212C633B-659A-434E-9BBF-83C60A170E8C}" type="slidenum">
              <a:rPr lang="fr-FR"/>
              <a:pPr>
                <a:defRPr/>
              </a:pPr>
              <a:t>‹N°›</a:t>
            </a:fld>
            <a:endParaRPr lang="fr-FR" dirty="0"/>
          </a:p>
        </p:txBody>
      </p:sp>
    </p:spTree>
    <p:extLst>
      <p:ext uri="{BB962C8B-B14F-4D97-AF65-F5344CB8AC3E}">
        <p14:creationId xmlns:p14="http://schemas.microsoft.com/office/powerpoint/2010/main" val="1417559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93F7BC-AEF0-45B8-A2D9-B1B7FB4F37B4}"/>
              </a:ext>
            </a:extLst>
          </p:cNvPr>
          <p:cNvSpPr/>
          <p:nvPr userDrawn="1"/>
        </p:nvSpPr>
        <p:spPr>
          <a:xfrm>
            <a:off x="0" y="662400"/>
            <a:ext cx="9144000" cy="4104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4" name="Rectangle 3">
            <a:extLst>
              <a:ext uri="{FF2B5EF4-FFF2-40B4-BE49-F238E27FC236}">
                <a16:creationId xmlns:a16="http://schemas.microsoft.com/office/drawing/2014/main" id="{58E921D5-A9BE-4189-A6F0-D6D162981D2C}"/>
              </a:ext>
            </a:extLst>
          </p:cNvPr>
          <p:cNvSpPr/>
          <p:nvPr userDrawn="1"/>
        </p:nvSpPr>
        <p:spPr>
          <a:xfrm>
            <a:off x="0" y="4765675"/>
            <a:ext cx="9144000" cy="377825"/>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dirty="0">
              <a:solidFill>
                <a:srgbClr val="12294D"/>
              </a:solidFill>
            </a:endParaRPr>
          </a:p>
        </p:txBody>
      </p:sp>
      <p:sp>
        <p:nvSpPr>
          <p:cNvPr id="23" name="Espace réservé du texte 10"/>
          <p:cNvSpPr>
            <a:spLocks noGrp="1"/>
          </p:cNvSpPr>
          <p:nvPr>
            <p:ph type="body" sz="quarter" idx="13"/>
          </p:nvPr>
        </p:nvSpPr>
        <p:spPr bwMode="gray">
          <a:xfrm>
            <a:off x="323850" y="2139702"/>
            <a:ext cx="8424000" cy="2293224"/>
          </a:xfrm>
        </p:spPr>
        <p:txBody>
          <a:bodyPr/>
          <a:lstStyle>
            <a:lvl1pPr marL="606425" indent="-514350">
              <a:lnSpc>
                <a:spcPct val="90000"/>
              </a:lnSpc>
              <a:spcAft>
                <a:spcPts val="0"/>
              </a:spcAft>
              <a:buFont typeface="+mj-lt"/>
              <a:buAutoNum type="alphaUcPeriod"/>
              <a:defRPr sz="2500" b="1" cap="all" baseline="0">
                <a:solidFill>
                  <a:schemeClr val="tx1"/>
                </a:solidFill>
              </a:defRPr>
            </a:lvl1pPr>
            <a:lvl2pPr marL="92075" indent="0">
              <a:spcBef>
                <a:spcPts val="500"/>
              </a:spcBef>
              <a:spcAft>
                <a:spcPts val="0"/>
              </a:spcAft>
              <a:buNone/>
              <a:tabLst/>
              <a:defRPr sz="1850">
                <a:solidFill>
                  <a:schemeClr val="tx1"/>
                </a:solidFill>
              </a:defRPr>
            </a:lvl2pPr>
          </a:lstStyle>
          <a:p>
            <a:pPr lvl="0"/>
            <a:r>
              <a:rPr lang="fr-FR"/>
              <a:t>Modifiez les styles du texte du masque</a:t>
            </a:r>
          </a:p>
        </p:txBody>
      </p:sp>
      <p:sp>
        <p:nvSpPr>
          <p:cNvPr id="7" name="Espace réservé de la date 3">
            <a:extLst>
              <a:ext uri="{FF2B5EF4-FFF2-40B4-BE49-F238E27FC236}">
                <a16:creationId xmlns:a16="http://schemas.microsoft.com/office/drawing/2014/main" id="{3D0AECF4-8BBB-4602-8C15-EB8808B8BEF3}"/>
              </a:ext>
            </a:extLst>
          </p:cNvPr>
          <p:cNvSpPr>
            <a:spLocks noGrp="1"/>
          </p:cNvSpPr>
          <p:nvPr>
            <p:ph type="dt" sz="half" idx="14"/>
          </p:nvPr>
        </p:nvSpPr>
        <p:spPr bwMode="gray">
          <a:xfrm>
            <a:off x="363538" y="4797425"/>
            <a:ext cx="1169987" cy="346075"/>
          </a:xfrm>
        </p:spPr>
        <p:txBody>
          <a:bodyPr lIns="0" tIns="0" rIns="0" bIns="0" anchorCtr="0">
            <a:noAutofit/>
          </a:bodyPr>
          <a:lstStyle>
            <a:lvl1pPr algn="l">
              <a:defRPr sz="750" b="1" smtClean="0">
                <a:solidFill>
                  <a:schemeClr val="bg1"/>
                </a:solidFill>
              </a:defRPr>
            </a:lvl1pPr>
          </a:lstStyle>
          <a:p>
            <a:pPr>
              <a:defRPr/>
            </a:pPr>
            <a:r>
              <a:rPr lang="fr-FR" dirty="0"/>
              <a:t>09/03/2022</a:t>
            </a:r>
          </a:p>
        </p:txBody>
      </p:sp>
      <p:sp>
        <p:nvSpPr>
          <p:cNvPr id="8" name="Espace réservé du numéro de diapositive 5">
            <a:extLst>
              <a:ext uri="{FF2B5EF4-FFF2-40B4-BE49-F238E27FC236}">
                <a16:creationId xmlns:a16="http://schemas.microsoft.com/office/drawing/2014/main" id="{90B5C319-18E6-4FBE-B128-B68A2FD17B33}"/>
              </a:ext>
            </a:extLst>
          </p:cNvPr>
          <p:cNvSpPr>
            <a:spLocks noGrp="1"/>
          </p:cNvSpPr>
          <p:nvPr>
            <p:ph type="sldNum" sz="quarter" idx="15"/>
          </p:nvPr>
        </p:nvSpPr>
        <p:spPr/>
        <p:txBody>
          <a:bodyPr/>
          <a:lstStyle>
            <a:lvl1pPr algn="r">
              <a:defRPr sz="750" b="1" smtClean="0">
                <a:solidFill>
                  <a:schemeClr val="bg1"/>
                </a:solidFill>
              </a:defRPr>
            </a:lvl1pPr>
          </a:lstStyle>
          <a:p>
            <a:pPr>
              <a:defRPr/>
            </a:pPr>
            <a:fld id="{B04CA4DD-83B3-480F-9DE5-C6494E001CD8}" type="slidenum">
              <a:rPr lang="fr-FR"/>
              <a:pPr>
                <a:defRPr/>
              </a:pPr>
              <a:t>‹N°›</a:t>
            </a:fld>
            <a:endParaRPr lang="fr-FR" dirty="0"/>
          </a:p>
        </p:txBody>
      </p:sp>
    </p:spTree>
    <p:extLst>
      <p:ext uri="{BB962C8B-B14F-4D97-AF65-F5344CB8AC3E}">
        <p14:creationId xmlns:p14="http://schemas.microsoft.com/office/powerpoint/2010/main" val="360881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026" name="Espace réservé du texte 2">
            <a:extLst>
              <a:ext uri="{FF2B5EF4-FFF2-40B4-BE49-F238E27FC236}">
                <a16:creationId xmlns:a16="http://schemas.microsoft.com/office/drawing/2014/main" id="{3592EB48-853A-42F7-961D-F1E38781911A}"/>
              </a:ext>
            </a:extLst>
          </p:cNvPr>
          <p:cNvSpPr>
            <a:spLocks noGrp="1"/>
          </p:cNvSpPr>
          <p:nvPr>
            <p:ph type="body" idx="1"/>
          </p:nvPr>
        </p:nvSpPr>
        <p:spPr bwMode="gray">
          <a:xfrm>
            <a:off x="323850" y="1708150"/>
            <a:ext cx="842486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altLang="fr-FR"/>
              <a:t>Texte de niveau 1</a:t>
            </a:r>
          </a:p>
          <a:p>
            <a:pPr lvl="1"/>
            <a:r>
              <a:rPr lang="fr-FR" altLang="fr-FR"/>
              <a:t>Texte de niveau 2</a:t>
            </a:r>
          </a:p>
          <a:p>
            <a:pPr lvl="2"/>
            <a:r>
              <a:rPr lang="fr-FR" altLang="fr-FR"/>
              <a:t>Texte de niveau 3</a:t>
            </a:r>
          </a:p>
          <a:p>
            <a:pPr lvl="3"/>
            <a:r>
              <a:rPr lang="fr-FR" altLang="fr-FR"/>
              <a:t>Texte de niveau 4</a:t>
            </a:r>
          </a:p>
          <a:p>
            <a:pPr lvl="4"/>
            <a:r>
              <a:rPr lang="fr-FR" altLang="fr-FR"/>
              <a:t>Texte de niveau 5</a:t>
            </a:r>
          </a:p>
        </p:txBody>
      </p:sp>
      <p:sp>
        <p:nvSpPr>
          <p:cNvPr id="6" name="Espace réservé du numéro de diapositive 5">
            <a:extLst>
              <a:ext uri="{FF2B5EF4-FFF2-40B4-BE49-F238E27FC236}">
                <a16:creationId xmlns:a16="http://schemas.microsoft.com/office/drawing/2014/main" id="{6E126620-148B-45D8-A4E8-E38091C80FD5}"/>
              </a:ext>
            </a:extLst>
          </p:cNvPr>
          <p:cNvSpPr>
            <a:spLocks noGrp="1"/>
          </p:cNvSpPr>
          <p:nvPr>
            <p:ph type="sldNum" sz="quarter" idx="4"/>
          </p:nvPr>
        </p:nvSpPr>
        <p:spPr bwMode="gray">
          <a:xfrm>
            <a:off x="7399338" y="4783138"/>
            <a:ext cx="1349375" cy="360362"/>
          </a:xfrm>
          <a:prstGeom prst="rect">
            <a:avLst/>
          </a:prstGeom>
        </p:spPr>
        <p:txBody>
          <a:bodyPr vert="horz" lIns="0" tIns="0" rIns="0" bIns="0" rtlCol="0" anchor="ctr" anchorCtr="0">
            <a:noAutofit/>
          </a:bodyPr>
          <a:lstStyle>
            <a:lvl1pPr algn="r" eaLnBrk="1" fontAlgn="auto" hangingPunct="1">
              <a:spcBef>
                <a:spcPts val="0"/>
              </a:spcBef>
              <a:spcAft>
                <a:spcPts val="0"/>
              </a:spcAft>
              <a:defRPr sz="750" b="1" smtClean="0">
                <a:solidFill>
                  <a:schemeClr val="tx1"/>
                </a:solidFill>
                <a:latin typeface="+mn-lt"/>
              </a:defRPr>
            </a:lvl1pPr>
          </a:lstStyle>
          <a:p>
            <a:pPr>
              <a:defRPr/>
            </a:pPr>
            <a:fld id="{B13E9C10-DF8E-4B7F-A608-7C15B3E7DA2A}" type="slidenum">
              <a:rPr lang="fr-FR"/>
              <a:pPr>
                <a:defRPr/>
              </a:pPr>
              <a:t>‹N°›</a:t>
            </a:fld>
            <a:endParaRPr lang="fr-FR" dirty="0"/>
          </a:p>
        </p:txBody>
      </p:sp>
      <p:sp>
        <p:nvSpPr>
          <p:cNvPr id="1028" name="Espace réservé du titre 11">
            <a:extLst>
              <a:ext uri="{FF2B5EF4-FFF2-40B4-BE49-F238E27FC236}">
                <a16:creationId xmlns:a16="http://schemas.microsoft.com/office/drawing/2014/main" id="{3DC49810-871F-4209-A624-6BAA3C5658B3}"/>
              </a:ext>
            </a:extLst>
          </p:cNvPr>
          <p:cNvSpPr>
            <a:spLocks noGrp="1"/>
          </p:cNvSpPr>
          <p:nvPr>
            <p:ph type="title"/>
          </p:nvPr>
        </p:nvSpPr>
        <p:spPr bwMode="auto">
          <a:xfrm>
            <a:off x="323850" y="682625"/>
            <a:ext cx="84248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Titre </a:t>
            </a:r>
          </a:p>
        </p:txBody>
      </p:sp>
      <p:sp>
        <p:nvSpPr>
          <p:cNvPr id="2" name="Espace réservé de la date 1">
            <a:extLst>
              <a:ext uri="{FF2B5EF4-FFF2-40B4-BE49-F238E27FC236}">
                <a16:creationId xmlns:a16="http://schemas.microsoft.com/office/drawing/2014/main" id="{F7E66223-C3B5-40CE-BBF2-E2B79CEC1CCB}"/>
              </a:ext>
            </a:extLst>
          </p:cNvPr>
          <p:cNvSpPr>
            <a:spLocks noGrp="1"/>
          </p:cNvSpPr>
          <p:nvPr>
            <p:ph type="dt" sz="half" idx="2"/>
          </p:nvPr>
        </p:nvSpPr>
        <p:spPr>
          <a:xfrm>
            <a:off x="315913" y="4783138"/>
            <a:ext cx="2057400" cy="274637"/>
          </a:xfrm>
          <a:prstGeom prst="rect">
            <a:avLst/>
          </a:prstGeom>
        </p:spPr>
        <p:txBody>
          <a:bodyPr vert="horz" lIns="91440" tIns="45720" rIns="91440" bIns="45720" rtlCol="0" anchor="ctr"/>
          <a:lstStyle>
            <a:lvl1pPr algn="l" eaLnBrk="1" fontAlgn="auto" hangingPunct="1">
              <a:spcBef>
                <a:spcPts val="0"/>
              </a:spcBef>
              <a:spcAft>
                <a:spcPts val="0"/>
              </a:spcAft>
              <a:defRPr sz="750" b="1" cap="all" smtClean="0">
                <a:solidFill>
                  <a:schemeClr val="tx1"/>
                </a:solidFill>
                <a:latin typeface="+mn-lt"/>
              </a:defRPr>
            </a:lvl1pPr>
          </a:lstStyle>
          <a:p>
            <a:pPr>
              <a:defRPr/>
            </a:pPr>
            <a:r>
              <a:rPr lang="fr-FR" dirty="0"/>
              <a:t>09/03/2022</a:t>
            </a:r>
          </a:p>
        </p:txBody>
      </p:sp>
    </p:spTree>
  </p:cSld>
  <p:clrMap bg1="lt1" tx1="dk1" bg2="lt2" tx2="dk2" accent1="accent1" accent2="accent2" accent3="accent3" accent4="accent4" accent5="accent5" accent6="accent6" hlink="hlink" folHlink="folHlink"/>
  <p:sldLayoutIdLst>
    <p:sldLayoutId id="2147483830" r:id="rId1"/>
    <p:sldLayoutId id="2147483838" r:id="rId2"/>
    <p:sldLayoutId id="2147483831" r:id="rId3"/>
    <p:sldLayoutId id="2147483832" r:id="rId4"/>
    <p:sldLayoutId id="2147483833" r:id="rId5"/>
    <p:sldLayoutId id="2147483834" r:id="rId6"/>
    <p:sldLayoutId id="2147483835" r:id="rId7"/>
    <p:sldLayoutId id="2147483836" r:id="rId8"/>
    <p:sldLayoutId id="2147483837" r:id="rId9"/>
  </p:sldLayoutIdLst>
  <p:hf hdr="0" ftr="0"/>
  <p:txStyles>
    <p:titleStyle>
      <a:lvl1pPr marL="14288" algn="l" rtl="0" fontAlgn="base">
        <a:lnSpc>
          <a:spcPct val="90000"/>
        </a:lnSpc>
        <a:spcBef>
          <a:spcPct val="0"/>
        </a:spcBef>
        <a:spcAft>
          <a:spcPct val="0"/>
        </a:spcAft>
        <a:defRPr sz="2500" b="1" kern="1200">
          <a:solidFill>
            <a:schemeClr val="tx1"/>
          </a:solidFill>
          <a:latin typeface="+mj-lt"/>
          <a:ea typeface="+mj-ea"/>
          <a:cs typeface="+mj-cs"/>
        </a:defRPr>
      </a:lvl1pPr>
      <a:lvl2pPr marL="14288" algn="l" rtl="0" fontAlgn="base">
        <a:lnSpc>
          <a:spcPct val="90000"/>
        </a:lnSpc>
        <a:spcBef>
          <a:spcPct val="0"/>
        </a:spcBef>
        <a:spcAft>
          <a:spcPct val="0"/>
        </a:spcAft>
        <a:defRPr sz="2500" b="1">
          <a:solidFill>
            <a:schemeClr val="tx1"/>
          </a:solidFill>
          <a:latin typeface="Arial" panose="020B0604020202020204" pitchFamily="34" charset="0"/>
        </a:defRPr>
      </a:lvl2pPr>
      <a:lvl3pPr marL="14288" algn="l" rtl="0" fontAlgn="base">
        <a:lnSpc>
          <a:spcPct val="90000"/>
        </a:lnSpc>
        <a:spcBef>
          <a:spcPct val="0"/>
        </a:spcBef>
        <a:spcAft>
          <a:spcPct val="0"/>
        </a:spcAft>
        <a:defRPr sz="2500" b="1">
          <a:solidFill>
            <a:schemeClr val="tx1"/>
          </a:solidFill>
          <a:latin typeface="Arial" panose="020B0604020202020204" pitchFamily="34" charset="0"/>
        </a:defRPr>
      </a:lvl3pPr>
      <a:lvl4pPr marL="14288" algn="l" rtl="0" fontAlgn="base">
        <a:lnSpc>
          <a:spcPct val="90000"/>
        </a:lnSpc>
        <a:spcBef>
          <a:spcPct val="0"/>
        </a:spcBef>
        <a:spcAft>
          <a:spcPct val="0"/>
        </a:spcAft>
        <a:defRPr sz="2500" b="1">
          <a:solidFill>
            <a:schemeClr val="tx1"/>
          </a:solidFill>
          <a:latin typeface="Arial" panose="020B0604020202020204" pitchFamily="34" charset="0"/>
        </a:defRPr>
      </a:lvl4pPr>
      <a:lvl5pPr marL="14288" algn="l" rtl="0" fontAlgn="base">
        <a:lnSpc>
          <a:spcPct val="90000"/>
        </a:lnSpc>
        <a:spcBef>
          <a:spcPct val="0"/>
        </a:spcBef>
        <a:spcAft>
          <a:spcPct val="0"/>
        </a:spcAft>
        <a:defRPr sz="2500" b="1">
          <a:solidFill>
            <a:schemeClr val="tx1"/>
          </a:solidFill>
          <a:latin typeface="Arial" panose="020B0604020202020204" pitchFamily="34" charset="0"/>
        </a:defRPr>
      </a:lvl5pPr>
      <a:lvl6pPr marL="471488" algn="l" rtl="0" fontAlgn="base">
        <a:lnSpc>
          <a:spcPct val="90000"/>
        </a:lnSpc>
        <a:spcBef>
          <a:spcPct val="0"/>
        </a:spcBef>
        <a:spcAft>
          <a:spcPct val="0"/>
        </a:spcAft>
        <a:defRPr sz="2500" b="1">
          <a:solidFill>
            <a:schemeClr val="tx1"/>
          </a:solidFill>
          <a:latin typeface="Arial" panose="020B0604020202020204" pitchFamily="34" charset="0"/>
        </a:defRPr>
      </a:lvl6pPr>
      <a:lvl7pPr marL="928688" algn="l" rtl="0" fontAlgn="base">
        <a:lnSpc>
          <a:spcPct val="90000"/>
        </a:lnSpc>
        <a:spcBef>
          <a:spcPct val="0"/>
        </a:spcBef>
        <a:spcAft>
          <a:spcPct val="0"/>
        </a:spcAft>
        <a:defRPr sz="2500" b="1">
          <a:solidFill>
            <a:schemeClr val="tx1"/>
          </a:solidFill>
          <a:latin typeface="Arial" panose="020B0604020202020204" pitchFamily="34" charset="0"/>
        </a:defRPr>
      </a:lvl7pPr>
      <a:lvl8pPr marL="1385888" algn="l" rtl="0" fontAlgn="base">
        <a:lnSpc>
          <a:spcPct val="90000"/>
        </a:lnSpc>
        <a:spcBef>
          <a:spcPct val="0"/>
        </a:spcBef>
        <a:spcAft>
          <a:spcPct val="0"/>
        </a:spcAft>
        <a:defRPr sz="2500" b="1">
          <a:solidFill>
            <a:schemeClr val="tx1"/>
          </a:solidFill>
          <a:latin typeface="Arial" panose="020B0604020202020204" pitchFamily="34" charset="0"/>
        </a:defRPr>
      </a:lvl8pPr>
      <a:lvl9pPr marL="1843088" algn="l" rtl="0" fontAlgn="base">
        <a:lnSpc>
          <a:spcPct val="90000"/>
        </a:lnSpc>
        <a:spcBef>
          <a:spcPct val="0"/>
        </a:spcBef>
        <a:spcAft>
          <a:spcPct val="0"/>
        </a:spcAft>
        <a:defRPr sz="2500" b="1">
          <a:solidFill>
            <a:schemeClr val="tx1"/>
          </a:solidFill>
          <a:latin typeface="Arial" panose="020B0604020202020204" pitchFamily="34" charset="0"/>
        </a:defRPr>
      </a:lvl9pPr>
    </p:titleStyle>
    <p:bodyStyle>
      <a:lvl1pPr marL="92075" algn="l" rtl="0" fontAlgn="base">
        <a:spcBef>
          <a:spcPct val="0"/>
        </a:spcBef>
        <a:spcAft>
          <a:spcPts val="500"/>
        </a:spcAft>
        <a:buFont typeface="Arial" panose="020B0604020202020204" pitchFamily="34" charset="0"/>
        <a:defRPr sz="1400" kern="1200">
          <a:solidFill>
            <a:schemeClr val="tx1"/>
          </a:solidFill>
          <a:latin typeface="+mn-lt"/>
          <a:ea typeface="+mn-ea"/>
          <a:cs typeface="+mn-cs"/>
        </a:defRPr>
      </a:lvl1pPr>
      <a:lvl2pPr marL="350838" indent="-171450" algn="l" rtl="0" fontAlgn="base">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0225" indent="-171450" algn="l" rtl="0" fontAlgn="base">
        <a:spcBef>
          <a:spcPts val="100"/>
        </a:spcBef>
        <a:spcAft>
          <a:spcPts val="100"/>
        </a:spcAft>
        <a:buSzPct val="100000"/>
        <a:buFont typeface="Wingdings" panose="05000000000000000000" pitchFamily="2" charset="2"/>
        <a:buChar char="§"/>
        <a:defRPr sz="1000" kern="1200">
          <a:solidFill>
            <a:schemeClr val="tx1"/>
          </a:solidFill>
          <a:latin typeface="+mn-lt"/>
          <a:ea typeface="+mn-ea"/>
          <a:cs typeface="+mn-cs"/>
        </a:defRPr>
      </a:lvl3pPr>
      <a:lvl4pPr marL="711200" indent="-171450" algn="l" rtl="0" fontAlgn="base">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100" indent="-171450" algn="l" rtl="0" fontAlgn="base">
        <a:spcBef>
          <a:spcPts val="100"/>
        </a:spcBef>
        <a:spcAft>
          <a:spcPts val="100"/>
        </a:spcAft>
        <a:buSzPct val="100000"/>
        <a:buFont typeface="Wingdings" panose="05000000000000000000"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9BAB8FC-243A-4AB7-8ECA-7BDC95086298}"/>
              </a:ext>
            </a:extLst>
          </p:cNvPr>
          <p:cNvPicPr>
            <a:picLocks noChangeAspect="1"/>
          </p:cNvPicPr>
          <p:nvPr/>
        </p:nvPicPr>
        <p:blipFill rotWithShape="1">
          <a:blip r:embed="rId3">
            <a:duotone>
              <a:schemeClr val="accent2">
                <a:shade val="45000"/>
                <a:satMod val="135000"/>
              </a:schemeClr>
              <a:prstClr val="white"/>
            </a:duotone>
          </a:blip>
          <a:srcRect t="24500" b="19994"/>
          <a:stretch/>
        </p:blipFill>
        <p:spPr>
          <a:xfrm>
            <a:off x="0" y="-56542"/>
            <a:ext cx="9157184" cy="3384376"/>
          </a:xfrm>
          <a:prstGeom prst="rect">
            <a:avLst/>
          </a:prstGeom>
        </p:spPr>
      </p:pic>
      <p:sp>
        <p:nvSpPr>
          <p:cNvPr id="12290" name="Espace réservé du texte 1">
            <a:extLst>
              <a:ext uri="{FF2B5EF4-FFF2-40B4-BE49-F238E27FC236}">
                <a16:creationId xmlns:a16="http://schemas.microsoft.com/office/drawing/2014/main" id="{37FE8259-D3FD-42A6-B549-CBD443A1805E}"/>
              </a:ext>
            </a:extLst>
          </p:cNvPr>
          <p:cNvSpPr>
            <a:spLocks noGrp="1"/>
          </p:cNvSpPr>
          <p:nvPr>
            <p:ph type="body" sz="quarter" idx="13"/>
          </p:nvPr>
        </p:nvSpPr>
        <p:spPr>
          <a:xfrm>
            <a:off x="324713" y="3327834"/>
            <a:ext cx="8424000" cy="1188132"/>
          </a:xfrm>
        </p:spPr>
        <p:txBody>
          <a:bodyPr anchor="ctr"/>
          <a:lstStyle/>
          <a:p>
            <a:pPr algn="ctr">
              <a:spcAft>
                <a:spcPct val="0"/>
              </a:spcAft>
            </a:pPr>
            <a:r>
              <a:rPr lang="fr-FR" altLang="fr-FR" sz="3200" cap="none" dirty="0"/>
              <a:t>Exercice « REMPAR22 » </a:t>
            </a:r>
          </a:p>
          <a:p>
            <a:pPr algn="ctr">
              <a:spcAft>
                <a:spcPct val="0"/>
              </a:spcAft>
            </a:pPr>
            <a:r>
              <a:rPr lang="fr-FR" altLang="fr-FR" sz="2000" cap="none" dirty="0">
                <a:solidFill>
                  <a:schemeClr val="tx1">
                    <a:lumMod val="65000"/>
                    <a:lumOff val="35000"/>
                  </a:schemeClr>
                </a:solidFill>
              </a:rPr>
              <a:t>Atelier 1 - Scénario</a:t>
            </a:r>
          </a:p>
        </p:txBody>
      </p:sp>
      <p:sp>
        <p:nvSpPr>
          <p:cNvPr id="4" name="Espace réservé du numéro de diapositive 3">
            <a:extLst>
              <a:ext uri="{FF2B5EF4-FFF2-40B4-BE49-F238E27FC236}">
                <a16:creationId xmlns:a16="http://schemas.microsoft.com/office/drawing/2014/main" id="{1BE11005-07F5-448D-B13A-D4036080468E}"/>
              </a:ext>
            </a:extLst>
          </p:cNvPr>
          <p:cNvSpPr>
            <a:spLocks noGrp="1"/>
          </p:cNvSpPr>
          <p:nvPr>
            <p:ph type="sldNum" sz="quarter" idx="15"/>
          </p:nvPr>
        </p:nvSpPr>
        <p:spPr/>
        <p:txBody>
          <a:bodyPr/>
          <a:lstStyle/>
          <a:p>
            <a:pPr>
              <a:defRPr/>
            </a:pPr>
            <a:fld id="{3BEB860A-AEEF-4795-BD19-8310BB51B30F}" type="slidenum">
              <a:rPr lang="fr-FR"/>
              <a:pPr>
                <a:defRPr/>
              </a:pPr>
              <a:t>1</a:t>
            </a:fld>
            <a:endParaRPr lang="fr-FR" dirty="0"/>
          </a:p>
        </p:txBody>
      </p:sp>
      <p:pic>
        <p:nvPicPr>
          <p:cNvPr id="5" name="Image 4" descr="Accueil - Club de la Continuité d'Activité">
            <a:extLst>
              <a:ext uri="{FF2B5EF4-FFF2-40B4-BE49-F238E27FC236}">
                <a16:creationId xmlns:a16="http://schemas.microsoft.com/office/drawing/2014/main" id="{5613B7BC-7237-4022-96F6-998D18008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810" y="4681751"/>
            <a:ext cx="784390" cy="30264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8">
            <a:extLst>
              <a:ext uri="{FF2B5EF4-FFF2-40B4-BE49-F238E27FC236}">
                <a16:creationId xmlns:a16="http://schemas.microsoft.com/office/drawing/2014/main" id="{0D8EB50D-A3E0-4001-A24B-25CD72EC39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1919" y="4571145"/>
            <a:ext cx="520161" cy="520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Un Campus dédié à la cybersécurité | Agence nationale de la sécurité des  systèmes d'information">
            <a:extLst>
              <a:ext uri="{FF2B5EF4-FFF2-40B4-BE49-F238E27FC236}">
                <a16:creationId xmlns:a16="http://schemas.microsoft.com/office/drawing/2014/main" id="{E52B3112-DFCD-4E21-A053-BD05207FDA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4270" y="4671895"/>
            <a:ext cx="1115186" cy="3193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C105D39-E120-4923-88C3-086FA113ECCB}"/>
              </a:ext>
            </a:extLst>
          </p:cNvPr>
          <p:cNvSpPr/>
          <p:nvPr/>
        </p:nvSpPr>
        <p:spPr>
          <a:xfrm>
            <a:off x="1547664" y="15466"/>
            <a:ext cx="3128748" cy="513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rPr>
              <a:t>Ne pas diffuser aux joueurs</a:t>
            </a:r>
          </a:p>
        </p:txBody>
      </p:sp>
      <p:sp>
        <p:nvSpPr>
          <p:cNvPr id="9" name="Rectangle 8">
            <a:extLst>
              <a:ext uri="{FF2B5EF4-FFF2-40B4-BE49-F238E27FC236}">
                <a16:creationId xmlns:a16="http://schemas.microsoft.com/office/drawing/2014/main" id="{8E3D03FE-2D09-4B7D-8153-D3D78D56122D}"/>
              </a:ext>
            </a:extLst>
          </p:cNvPr>
          <p:cNvSpPr/>
          <p:nvPr/>
        </p:nvSpPr>
        <p:spPr>
          <a:xfrm>
            <a:off x="5734812" y="54234"/>
            <a:ext cx="1605544" cy="513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0000"/>
                </a:solidFill>
              </a:rPr>
              <a:t>TLP:AMBER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6840437" cy="539750"/>
          </a:xfrm>
        </p:spPr>
        <p:txBody>
          <a:bodyPr/>
          <a:lstStyle/>
          <a:p>
            <a:r>
              <a:rPr lang="fr-FR" sz="2000" dirty="0">
                <a:solidFill>
                  <a:schemeClr val="bg1"/>
                </a:solidFill>
              </a:rPr>
              <a:t>Phase 1 - Panne des services bureautiques et informatiques en nuage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10</a:t>
            </a:fld>
            <a:endParaRPr lang="fr-FR" dirty="0"/>
          </a:p>
        </p:txBody>
      </p:sp>
      <p:sp>
        <p:nvSpPr>
          <p:cNvPr id="18" name="Rectangle 17">
            <a:extLst>
              <a:ext uri="{FF2B5EF4-FFF2-40B4-BE49-F238E27FC236}">
                <a16:creationId xmlns:a16="http://schemas.microsoft.com/office/drawing/2014/main" id="{6D79F37B-3789-4516-80E8-07F3151A5479}"/>
              </a:ext>
            </a:extLst>
          </p:cNvPr>
          <p:cNvSpPr/>
          <p:nvPr/>
        </p:nvSpPr>
        <p:spPr>
          <a:xfrm>
            <a:off x="7182990" y="264104"/>
            <a:ext cx="1782069"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1" name="ZoneTexte 10">
            <a:extLst>
              <a:ext uri="{FF2B5EF4-FFF2-40B4-BE49-F238E27FC236}">
                <a16:creationId xmlns:a16="http://schemas.microsoft.com/office/drawing/2014/main" id="{CEF93216-DF64-4D07-A241-0D49E7913FA1}"/>
              </a:ext>
            </a:extLst>
          </p:cNvPr>
          <p:cNvSpPr txBox="1"/>
          <p:nvPr/>
        </p:nvSpPr>
        <p:spPr>
          <a:xfrm>
            <a:off x="-15033" y="4825484"/>
            <a:ext cx="9340703" cy="338554"/>
          </a:xfrm>
          <a:prstGeom prst="rect">
            <a:avLst/>
          </a:prstGeom>
          <a:noFill/>
        </p:spPr>
        <p:txBody>
          <a:bodyPr wrap="square" rtlCol="0">
            <a:spAutoFit/>
          </a:bodyPr>
          <a:lstStyle/>
          <a:p>
            <a:pPr algn="just"/>
            <a:r>
              <a:rPr lang="fr-FR" sz="800" i="1" dirty="0">
                <a:solidFill>
                  <a:srgbClr val="21215A"/>
                </a:solidFill>
              </a:rPr>
              <a:t>*Infrastructure permettant de virtualiser un grand nombre serveurs sur une machine unique, permettant une administration commune et un partage des ressources</a:t>
            </a:r>
          </a:p>
          <a:p>
            <a:pPr algn="just"/>
            <a:r>
              <a:rPr lang="fr-FR" sz="800" i="1" dirty="0">
                <a:solidFill>
                  <a:srgbClr val="21215A"/>
                </a:solidFill>
              </a:rPr>
              <a:t>**Si l’organisation ne possède pas d’’infrastructure Cloud, elle peut simuler une panne suite à la mise à jour non réversible d’une technologie très utilisé dans l’organisation (ex: système d’exploitation).</a:t>
            </a:r>
            <a:endParaRPr lang="fr-FR" sz="800" i="1" dirty="0"/>
          </a:p>
        </p:txBody>
      </p:sp>
      <p:sp>
        <p:nvSpPr>
          <p:cNvPr id="12" name="ZoneTexte 11">
            <a:extLst>
              <a:ext uri="{FF2B5EF4-FFF2-40B4-BE49-F238E27FC236}">
                <a16:creationId xmlns:a16="http://schemas.microsoft.com/office/drawing/2014/main" id="{D3B0CC69-A449-4034-88DA-BACFB5BEDAA2}"/>
              </a:ext>
            </a:extLst>
          </p:cNvPr>
          <p:cNvSpPr txBox="1"/>
          <p:nvPr/>
        </p:nvSpPr>
        <p:spPr>
          <a:xfrm>
            <a:off x="467544" y="937046"/>
            <a:ext cx="8281169" cy="4154984"/>
          </a:xfrm>
          <a:prstGeom prst="rect">
            <a:avLst/>
          </a:prstGeom>
          <a:noFill/>
        </p:spPr>
        <p:txBody>
          <a:bodyPr wrap="square" rtlCol="0">
            <a:spAutoFit/>
          </a:bodyPr>
          <a:lstStyle/>
          <a:p>
            <a:pPr algn="just"/>
            <a:r>
              <a:rPr lang="fr-FR" sz="1200" b="1" dirty="0">
                <a:solidFill>
                  <a:srgbClr val="21215A"/>
                </a:solidFill>
              </a:rPr>
              <a:t>Contexte: </a:t>
            </a:r>
            <a:r>
              <a:rPr lang="fr-FR" sz="1200" dirty="0"/>
              <a:t>Un fournisseur de service infonuagique** est victime d’un chiffrement massif sur ses hyperviseurs*. Les applications du fournisseur s’appuyant sur ces services d’hébergement (bureautique, mail) mais également d’autres services numériques s’appuyant sur l’hébergement de ce fournisseur (RH, paie, etc.) sont indisponibles. Les services de stockage de données en ligne sont également indisponibles.</a:t>
            </a:r>
          </a:p>
          <a:p>
            <a:pPr algn="just"/>
            <a:endParaRPr lang="fr-FR" sz="1200" dirty="0"/>
          </a:p>
          <a:p>
            <a:pPr algn="just"/>
            <a:r>
              <a:rPr lang="fr-FR" sz="1200" b="1" dirty="0">
                <a:solidFill>
                  <a:srgbClr val="21215A"/>
                </a:solidFill>
              </a:rPr>
              <a:t>Enjeux et impacts: </a:t>
            </a:r>
          </a:p>
          <a:p>
            <a:pPr marL="171450" indent="-171450" algn="just">
              <a:buFont typeface="Arial" panose="020B0604020202020204" pitchFamily="34" charset="0"/>
              <a:buChar char="•"/>
            </a:pPr>
            <a:r>
              <a:rPr lang="fr-FR" sz="1200" dirty="0"/>
              <a:t>Comprendre l’origine de la défaillance et les alternatives pour continuer à travailler</a:t>
            </a:r>
          </a:p>
          <a:p>
            <a:pPr marL="171450" indent="-171450" algn="just">
              <a:buFont typeface="Arial" panose="020B0604020202020204" pitchFamily="34" charset="0"/>
              <a:buChar char="•"/>
            </a:pPr>
            <a:r>
              <a:rPr lang="fr-FR" sz="1200" dirty="0"/>
              <a:t>Répondre à la pression interne des collaborateurs et sur la pression externe des clients et des médias sur l’indisponibilité des services</a:t>
            </a:r>
          </a:p>
          <a:p>
            <a:pPr marL="171450" indent="-171450" algn="just">
              <a:buFont typeface="Arial" panose="020B0604020202020204" pitchFamily="34" charset="0"/>
              <a:buChar char="•"/>
            </a:pPr>
            <a:r>
              <a:rPr lang="fr-FR" sz="1200" dirty="0"/>
              <a:t>Identifier les moyens et la coordination nécessaire avec le fournisseur touché</a:t>
            </a:r>
          </a:p>
          <a:p>
            <a:pPr marL="171450" indent="-171450" algn="just">
              <a:buFont typeface="Arial" panose="020B0604020202020204" pitchFamily="34" charset="0"/>
              <a:buChar char="•"/>
            </a:pPr>
            <a:endParaRPr lang="fr-FR" sz="1200" dirty="0"/>
          </a:p>
          <a:p>
            <a:pPr algn="just"/>
            <a:r>
              <a:rPr lang="fr-FR" sz="1200" b="1" dirty="0">
                <a:solidFill>
                  <a:srgbClr val="21215A"/>
                </a:solidFill>
              </a:rPr>
              <a:t>Aspect cyber : </a:t>
            </a:r>
            <a:r>
              <a:rPr lang="fr-FR" sz="1200" dirty="0"/>
              <a:t>Compromission d’un fournisseur de service infonuagique à partir d’une mise à jour vérolé du logiciel de supervision. Déploiement d’un spyware pour collecter des données stratégiques présentes sur les machines virtuelles déployées sur les hyperviseur. Chiffrement par rançongiciel des machines virtuelles de l’hébergeurs, et sur le SI d’autres clients à partir des données récupérés. La transmission du rançongiciel est faite de manière manuelle.</a:t>
            </a:r>
          </a:p>
          <a:p>
            <a:pPr algn="just"/>
            <a:endParaRPr lang="fr-FR" sz="1200" dirty="0"/>
          </a:p>
          <a:p>
            <a:pPr algn="just"/>
            <a:r>
              <a:rPr lang="fr-FR" sz="1200" b="1" dirty="0">
                <a:solidFill>
                  <a:srgbClr val="21215A"/>
                </a:solidFill>
              </a:rPr>
              <a:t>Equipes pertinentes à impliquer : </a:t>
            </a:r>
            <a:r>
              <a:rPr lang="fr-FR" sz="1200" dirty="0"/>
              <a:t>DSI, SSI, équipes métiers, Continuité d’activité, Direction de crise, communication, juridique, etc.</a:t>
            </a:r>
          </a:p>
          <a:p>
            <a:pPr algn="just"/>
            <a:endParaRPr lang="fr-FR" sz="1200" dirty="0"/>
          </a:p>
          <a:p>
            <a:pPr algn="just"/>
            <a:r>
              <a:rPr lang="fr-FR" sz="1200" b="1" dirty="0">
                <a:solidFill>
                  <a:schemeClr val="accent2"/>
                </a:solidFill>
              </a:rPr>
              <a:t>A adapter en priorité: </a:t>
            </a:r>
            <a:r>
              <a:rPr lang="fr-FR" sz="1200" dirty="0"/>
              <a:t>Applications internes et externes indisponibles, périmètre touché, noms des départements touchés, noms de clients ou fournisseurs importants</a:t>
            </a:r>
          </a:p>
          <a:p>
            <a:pPr algn="just"/>
            <a:endParaRPr lang="fr-FR" sz="1200" dirty="0"/>
          </a:p>
        </p:txBody>
      </p:sp>
    </p:spTree>
    <p:extLst>
      <p:ext uri="{BB962C8B-B14F-4D97-AF65-F5344CB8AC3E}">
        <p14:creationId xmlns:p14="http://schemas.microsoft.com/office/powerpoint/2010/main" val="182871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9325FBB3-DED5-4E3D-B19B-8FBA0D0887A4}"/>
              </a:ext>
            </a:extLst>
          </p:cNvPr>
          <p:cNvSpPr txBox="1"/>
          <p:nvPr/>
        </p:nvSpPr>
        <p:spPr>
          <a:xfrm>
            <a:off x="467543" y="1013700"/>
            <a:ext cx="8281169" cy="4154984"/>
          </a:xfrm>
          <a:prstGeom prst="rect">
            <a:avLst/>
          </a:prstGeom>
          <a:noFill/>
        </p:spPr>
        <p:txBody>
          <a:bodyPr wrap="square" rtlCol="0">
            <a:spAutoFit/>
          </a:bodyPr>
          <a:lstStyle/>
          <a:p>
            <a:pPr algn="just"/>
            <a:r>
              <a:rPr lang="fr-FR" sz="1200" b="1" dirty="0">
                <a:solidFill>
                  <a:srgbClr val="21215A"/>
                </a:solidFill>
              </a:rPr>
              <a:t>Contexte: </a:t>
            </a:r>
            <a:r>
              <a:rPr lang="fr-FR" sz="1200" dirty="0"/>
              <a:t>L’attaquant déploie le rançongiciel à partir des infos récoltés à travers l’attaque. Plusieurs postes de travail et serveurs impliqués dans des activités critiques de l’organisation sont chiffrés et inaccessibles. Les équipes s’inquiètent de perdre leurs capacités à travailler. Le public s’inquiète de voir l’organisation victime de la cyberattaque, et demande des comptes sur le niveau de protection apporté.  Les équipes SSI et SI sont fortement mobilisées.</a:t>
            </a:r>
          </a:p>
          <a:p>
            <a:pPr algn="just"/>
            <a:endParaRPr lang="fr-FR" sz="1200" dirty="0"/>
          </a:p>
          <a:p>
            <a:pPr algn="just"/>
            <a:r>
              <a:rPr lang="fr-FR" sz="1200" b="1" dirty="0">
                <a:solidFill>
                  <a:srgbClr val="21215A"/>
                </a:solidFill>
              </a:rPr>
              <a:t>Enjeux et impacts: </a:t>
            </a:r>
          </a:p>
          <a:p>
            <a:pPr marL="171450" indent="-171450" algn="just">
              <a:buFont typeface="Arial" panose="020B0604020202020204" pitchFamily="34" charset="0"/>
              <a:buChar char="•"/>
            </a:pPr>
            <a:r>
              <a:rPr lang="fr-FR" sz="1200" dirty="0"/>
              <a:t>Endiguer la diffusion du rançongiciel sur le réseau de l’entreprise</a:t>
            </a:r>
          </a:p>
          <a:p>
            <a:pPr marL="171450" indent="-171450" algn="just">
              <a:buFont typeface="Arial" panose="020B0604020202020204" pitchFamily="34" charset="0"/>
              <a:buChar char="•"/>
            </a:pPr>
            <a:r>
              <a:rPr lang="fr-FR" sz="1200" dirty="0"/>
              <a:t>Identifier les mécanismes de continuité d’activité à activer</a:t>
            </a:r>
          </a:p>
          <a:p>
            <a:pPr marL="171450" indent="-171450" algn="just">
              <a:buFont typeface="Arial" panose="020B0604020202020204" pitchFamily="34" charset="0"/>
              <a:buChar char="•"/>
            </a:pPr>
            <a:r>
              <a:rPr lang="fr-FR" sz="1200" dirty="0"/>
              <a:t>Mettre en place la stratégie de communication de crise pour répondre à la pression médiatique</a:t>
            </a:r>
          </a:p>
          <a:p>
            <a:pPr marL="171450" indent="-171450" algn="just">
              <a:buFont typeface="Arial" panose="020B0604020202020204" pitchFamily="34" charset="0"/>
              <a:buChar char="•"/>
            </a:pPr>
            <a:r>
              <a:rPr lang="fr-FR" sz="1200" dirty="0"/>
              <a:t>Anticiper la reconstruction et la reprise d’activité</a:t>
            </a:r>
          </a:p>
          <a:p>
            <a:pPr marL="171450" indent="-171450" algn="just">
              <a:buFont typeface="Arial" panose="020B0604020202020204" pitchFamily="34" charset="0"/>
              <a:buChar char="•"/>
            </a:pPr>
            <a:endParaRPr lang="fr-FR" sz="1200" dirty="0"/>
          </a:p>
          <a:p>
            <a:pPr algn="just"/>
            <a:r>
              <a:rPr lang="fr-FR" sz="1200" b="1" dirty="0">
                <a:solidFill>
                  <a:srgbClr val="21215A"/>
                </a:solidFill>
              </a:rPr>
              <a:t>Aspect cyber : </a:t>
            </a:r>
            <a:r>
              <a:rPr lang="fr-FR" sz="1200" dirty="0"/>
              <a:t>Lors de sa phase d’exfiltration de données, l’attaquant a récolté des informations d’accès à distance et des identifiants/mots de passe d’administration. Avec ceux-ci, il s’introduit sur le réseau, escalade ses privilèges successivement pour prendre le contrôle d’un contrôleur de domaine, récolte des données supplémentaires et lance le déploiement du rançongiciel.</a:t>
            </a:r>
          </a:p>
          <a:p>
            <a:pPr algn="just"/>
            <a:endParaRPr lang="fr-FR" sz="1200" dirty="0"/>
          </a:p>
          <a:p>
            <a:pPr algn="just"/>
            <a:r>
              <a:rPr lang="fr-FR" sz="1200" b="1" dirty="0">
                <a:solidFill>
                  <a:srgbClr val="21215A"/>
                </a:solidFill>
              </a:rPr>
              <a:t>Equipes pertinentes à impliquer : </a:t>
            </a:r>
            <a:r>
              <a:rPr lang="fr-FR" sz="1200" dirty="0"/>
              <a:t>DSI, SSI, équipes métiers, Continuité d’activité, Direction de crise, communication, etc. </a:t>
            </a:r>
          </a:p>
          <a:p>
            <a:pPr algn="just"/>
            <a:endParaRPr lang="fr-FR" sz="1200" dirty="0"/>
          </a:p>
          <a:p>
            <a:pPr algn="just"/>
            <a:r>
              <a:rPr lang="fr-FR" sz="1200" b="1" dirty="0">
                <a:solidFill>
                  <a:schemeClr val="accent2"/>
                </a:solidFill>
              </a:rPr>
              <a:t>A adapter en priorité: </a:t>
            </a:r>
            <a:r>
              <a:rPr lang="fr-FR" sz="1200" dirty="0"/>
              <a:t>Périmètre victime du rançongiciel, impacts métier, obligations contractuelles ou réglementaires, etc.</a:t>
            </a:r>
          </a:p>
          <a:p>
            <a:pPr algn="just"/>
            <a:endParaRPr lang="fr-FR" sz="1200" dirty="0"/>
          </a:p>
        </p:txBody>
      </p:sp>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2" y="184196"/>
            <a:ext cx="6606282" cy="539750"/>
          </a:xfrm>
        </p:spPr>
        <p:txBody>
          <a:bodyPr/>
          <a:lstStyle/>
          <a:p>
            <a:r>
              <a:rPr lang="fr-FR" sz="2000" dirty="0">
                <a:solidFill>
                  <a:schemeClr val="bg1"/>
                </a:solidFill>
              </a:rPr>
              <a:t>Phase 2 - Activation du rançongiciel / Blocage des postes informatiques</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11</a:t>
            </a:fld>
            <a:endParaRPr lang="fr-FR" dirty="0"/>
          </a:p>
        </p:txBody>
      </p:sp>
      <p:sp>
        <p:nvSpPr>
          <p:cNvPr id="18" name="Rectangle 17">
            <a:extLst>
              <a:ext uri="{FF2B5EF4-FFF2-40B4-BE49-F238E27FC236}">
                <a16:creationId xmlns:a16="http://schemas.microsoft.com/office/drawing/2014/main" id="{6D79F37B-3789-4516-80E8-07F3151A5479}"/>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102407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oneTexte 19">
            <a:extLst>
              <a:ext uri="{FF2B5EF4-FFF2-40B4-BE49-F238E27FC236}">
                <a16:creationId xmlns:a16="http://schemas.microsoft.com/office/drawing/2014/main" id="{9325FBB3-DED5-4E3D-B19B-8FBA0D0887A4}"/>
              </a:ext>
            </a:extLst>
          </p:cNvPr>
          <p:cNvSpPr txBox="1"/>
          <p:nvPr/>
        </p:nvSpPr>
        <p:spPr>
          <a:xfrm>
            <a:off x="467543" y="915566"/>
            <a:ext cx="8281169" cy="4339650"/>
          </a:xfrm>
          <a:prstGeom prst="rect">
            <a:avLst/>
          </a:prstGeom>
          <a:noFill/>
        </p:spPr>
        <p:txBody>
          <a:bodyPr wrap="square" rtlCol="0">
            <a:spAutoFit/>
          </a:bodyPr>
          <a:lstStyle/>
          <a:p>
            <a:pPr algn="just"/>
            <a:r>
              <a:rPr lang="fr-FR" sz="1200" b="1" dirty="0">
                <a:solidFill>
                  <a:srgbClr val="21215A"/>
                </a:solidFill>
              </a:rPr>
              <a:t>Contexte: </a:t>
            </a:r>
            <a:r>
              <a:rPr lang="fr-FR" sz="1200" dirty="0"/>
              <a:t>Pour mettre la pression sur l’organisation victime et encourager le paiement d’une rançon, l’attaquant met en ligne un jeu de données de l’entreprise. Il menace de mettre en vente d’autres données dans les prochaines heures sans paiement d’une rançon. La presse et le grand public se saisissent du sujet et demandent des réponses sur les conséquences de cette fuite.</a:t>
            </a:r>
          </a:p>
          <a:p>
            <a:pPr algn="just"/>
            <a:endParaRPr lang="fr-FR" sz="1200" dirty="0"/>
          </a:p>
          <a:p>
            <a:pPr algn="just"/>
            <a:r>
              <a:rPr lang="fr-FR" sz="1200" b="1" dirty="0">
                <a:solidFill>
                  <a:srgbClr val="21215A"/>
                </a:solidFill>
              </a:rPr>
              <a:t>Enjeux et impacts: </a:t>
            </a:r>
          </a:p>
          <a:p>
            <a:pPr marL="171450" indent="-171450" algn="just">
              <a:buFont typeface="Arial" panose="020B0604020202020204" pitchFamily="34" charset="0"/>
              <a:buChar char="•"/>
            </a:pPr>
            <a:r>
              <a:rPr lang="fr-FR" sz="1200" dirty="0"/>
              <a:t>Analyser les données et les conséquences de la fuite pour l’activité et l’organisation</a:t>
            </a:r>
          </a:p>
          <a:p>
            <a:pPr marL="171450" indent="-171450" algn="just">
              <a:buFont typeface="Arial" panose="020B0604020202020204" pitchFamily="34" charset="0"/>
              <a:buChar char="•"/>
            </a:pPr>
            <a:r>
              <a:rPr lang="fr-FR" sz="1200" dirty="0"/>
              <a:t>Notification des autorités pertinentes et des parties prenantes</a:t>
            </a:r>
          </a:p>
          <a:p>
            <a:pPr marL="171450" indent="-171450" algn="just">
              <a:buFont typeface="Arial" panose="020B0604020202020204" pitchFamily="34" charset="0"/>
              <a:buChar char="•"/>
            </a:pPr>
            <a:r>
              <a:rPr lang="fr-FR" sz="1200" dirty="0"/>
              <a:t>Restreindre l’accès aux données encore exposé</a:t>
            </a:r>
          </a:p>
          <a:p>
            <a:pPr marL="171450" indent="-171450" algn="just">
              <a:buFont typeface="Arial" panose="020B0604020202020204" pitchFamily="34" charset="0"/>
              <a:buChar char="•"/>
            </a:pPr>
            <a:endParaRPr lang="fr-FR" sz="1200" dirty="0"/>
          </a:p>
          <a:p>
            <a:pPr algn="just"/>
            <a:r>
              <a:rPr lang="fr-FR" sz="1200" b="1" dirty="0">
                <a:solidFill>
                  <a:srgbClr val="21215A"/>
                </a:solidFill>
              </a:rPr>
              <a:t>Aspect cyber : </a:t>
            </a:r>
            <a:r>
              <a:rPr lang="fr-FR" sz="1200" dirty="0"/>
              <a:t>L’attaquant a rassemblé l’ensemble des données disponibles sur les différents réseaux de stockage de données en ligne, et a réalisé un extrait en se concentrant sur des données sensibles pour encourager la reprise médiatique. Ils les met à disposition sur sa plateforme de fuite de données et met des annonces de vente sur les forums cybercriminels.</a:t>
            </a:r>
          </a:p>
          <a:p>
            <a:pPr algn="just"/>
            <a:endParaRPr lang="fr-FR" sz="1200" dirty="0"/>
          </a:p>
          <a:p>
            <a:pPr algn="just"/>
            <a:r>
              <a:rPr lang="fr-FR" sz="1200" b="1" dirty="0">
                <a:solidFill>
                  <a:srgbClr val="21215A"/>
                </a:solidFill>
              </a:rPr>
              <a:t>Equipes pertinentes à impliquer : </a:t>
            </a:r>
            <a:r>
              <a:rPr lang="fr-FR" sz="1200" dirty="0"/>
              <a:t>DSI, SSI, équipes métiers, Continuité d’activité, Direction de crise, communication, juridique, etc. </a:t>
            </a:r>
          </a:p>
          <a:p>
            <a:pPr algn="just"/>
            <a:endParaRPr lang="fr-FR" sz="1200" dirty="0"/>
          </a:p>
          <a:p>
            <a:pPr algn="just"/>
            <a:r>
              <a:rPr lang="fr-FR" sz="1200" b="1" dirty="0">
                <a:solidFill>
                  <a:schemeClr val="accent2"/>
                </a:solidFill>
              </a:rPr>
              <a:t>A adapter en priorité: </a:t>
            </a:r>
            <a:r>
              <a:rPr lang="fr-FR" sz="1200" dirty="0"/>
              <a:t>Type de données ayant fuitées, obligations réglementaires, conséquences métier, etc.</a:t>
            </a:r>
          </a:p>
          <a:p>
            <a:pPr algn="just"/>
            <a:endParaRPr lang="fr-FR" sz="1200" dirty="0">
              <a:solidFill>
                <a:schemeClr val="accent4">
                  <a:lumMod val="75000"/>
                </a:schemeClr>
              </a:solidFill>
            </a:endParaRPr>
          </a:p>
          <a:p>
            <a:pPr algn="ctr"/>
            <a:r>
              <a:rPr lang="fr-FR" sz="1200" b="1" dirty="0">
                <a:solidFill>
                  <a:schemeClr val="accent4">
                    <a:lumMod val="75000"/>
                  </a:schemeClr>
                </a:solidFill>
              </a:rPr>
              <a:t>Les effets des attaques sont croissants au fur et à mesure des phases d’exercice. Ainsi, la fuite de donnée est une addition au fait que les applications du fournisseurs sont indisponibles et qu’une partie du SI est chiffrée.</a:t>
            </a:r>
          </a:p>
          <a:p>
            <a:pPr algn="just"/>
            <a:endParaRPr lang="fr-FR" sz="1200" dirty="0"/>
          </a:p>
        </p:txBody>
      </p:sp>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Phase 3 - Fuites de données sensibles</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12</a:t>
            </a:fld>
            <a:endParaRPr lang="fr-FR" dirty="0"/>
          </a:p>
        </p:txBody>
      </p:sp>
      <p:sp>
        <p:nvSpPr>
          <p:cNvPr id="18" name="Rectangle 17">
            <a:extLst>
              <a:ext uri="{FF2B5EF4-FFF2-40B4-BE49-F238E27FC236}">
                <a16:creationId xmlns:a16="http://schemas.microsoft.com/office/drawing/2014/main" id="{6D79F37B-3789-4516-80E8-07F3151A5479}"/>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25058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Adaptation selon les secteurs</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13</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71F62BD5-6B31-4057-9EF2-DF51AB4C54F6}"/>
              </a:ext>
            </a:extLst>
          </p:cNvPr>
          <p:cNvSpPr txBox="1"/>
          <p:nvPr/>
        </p:nvSpPr>
        <p:spPr>
          <a:xfrm>
            <a:off x="1277508" y="1156591"/>
            <a:ext cx="6588981" cy="461665"/>
          </a:xfrm>
          <a:prstGeom prst="rect">
            <a:avLst/>
          </a:prstGeom>
          <a:noFill/>
        </p:spPr>
        <p:txBody>
          <a:bodyPr wrap="square" rtlCol="0">
            <a:spAutoFit/>
          </a:bodyPr>
          <a:lstStyle/>
          <a:p>
            <a:pPr algn="ctr"/>
            <a:r>
              <a:rPr lang="fr-FR" sz="1200" i="1" dirty="0"/>
              <a:t>Pour adresser les spécificités de chaque secteur, le chronogramme d’exercice a été adapté pour introduire des pans scénaristiques contextualisés sur les secteurs suivants : </a:t>
            </a:r>
          </a:p>
        </p:txBody>
      </p:sp>
      <p:pic>
        <p:nvPicPr>
          <p:cNvPr id="4098" name="Picture 2" descr="https://cdn-icons-png.flaticon.com/512/1825/1825814.png">
            <a:extLst>
              <a:ext uri="{FF2B5EF4-FFF2-40B4-BE49-F238E27FC236}">
                <a16:creationId xmlns:a16="http://schemas.microsoft.com/office/drawing/2014/main" id="{A3381FFE-2161-4002-901F-97761F90B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339" y="203156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7CEF1533-944E-494E-98A4-B8A040B41023}"/>
              </a:ext>
            </a:extLst>
          </p:cNvPr>
          <p:cNvSpPr txBox="1"/>
          <p:nvPr/>
        </p:nvSpPr>
        <p:spPr>
          <a:xfrm>
            <a:off x="395287" y="2651623"/>
            <a:ext cx="1564105" cy="461665"/>
          </a:xfrm>
          <a:prstGeom prst="rect">
            <a:avLst/>
          </a:prstGeom>
          <a:noFill/>
        </p:spPr>
        <p:txBody>
          <a:bodyPr wrap="square" rtlCol="0">
            <a:spAutoFit/>
          </a:bodyPr>
          <a:lstStyle/>
          <a:p>
            <a:pPr algn="ctr"/>
            <a:r>
              <a:rPr lang="fr-FR" sz="1200" b="1" dirty="0"/>
              <a:t>Banque / Assurance</a:t>
            </a:r>
          </a:p>
        </p:txBody>
      </p:sp>
      <p:sp>
        <p:nvSpPr>
          <p:cNvPr id="11" name="ZoneTexte 10">
            <a:extLst>
              <a:ext uri="{FF2B5EF4-FFF2-40B4-BE49-F238E27FC236}">
                <a16:creationId xmlns:a16="http://schemas.microsoft.com/office/drawing/2014/main" id="{6C5418A1-2574-4F1E-8B23-1D521FB58FC0}"/>
              </a:ext>
            </a:extLst>
          </p:cNvPr>
          <p:cNvSpPr txBox="1"/>
          <p:nvPr/>
        </p:nvSpPr>
        <p:spPr>
          <a:xfrm>
            <a:off x="7184608" y="2743956"/>
            <a:ext cx="1564105" cy="276999"/>
          </a:xfrm>
          <a:prstGeom prst="rect">
            <a:avLst/>
          </a:prstGeom>
          <a:noFill/>
        </p:spPr>
        <p:txBody>
          <a:bodyPr wrap="square" rtlCol="0">
            <a:spAutoFit/>
          </a:bodyPr>
          <a:lstStyle/>
          <a:p>
            <a:pPr algn="ctr"/>
            <a:r>
              <a:rPr lang="fr-FR" sz="1200" b="1" dirty="0"/>
              <a:t>Conseil</a:t>
            </a:r>
          </a:p>
        </p:txBody>
      </p:sp>
      <p:sp>
        <p:nvSpPr>
          <p:cNvPr id="12" name="ZoneTexte 11">
            <a:extLst>
              <a:ext uri="{FF2B5EF4-FFF2-40B4-BE49-F238E27FC236}">
                <a16:creationId xmlns:a16="http://schemas.microsoft.com/office/drawing/2014/main" id="{411DEC27-7B55-49CF-876C-F4292CF1EBF8}"/>
              </a:ext>
            </a:extLst>
          </p:cNvPr>
          <p:cNvSpPr txBox="1"/>
          <p:nvPr/>
        </p:nvSpPr>
        <p:spPr>
          <a:xfrm>
            <a:off x="3789947" y="2651623"/>
            <a:ext cx="1564105" cy="461665"/>
          </a:xfrm>
          <a:prstGeom prst="rect">
            <a:avLst/>
          </a:prstGeom>
          <a:noFill/>
        </p:spPr>
        <p:txBody>
          <a:bodyPr wrap="square" rtlCol="0">
            <a:spAutoFit/>
          </a:bodyPr>
          <a:lstStyle/>
          <a:p>
            <a:pPr algn="ctr"/>
            <a:r>
              <a:rPr lang="fr-FR" sz="1200" b="1" dirty="0"/>
              <a:t>Services (public/privé)</a:t>
            </a:r>
          </a:p>
        </p:txBody>
      </p:sp>
      <p:sp>
        <p:nvSpPr>
          <p:cNvPr id="13" name="ZoneTexte 12">
            <a:extLst>
              <a:ext uri="{FF2B5EF4-FFF2-40B4-BE49-F238E27FC236}">
                <a16:creationId xmlns:a16="http://schemas.microsoft.com/office/drawing/2014/main" id="{970B3099-0745-4A1A-BCD4-F105E90A1BDC}"/>
              </a:ext>
            </a:extLst>
          </p:cNvPr>
          <p:cNvSpPr txBox="1"/>
          <p:nvPr/>
        </p:nvSpPr>
        <p:spPr>
          <a:xfrm>
            <a:off x="2092617" y="2743956"/>
            <a:ext cx="1564105" cy="276999"/>
          </a:xfrm>
          <a:prstGeom prst="rect">
            <a:avLst/>
          </a:prstGeom>
          <a:noFill/>
        </p:spPr>
        <p:txBody>
          <a:bodyPr wrap="square" rtlCol="0">
            <a:spAutoFit/>
          </a:bodyPr>
          <a:lstStyle/>
          <a:p>
            <a:pPr algn="ctr"/>
            <a:r>
              <a:rPr lang="fr-FR" sz="1200" b="1" dirty="0"/>
              <a:t>Industrie</a:t>
            </a:r>
          </a:p>
        </p:txBody>
      </p:sp>
      <p:sp>
        <p:nvSpPr>
          <p:cNvPr id="14" name="ZoneTexte 13">
            <a:extLst>
              <a:ext uri="{FF2B5EF4-FFF2-40B4-BE49-F238E27FC236}">
                <a16:creationId xmlns:a16="http://schemas.microsoft.com/office/drawing/2014/main" id="{3ABFD148-3ABB-48E7-BBB1-03C654EC8B02}"/>
              </a:ext>
            </a:extLst>
          </p:cNvPr>
          <p:cNvSpPr txBox="1"/>
          <p:nvPr/>
        </p:nvSpPr>
        <p:spPr>
          <a:xfrm>
            <a:off x="5487277" y="2743956"/>
            <a:ext cx="1564105" cy="276999"/>
          </a:xfrm>
          <a:prstGeom prst="rect">
            <a:avLst/>
          </a:prstGeom>
          <a:noFill/>
        </p:spPr>
        <p:txBody>
          <a:bodyPr wrap="square" rtlCol="0">
            <a:spAutoFit/>
          </a:bodyPr>
          <a:lstStyle/>
          <a:p>
            <a:pPr algn="ctr"/>
            <a:r>
              <a:rPr lang="fr-FR" sz="1200" b="1" dirty="0"/>
              <a:t>Editeurs</a:t>
            </a:r>
          </a:p>
        </p:txBody>
      </p:sp>
      <p:pic>
        <p:nvPicPr>
          <p:cNvPr id="4100" name="Picture 4" descr="https://cdn-icons-png.flaticon.com/512/58/58116.png">
            <a:extLst>
              <a:ext uri="{FF2B5EF4-FFF2-40B4-BE49-F238E27FC236}">
                <a16:creationId xmlns:a16="http://schemas.microsoft.com/office/drawing/2014/main" id="{EE02194E-D06C-4095-9F78-0BB0BD77A8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4669" y="203156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cdn-icons-png.flaticon.com/512/686/686348.png">
            <a:extLst>
              <a:ext uri="{FF2B5EF4-FFF2-40B4-BE49-F238E27FC236}">
                <a16:creationId xmlns:a16="http://schemas.microsoft.com/office/drawing/2014/main" id="{2927C235-DE93-42C6-958F-514FFFA17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999" y="203156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cdn-icons-png.flaticon.com/512/1063/1063308.png">
            <a:extLst>
              <a:ext uri="{FF2B5EF4-FFF2-40B4-BE49-F238E27FC236}">
                <a16:creationId xmlns:a16="http://schemas.microsoft.com/office/drawing/2014/main" id="{AF5AA8A8-B079-40BF-B8A9-96657BAB8B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329" y="203156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cdn-icons-png.flaticon.com/512/1773/1773214.png">
            <a:extLst>
              <a:ext uri="{FF2B5EF4-FFF2-40B4-BE49-F238E27FC236}">
                <a16:creationId xmlns:a16="http://schemas.microsoft.com/office/drawing/2014/main" id="{87AF397E-7399-480E-9BEB-C092EE97D9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661" y="2031569"/>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2B693BFE-540B-4947-9D95-AF366C9DF3EB}"/>
              </a:ext>
            </a:extLst>
          </p:cNvPr>
          <p:cNvSpPr txBox="1"/>
          <p:nvPr/>
        </p:nvSpPr>
        <p:spPr>
          <a:xfrm>
            <a:off x="1277507" y="3440381"/>
            <a:ext cx="6588981" cy="1569660"/>
          </a:xfrm>
          <a:prstGeom prst="rect">
            <a:avLst/>
          </a:prstGeom>
          <a:noFill/>
        </p:spPr>
        <p:txBody>
          <a:bodyPr wrap="square" rtlCol="0">
            <a:spAutoFit/>
          </a:bodyPr>
          <a:lstStyle/>
          <a:p>
            <a:pPr algn="just"/>
            <a:r>
              <a:rPr lang="fr-FR" sz="1200" dirty="0"/>
              <a:t>Ces spécificités ne porteront pas sur les aspects techniques, mais plutôt sur les conséquences métiers de l’attaque sur l’activité:</a:t>
            </a:r>
          </a:p>
          <a:p>
            <a:pPr marL="628650" lvl="1" indent="-171450" algn="just">
              <a:buFont typeface="Arial" panose="020B0604020202020204" pitchFamily="34" charset="0"/>
              <a:buChar char="•"/>
            </a:pPr>
            <a:r>
              <a:rPr lang="fr-FR" sz="1200" dirty="0"/>
              <a:t>Type d’applications bureautique perdu suite à la perte d’infrastructure infonuagique</a:t>
            </a:r>
          </a:p>
          <a:p>
            <a:pPr marL="628650" lvl="1" indent="-171450" algn="just">
              <a:buFont typeface="Arial" panose="020B0604020202020204" pitchFamily="34" charset="0"/>
              <a:buChar char="•"/>
            </a:pPr>
            <a:r>
              <a:rPr lang="fr-FR" sz="1200" dirty="0"/>
              <a:t>Pression de la part du métier</a:t>
            </a:r>
          </a:p>
          <a:p>
            <a:pPr marL="628650" lvl="1" indent="-171450" algn="just">
              <a:buFont typeface="Arial" panose="020B0604020202020204" pitchFamily="34" charset="0"/>
              <a:buChar char="•"/>
            </a:pPr>
            <a:r>
              <a:rPr lang="fr-FR" sz="1200" dirty="0"/>
              <a:t>Périmètre d’exécution du rançongiciel</a:t>
            </a:r>
          </a:p>
          <a:p>
            <a:pPr marL="628650" lvl="1" indent="-171450" algn="just">
              <a:buFont typeface="Arial" panose="020B0604020202020204" pitchFamily="34" charset="0"/>
              <a:buChar char="•"/>
            </a:pPr>
            <a:r>
              <a:rPr lang="fr-FR" sz="1200" dirty="0"/>
              <a:t>Type de données fuitant sur Internet</a:t>
            </a:r>
          </a:p>
          <a:p>
            <a:pPr marL="628650" lvl="1" indent="-171450" algn="just">
              <a:buFont typeface="Arial" panose="020B0604020202020204" pitchFamily="34" charset="0"/>
              <a:buChar char="•"/>
            </a:pPr>
            <a:r>
              <a:rPr lang="fr-FR" sz="1200" dirty="0"/>
              <a:t>Obligations réglementaires</a:t>
            </a:r>
          </a:p>
          <a:p>
            <a:pPr marL="628650" lvl="1" indent="-171450" algn="just">
              <a:buFont typeface="Arial" panose="020B0604020202020204" pitchFamily="34" charset="0"/>
              <a:buChar char="•"/>
            </a:pPr>
            <a:r>
              <a:rPr lang="fr-FR" sz="1200" dirty="0"/>
              <a:t>Etc.</a:t>
            </a:r>
          </a:p>
        </p:txBody>
      </p:sp>
    </p:spTree>
    <p:extLst>
      <p:ext uri="{BB962C8B-B14F-4D97-AF65-F5344CB8AC3E}">
        <p14:creationId xmlns:p14="http://schemas.microsoft.com/office/powerpoint/2010/main" val="6759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Les règles d’adaptation</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14</a:t>
            </a:fld>
            <a:endParaRPr lang="fr-FR" dirty="0"/>
          </a:p>
        </p:txBody>
      </p:sp>
      <p:sp>
        <p:nvSpPr>
          <p:cNvPr id="8" name="Rectangle 7">
            <a:extLst>
              <a:ext uri="{FF2B5EF4-FFF2-40B4-BE49-F238E27FC236}">
                <a16:creationId xmlns:a16="http://schemas.microsoft.com/office/drawing/2014/main" id="{5A6820AA-4694-44B8-8D75-05C97E053018}"/>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pic>
        <p:nvPicPr>
          <p:cNvPr id="2050" name="Picture 2" descr="https://cdn-icons-png.flaticon.com/512/1827/1827379.png">
            <a:extLst>
              <a:ext uri="{FF2B5EF4-FFF2-40B4-BE49-F238E27FC236}">
                <a16:creationId xmlns:a16="http://schemas.microsoft.com/office/drawing/2014/main" id="{E5E6FA22-01BD-4C19-90BC-4EBF4F329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55" y="131161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icons-png.flaticon.com/512/3813/3813448.png">
            <a:extLst>
              <a:ext uri="{FF2B5EF4-FFF2-40B4-BE49-F238E27FC236}">
                <a16:creationId xmlns:a16="http://schemas.microsoft.com/office/drawing/2014/main" id="{E4B44474-232A-45A2-B3B4-53F082E8E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3959" y="131161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cdn-icons-png.flaticon.com/512/3390/3390906.png">
            <a:extLst>
              <a:ext uri="{FF2B5EF4-FFF2-40B4-BE49-F238E27FC236}">
                <a16:creationId xmlns:a16="http://schemas.microsoft.com/office/drawing/2014/main" id="{02E3863A-AF0B-49DD-9E62-875B08DC9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4348" y="131161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DAFEBBC8-9C7D-4E7A-A94F-037396CE7C15}"/>
              </a:ext>
            </a:extLst>
          </p:cNvPr>
          <p:cNvSpPr txBox="1"/>
          <p:nvPr/>
        </p:nvSpPr>
        <p:spPr>
          <a:xfrm>
            <a:off x="431661" y="2283719"/>
            <a:ext cx="2735981" cy="2554545"/>
          </a:xfrm>
          <a:prstGeom prst="rect">
            <a:avLst/>
          </a:prstGeom>
          <a:noFill/>
        </p:spPr>
        <p:txBody>
          <a:bodyPr wrap="square" rtlCol="0">
            <a:spAutoFit/>
          </a:bodyPr>
          <a:lstStyle/>
          <a:p>
            <a:pPr algn="ctr"/>
            <a:r>
              <a:rPr lang="fr-FR" sz="1600" b="1" dirty="0">
                <a:solidFill>
                  <a:srgbClr val="21215A"/>
                </a:solidFill>
              </a:rPr>
              <a:t>Respecter la temporalité des phases</a:t>
            </a:r>
            <a:endParaRPr lang="fr-FR" sz="1600" dirty="0">
              <a:solidFill>
                <a:srgbClr val="21215A"/>
              </a:solidFill>
            </a:endParaRPr>
          </a:p>
          <a:p>
            <a:pPr marL="0" lvl="1" algn="ctr"/>
            <a:endParaRPr lang="fr-FR" sz="1600" dirty="0">
              <a:solidFill>
                <a:srgbClr val="21215A"/>
              </a:solidFill>
            </a:endParaRPr>
          </a:p>
          <a:p>
            <a:pPr marL="0" lvl="1" algn="ctr"/>
            <a:endParaRPr lang="fr-FR" sz="1600" dirty="0">
              <a:solidFill>
                <a:srgbClr val="21215A"/>
              </a:solidFill>
            </a:endParaRPr>
          </a:p>
          <a:p>
            <a:pPr marL="0" lvl="1" algn="ctr"/>
            <a:r>
              <a:rPr lang="fr-FR" sz="1200" dirty="0"/>
              <a:t>Pour que le scénario soit cohérent d’une structure à l’autre, il est important de ne pas sortir des phases horaires prévues pour chaque temporalité de crise. Durant l’exercice, le timing devra également être respecté pour éviter les écarts d’une organisation à l’autre. </a:t>
            </a:r>
          </a:p>
        </p:txBody>
      </p:sp>
      <p:sp>
        <p:nvSpPr>
          <p:cNvPr id="11" name="ZoneTexte 10">
            <a:extLst>
              <a:ext uri="{FF2B5EF4-FFF2-40B4-BE49-F238E27FC236}">
                <a16:creationId xmlns:a16="http://schemas.microsoft.com/office/drawing/2014/main" id="{FF1E4B98-09E7-47FF-80AB-674FD4E6DE47}"/>
              </a:ext>
            </a:extLst>
          </p:cNvPr>
          <p:cNvSpPr txBox="1"/>
          <p:nvPr/>
        </p:nvSpPr>
        <p:spPr>
          <a:xfrm>
            <a:off x="3204009" y="2283719"/>
            <a:ext cx="2735981" cy="2739211"/>
          </a:xfrm>
          <a:prstGeom prst="rect">
            <a:avLst/>
          </a:prstGeom>
          <a:noFill/>
        </p:spPr>
        <p:txBody>
          <a:bodyPr wrap="square" rtlCol="0">
            <a:spAutoFit/>
          </a:bodyPr>
          <a:lstStyle/>
          <a:p>
            <a:pPr algn="ctr"/>
            <a:r>
              <a:rPr lang="fr-FR" sz="1600" b="1" dirty="0">
                <a:solidFill>
                  <a:srgbClr val="21215A"/>
                </a:solidFill>
              </a:rPr>
              <a:t>Respecter les aspects techniques de l’attaque</a:t>
            </a:r>
            <a:endParaRPr lang="fr-FR" sz="1600" dirty="0">
              <a:solidFill>
                <a:srgbClr val="21215A"/>
              </a:solidFill>
            </a:endParaRPr>
          </a:p>
          <a:p>
            <a:pPr lvl="1" algn="ctr"/>
            <a:endParaRPr lang="fr-FR" sz="1600" dirty="0">
              <a:solidFill>
                <a:srgbClr val="21215A"/>
              </a:solidFill>
            </a:endParaRPr>
          </a:p>
          <a:p>
            <a:pPr lvl="1" algn="ctr"/>
            <a:endParaRPr lang="fr-FR" sz="1600" dirty="0">
              <a:solidFill>
                <a:srgbClr val="21215A"/>
              </a:solidFill>
            </a:endParaRPr>
          </a:p>
          <a:p>
            <a:pPr marL="0" lvl="1" algn="ctr"/>
            <a:r>
              <a:rPr lang="fr-FR" sz="1200" dirty="0"/>
              <a:t>Afin de garder une cohérence de scénario, les modifications ne peuvent pas toucher les aspects techniques. Les attaques doivent rester en ligne avec celles du scénario (chiffrement d’infrastructures infonuagiques, rançongiciel sur le réseau interne, fuite de données sensibles).</a:t>
            </a:r>
            <a:endParaRPr lang="fr-FR" sz="1600" dirty="0">
              <a:solidFill>
                <a:srgbClr val="21215A"/>
              </a:solidFill>
            </a:endParaRPr>
          </a:p>
        </p:txBody>
      </p:sp>
      <p:sp>
        <p:nvSpPr>
          <p:cNvPr id="12" name="ZoneTexte 11">
            <a:extLst>
              <a:ext uri="{FF2B5EF4-FFF2-40B4-BE49-F238E27FC236}">
                <a16:creationId xmlns:a16="http://schemas.microsoft.com/office/drawing/2014/main" id="{05DEEF84-10F1-403F-AF46-442EBE09EC66}"/>
              </a:ext>
            </a:extLst>
          </p:cNvPr>
          <p:cNvSpPr txBox="1"/>
          <p:nvPr/>
        </p:nvSpPr>
        <p:spPr>
          <a:xfrm>
            <a:off x="5976358" y="2283718"/>
            <a:ext cx="2735981" cy="2739211"/>
          </a:xfrm>
          <a:prstGeom prst="rect">
            <a:avLst/>
          </a:prstGeom>
          <a:noFill/>
        </p:spPr>
        <p:txBody>
          <a:bodyPr wrap="square" rtlCol="0">
            <a:spAutoFit/>
          </a:bodyPr>
          <a:lstStyle/>
          <a:p>
            <a:pPr algn="ctr"/>
            <a:r>
              <a:rPr lang="fr-FR" sz="1600" b="1" dirty="0">
                <a:solidFill>
                  <a:srgbClr val="21215A"/>
                </a:solidFill>
              </a:rPr>
              <a:t>Prendre en compte les interactions avec l’écosystème</a:t>
            </a:r>
          </a:p>
          <a:p>
            <a:pPr algn="ctr"/>
            <a:endParaRPr lang="fr-FR" sz="1600" dirty="0">
              <a:solidFill>
                <a:srgbClr val="21215A"/>
              </a:solidFill>
            </a:endParaRPr>
          </a:p>
          <a:p>
            <a:pPr algn="ctr"/>
            <a:r>
              <a:rPr lang="fr-FR" sz="1200" dirty="0"/>
              <a:t>Dans les nouveautés intégrés dans le scénario initiale, les nouvelles interactions avec l’écosystème doivent être anticipées. Ainsi, si un stimulus </a:t>
            </a:r>
            <a:r>
              <a:rPr lang="fr-FR" sz="1200" dirty="0" err="1"/>
              <a:t>requierant</a:t>
            </a:r>
            <a:r>
              <a:rPr lang="fr-FR" sz="1200" dirty="0"/>
              <a:t> une interaction avec un tiers simulé est introduit, il est bon de vérifier avec l’animation centrale si celle-ci n’est pas déjà simulée ailleurs. </a:t>
            </a:r>
          </a:p>
        </p:txBody>
      </p:sp>
    </p:spTree>
    <p:extLst>
      <p:ext uri="{BB962C8B-B14F-4D97-AF65-F5344CB8AC3E}">
        <p14:creationId xmlns:p14="http://schemas.microsoft.com/office/powerpoint/2010/main" val="1223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kit de planification</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15</a:t>
            </a:fld>
            <a:endParaRPr lang="fr-FR" dirty="0"/>
          </a:p>
        </p:txBody>
      </p:sp>
      <p:sp>
        <p:nvSpPr>
          <p:cNvPr id="8" name="Rectangle 7">
            <a:extLst>
              <a:ext uri="{FF2B5EF4-FFF2-40B4-BE49-F238E27FC236}">
                <a16:creationId xmlns:a16="http://schemas.microsoft.com/office/drawing/2014/main" id="{5A6820AA-4694-44B8-8D75-05C97E053018}"/>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3" name="ZoneTexte 12">
            <a:extLst>
              <a:ext uri="{FF2B5EF4-FFF2-40B4-BE49-F238E27FC236}">
                <a16:creationId xmlns:a16="http://schemas.microsoft.com/office/drawing/2014/main" id="{6ED97FF9-0B5B-44A4-AD70-48CB58A5EC3F}"/>
              </a:ext>
            </a:extLst>
          </p:cNvPr>
          <p:cNvSpPr txBox="1"/>
          <p:nvPr/>
        </p:nvSpPr>
        <p:spPr>
          <a:xfrm>
            <a:off x="341691" y="1361131"/>
            <a:ext cx="8460618" cy="2960875"/>
          </a:xfrm>
          <a:prstGeom prst="rect">
            <a:avLst/>
          </a:prstGeom>
          <a:noFill/>
        </p:spPr>
        <p:txBody>
          <a:bodyPr wrap="square" rtlCol="0">
            <a:spAutoFit/>
          </a:bodyPr>
          <a:lstStyle/>
          <a:p>
            <a:pPr algn="just">
              <a:lnSpc>
                <a:spcPct val="150000"/>
              </a:lnSpc>
            </a:pPr>
            <a:r>
              <a:rPr lang="fr-FR" sz="1400" dirty="0"/>
              <a:t>Pour vous aider dans la préparation et l’adaptation du scénario, un </a:t>
            </a:r>
            <a:r>
              <a:rPr lang="fr-FR" sz="1400" b="1" dirty="0"/>
              <a:t>kit de planification </a:t>
            </a:r>
            <a:r>
              <a:rPr lang="fr-FR" sz="1400" dirty="0"/>
              <a:t>est mis à disposition des planificateurs:</a:t>
            </a:r>
          </a:p>
          <a:p>
            <a:pPr marL="285750" indent="-285750" algn="just">
              <a:lnSpc>
                <a:spcPct val="150000"/>
              </a:lnSpc>
              <a:buFont typeface="Arial" panose="020B0604020202020204" pitchFamily="34" charset="0"/>
              <a:buChar char="•"/>
            </a:pPr>
            <a:r>
              <a:rPr lang="fr-FR" sz="1400" b="1" dirty="0"/>
              <a:t>Chronogramme du scénario </a:t>
            </a:r>
            <a:r>
              <a:rPr lang="fr-FR" sz="1400" dirty="0"/>
              <a:t>– Temporaire, version finale envoyé très prochainement</a:t>
            </a:r>
          </a:p>
          <a:p>
            <a:pPr marL="285750" indent="-285750" algn="just">
              <a:lnSpc>
                <a:spcPct val="150000"/>
              </a:lnSpc>
              <a:buFont typeface="Arial" panose="020B0604020202020204" pitchFamily="34" charset="0"/>
              <a:buChar char="•"/>
            </a:pPr>
            <a:r>
              <a:rPr lang="fr-FR" sz="1400" b="1" dirty="0"/>
              <a:t>Pack de stimuli médiatique </a:t>
            </a:r>
            <a:r>
              <a:rPr lang="fr-FR" sz="1400" dirty="0"/>
              <a:t>(modèle de stimuli)</a:t>
            </a:r>
          </a:p>
          <a:p>
            <a:pPr marL="285750" indent="-285750" algn="just">
              <a:lnSpc>
                <a:spcPct val="150000"/>
              </a:lnSpc>
              <a:buFont typeface="Arial" panose="020B0604020202020204" pitchFamily="34" charset="0"/>
              <a:buChar char="•"/>
            </a:pPr>
            <a:r>
              <a:rPr lang="fr-FR" sz="1400" b="1" dirty="0"/>
              <a:t>Fiche pratique d’adaptation des stimuli</a:t>
            </a:r>
          </a:p>
          <a:p>
            <a:pPr marL="285750" indent="-285750" algn="just">
              <a:lnSpc>
                <a:spcPct val="150000"/>
              </a:lnSpc>
              <a:buFont typeface="Arial" panose="020B0604020202020204" pitchFamily="34" charset="0"/>
              <a:buChar char="•"/>
            </a:pPr>
            <a:r>
              <a:rPr lang="fr-FR" sz="1400" b="1" dirty="0"/>
              <a:t>Deck de présentation du scénario </a:t>
            </a:r>
            <a:r>
              <a:rPr lang="fr-FR" sz="1400" dirty="0"/>
              <a:t>(présentation du jour)</a:t>
            </a:r>
          </a:p>
          <a:p>
            <a:pPr algn="just">
              <a:lnSpc>
                <a:spcPct val="150000"/>
              </a:lnSpc>
            </a:pPr>
            <a:endParaRPr lang="fr-FR" sz="1400" dirty="0"/>
          </a:p>
          <a:p>
            <a:pPr algn="just">
              <a:lnSpc>
                <a:spcPct val="150000"/>
              </a:lnSpc>
            </a:pPr>
            <a:r>
              <a:rPr lang="fr-FR" sz="1400" dirty="0"/>
              <a:t>Le dossier de mise en situation (DMS) ainsi que les questions de debriefing seront partagés plus tard.</a:t>
            </a:r>
          </a:p>
          <a:p>
            <a:pPr algn="just">
              <a:lnSpc>
                <a:spcPct val="150000"/>
              </a:lnSpc>
            </a:pPr>
            <a:endParaRPr lang="fr-FR" sz="1400" dirty="0"/>
          </a:p>
        </p:txBody>
      </p:sp>
    </p:spTree>
    <p:extLst>
      <p:ext uri="{BB962C8B-B14F-4D97-AF65-F5344CB8AC3E}">
        <p14:creationId xmlns:p14="http://schemas.microsoft.com/office/powerpoint/2010/main" val="31519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1241260-3869-4F55-B60B-65373B846B95}"/>
              </a:ext>
            </a:extLst>
          </p:cNvPr>
          <p:cNvPicPr>
            <a:picLocks noChangeAspect="1"/>
          </p:cNvPicPr>
          <p:nvPr/>
        </p:nvPicPr>
        <p:blipFill rotWithShape="1">
          <a:blip r:embed="rId3">
            <a:duotone>
              <a:schemeClr val="accent2">
                <a:shade val="45000"/>
                <a:satMod val="135000"/>
              </a:schemeClr>
              <a:prstClr val="white"/>
            </a:duotone>
          </a:blip>
          <a:srcRect l="14588" r="50678"/>
          <a:stretch/>
        </p:blipFill>
        <p:spPr>
          <a:xfrm>
            <a:off x="6935840" y="897718"/>
            <a:ext cx="2208162" cy="4243500"/>
          </a:xfrm>
          <a:prstGeom prst="rect">
            <a:avLst/>
          </a:prstGeom>
        </p:spPr>
      </p:pic>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0125"/>
            <a:ext cx="8424863" cy="539750"/>
          </a:xfrm>
        </p:spPr>
        <p:txBody>
          <a:bodyPr/>
          <a:lstStyle/>
          <a:p>
            <a:r>
              <a:rPr lang="fr-FR" sz="2000" dirty="0">
                <a:solidFill>
                  <a:schemeClr val="bg1"/>
                </a:solidFill>
              </a:rPr>
              <a:t>Le rôle du planificateur pour le scénario</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16</a:t>
            </a:fld>
            <a:endParaRPr lang="fr-FR" dirty="0"/>
          </a:p>
        </p:txBody>
      </p:sp>
      <p:sp>
        <p:nvSpPr>
          <p:cNvPr id="9" name="ZoneTexte 8">
            <a:extLst>
              <a:ext uri="{FF2B5EF4-FFF2-40B4-BE49-F238E27FC236}">
                <a16:creationId xmlns:a16="http://schemas.microsoft.com/office/drawing/2014/main" id="{F0989EF7-CD31-4DFB-BE1B-E0084DE7F779}"/>
              </a:ext>
            </a:extLst>
          </p:cNvPr>
          <p:cNvSpPr txBox="1"/>
          <p:nvPr/>
        </p:nvSpPr>
        <p:spPr>
          <a:xfrm>
            <a:off x="323851" y="1196656"/>
            <a:ext cx="6048348" cy="584774"/>
          </a:xfrm>
          <a:prstGeom prst="rect">
            <a:avLst/>
          </a:prstGeom>
          <a:solidFill>
            <a:srgbClr val="21215A"/>
          </a:solidFill>
        </p:spPr>
        <p:txBody>
          <a:bodyPr wrap="square" rtlCol="0" anchor="ctr">
            <a:noAutofit/>
          </a:bodyPr>
          <a:lstStyle>
            <a:defPPr>
              <a:defRPr lang="fr-FR"/>
            </a:defPPr>
            <a:lvl1pPr algn="ctr">
              <a:defRPr sz="1600">
                <a:solidFill>
                  <a:schemeClr val="bg1"/>
                </a:solidFill>
              </a:defRPr>
            </a:lvl1pPr>
          </a:lstStyle>
          <a:p>
            <a:r>
              <a:rPr lang="fr-FR" dirty="0"/>
              <a:t>Prendre connaissance du scénario dans sa globalité, et bien relire le chronogramme fourni</a:t>
            </a:r>
            <a:endParaRPr lang="fr-FR" sz="1400" i="1" dirty="0"/>
          </a:p>
        </p:txBody>
      </p:sp>
      <p:sp>
        <p:nvSpPr>
          <p:cNvPr id="11" name="ZoneTexte 10">
            <a:extLst>
              <a:ext uri="{FF2B5EF4-FFF2-40B4-BE49-F238E27FC236}">
                <a16:creationId xmlns:a16="http://schemas.microsoft.com/office/drawing/2014/main" id="{73AB9C0D-9D22-4690-891D-BAF87D3C574E}"/>
              </a:ext>
            </a:extLst>
          </p:cNvPr>
          <p:cNvSpPr txBox="1"/>
          <p:nvPr/>
        </p:nvSpPr>
        <p:spPr>
          <a:xfrm>
            <a:off x="317934" y="4165330"/>
            <a:ext cx="6048348" cy="686775"/>
          </a:xfrm>
          <a:prstGeom prst="rect">
            <a:avLst/>
          </a:prstGeom>
          <a:solidFill>
            <a:srgbClr val="21215A"/>
          </a:solidFill>
        </p:spPr>
        <p:txBody>
          <a:bodyPr wrap="square" rtlCol="0" anchor="ctr">
            <a:noAutofit/>
          </a:bodyPr>
          <a:lstStyle>
            <a:defPPr>
              <a:defRPr lang="fr-FR"/>
            </a:defPPr>
            <a:lvl1pPr algn="ctr">
              <a:defRPr sz="1600">
                <a:solidFill>
                  <a:schemeClr val="bg1"/>
                </a:solidFill>
              </a:defRPr>
            </a:lvl1pPr>
          </a:lstStyle>
          <a:p>
            <a:r>
              <a:rPr lang="fr-FR" dirty="0"/>
              <a:t>Adapter les injects médiatiques pour intégrer le nom ou le contexte de l’entreprise (voir pack stimuli)</a:t>
            </a:r>
          </a:p>
        </p:txBody>
      </p:sp>
      <p:sp>
        <p:nvSpPr>
          <p:cNvPr id="13" name="ZoneTexte 12">
            <a:extLst>
              <a:ext uri="{FF2B5EF4-FFF2-40B4-BE49-F238E27FC236}">
                <a16:creationId xmlns:a16="http://schemas.microsoft.com/office/drawing/2014/main" id="{E36FBCC3-137D-4D5A-A621-8985F1B89AB6}"/>
              </a:ext>
            </a:extLst>
          </p:cNvPr>
          <p:cNvSpPr txBox="1"/>
          <p:nvPr/>
        </p:nvSpPr>
        <p:spPr>
          <a:xfrm>
            <a:off x="312017" y="3175771"/>
            <a:ext cx="6054265" cy="584775"/>
          </a:xfrm>
          <a:prstGeom prst="rect">
            <a:avLst/>
          </a:prstGeom>
          <a:solidFill>
            <a:srgbClr val="21215A"/>
          </a:solidFill>
        </p:spPr>
        <p:txBody>
          <a:bodyPr wrap="square" rtlCol="0" anchor="ctr">
            <a:noAutofit/>
          </a:bodyPr>
          <a:lstStyle/>
          <a:p>
            <a:pPr algn="ctr"/>
            <a:r>
              <a:rPr lang="fr-FR" sz="1600" dirty="0">
                <a:solidFill>
                  <a:schemeClr val="bg1"/>
                </a:solidFill>
              </a:rPr>
              <a:t>Modifier le chronogramme pour rendre les stimuli cohérents et personnalisés avec la structure joueuse</a:t>
            </a:r>
          </a:p>
        </p:txBody>
      </p:sp>
      <p:sp>
        <p:nvSpPr>
          <p:cNvPr id="15" name="ZoneTexte 14">
            <a:extLst>
              <a:ext uri="{FF2B5EF4-FFF2-40B4-BE49-F238E27FC236}">
                <a16:creationId xmlns:a16="http://schemas.microsoft.com/office/drawing/2014/main" id="{32248418-5BAC-492B-8704-AD909DD7E2C6}"/>
              </a:ext>
            </a:extLst>
          </p:cNvPr>
          <p:cNvSpPr txBox="1"/>
          <p:nvPr/>
        </p:nvSpPr>
        <p:spPr>
          <a:xfrm>
            <a:off x="323851" y="2186213"/>
            <a:ext cx="6054265" cy="584775"/>
          </a:xfrm>
          <a:prstGeom prst="rect">
            <a:avLst/>
          </a:prstGeom>
          <a:solidFill>
            <a:srgbClr val="21215A"/>
          </a:solidFill>
        </p:spPr>
        <p:txBody>
          <a:bodyPr wrap="square" rtlCol="0" anchor="ctr">
            <a:noAutofit/>
          </a:bodyPr>
          <a:lstStyle/>
          <a:p>
            <a:pPr algn="ctr"/>
            <a:r>
              <a:rPr lang="fr-FR" sz="1600" dirty="0">
                <a:solidFill>
                  <a:schemeClr val="bg1"/>
                </a:solidFill>
              </a:rPr>
              <a:t>Identifier les équipes et personnes à mobiliser, vis-à-vis du chronogramme et des objectifs choisis pour l’exercice</a:t>
            </a:r>
          </a:p>
        </p:txBody>
      </p:sp>
      <p:sp>
        <p:nvSpPr>
          <p:cNvPr id="17" name="Rectangle 16">
            <a:extLst>
              <a:ext uri="{FF2B5EF4-FFF2-40B4-BE49-F238E27FC236}">
                <a16:creationId xmlns:a16="http://schemas.microsoft.com/office/drawing/2014/main" id="{28776B4F-2957-4173-95D0-6446BE29836F}"/>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72959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a:buFont typeface="+mj-lt"/>
              <a:buAutoNum type="arabicPeriod" startAt="3"/>
            </a:pPr>
            <a:r>
              <a:rPr lang="fr-FR" dirty="0"/>
              <a:t>Conseil pour les planificateurs</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17</a:t>
            </a:fld>
            <a:endParaRPr lang="fr-FR" dirty="0"/>
          </a:p>
        </p:txBody>
      </p:sp>
    </p:spTree>
    <p:extLst>
      <p:ext uri="{BB962C8B-B14F-4D97-AF65-F5344CB8AC3E}">
        <p14:creationId xmlns:p14="http://schemas.microsoft.com/office/powerpoint/2010/main" val="3432351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Planning recommandé de préparation</a:t>
            </a:r>
          </a:p>
        </p:txBody>
      </p:sp>
      <p:sp>
        <p:nvSpPr>
          <p:cNvPr id="12" name="ZoneTexte 11">
            <a:extLst>
              <a:ext uri="{FF2B5EF4-FFF2-40B4-BE49-F238E27FC236}">
                <a16:creationId xmlns:a16="http://schemas.microsoft.com/office/drawing/2014/main" id="{5B66275D-055D-49D7-80D4-C421259FBF1C}"/>
              </a:ext>
            </a:extLst>
          </p:cNvPr>
          <p:cNvSpPr txBox="1"/>
          <p:nvPr/>
        </p:nvSpPr>
        <p:spPr>
          <a:xfrm>
            <a:off x="143508" y="1024006"/>
            <a:ext cx="8856984" cy="4140000"/>
          </a:xfrm>
          <a:prstGeom prst="rect">
            <a:avLst/>
          </a:prstGeom>
          <a:noFill/>
        </p:spPr>
        <p:txBody>
          <a:bodyPr wrap="square" numCol="3" spcCol="180000" rtlCol="0">
            <a:spAutoFit/>
          </a:bodyPr>
          <a:lstStyle/>
          <a:p>
            <a:r>
              <a:rPr lang="fr-FR" sz="1100" b="1" dirty="0">
                <a:solidFill>
                  <a:srgbClr val="21215A"/>
                </a:solidFill>
              </a:rPr>
              <a:t>Phase 1 :</a:t>
            </a:r>
          </a:p>
          <a:p>
            <a:pPr marL="171450" indent="-171450">
              <a:buFont typeface="Arial" panose="020B0604020202020204" pitchFamily="34" charset="0"/>
              <a:buChar char="•"/>
            </a:pPr>
            <a:r>
              <a:rPr lang="fr-FR" sz="1100" dirty="0"/>
              <a:t>Prendre connaissance du scénario</a:t>
            </a:r>
          </a:p>
          <a:p>
            <a:pPr marL="171450" indent="-171450">
              <a:buFont typeface="Arial" panose="020B0604020202020204" pitchFamily="34" charset="0"/>
              <a:buChar char="•"/>
            </a:pPr>
            <a:r>
              <a:rPr lang="fr-FR" sz="1100" dirty="0"/>
              <a:t>Déterminer les objectifs de jeu pour  la structure</a:t>
            </a:r>
          </a:p>
          <a:p>
            <a:pPr marL="171450" indent="-171450">
              <a:buFont typeface="Arial" panose="020B0604020202020204" pitchFamily="34" charset="0"/>
              <a:buChar char="•"/>
            </a:pPr>
            <a:r>
              <a:rPr lang="fr-FR" sz="1100" dirty="0"/>
              <a:t>Identifier les joueurs/équipes à mobiliser</a:t>
            </a:r>
          </a:p>
          <a:p>
            <a:pPr marL="171450" indent="-171450">
              <a:buFont typeface="Arial" panose="020B0604020202020204" pitchFamily="34" charset="0"/>
              <a:buChar char="•"/>
            </a:pPr>
            <a:r>
              <a:rPr lang="fr-FR" sz="1100" dirty="0"/>
              <a:t>Identifier si des préparations supplémentaires sont nécessaires (formations, exercices sur table, etc.)</a:t>
            </a:r>
          </a:p>
          <a:p>
            <a:pPr marL="171450" indent="-171450">
              <a:buFont typeface="Arial" panose="020B0604020202020204" pitchFamily="34" charset="0"/>
              <a:buChar char="•"/>
            </a:pPr>
            <a:endParaRPr lang="fr-FR" sz="1100" dirty="0"/>
          </a:p>
          <a:p>
            <a:r>
              <a:rPr lang="fr-FR" sz="1100" b="1" dirty="0">
                <a:solidFill>
                  <a:srgbClr val="21215A"/>
                </a:solidFill>
              </a:rPr>
              <a:t>Phase 2 : </a:t>
            </a:r>
          </a:p>
          <a:p>
            <a:pPr marL="171450" indent="-171450">
              <a:buFont typeface="Arial" panose="020B0604020202020204" pitchFamily="34" charset="0"/>
              <a:buChar char="•"/>
            </a:pPr>
            <a:r>
              <a:rPr lang="fr-FR" sz="1100" dirty="0"/>
              <a:t>Bloquer les agendas des joueurs pour l’exercice et pour le briefing joueur</a:t>
            </a:r>
          </a:p>
          <a:p>
            <a:pPr marL="171450" indent="-171450">
              <a:buFont typeface="Arial" panose="020B0604020202020204" pitchFamily="34" charset="0"/>
              <a:buChar char="•"/>
            </a:pPr>
            <a:r>
              <a:rPr lang="fr-FR" sz="1100" dirty="0"/>
              <a:t>Bloquer les salles nécessaires pour le jour de l’exercice</a:t>
            </a:r>
          </a:p>
          <a:p>
            <a:pPr marL="171450" indent="-171450">
              <a:buFont typeface="Arial" panose="020B0604020202020204" pitchFamily="34" charset="0"/>
              <a:buChar char="•"/>
            </a:pPr>
            <a:r>
              <a:rPr lang="fr-FR" sz="1100" dirty="0"/>
              <a:t>Identifier les éléments logistiques supplémentaires (outillage de crise, restauration, etc.)</a:t>
            </a:r>
          </a:p>
          <a:p>
            <a:pPr marL="171450" indent="-171450">
              <a:buFont typeface="Arial" panose="020B0604020202020204" pitchFamily="34" charset="0"/>
              <a:buChar char="•"/>
            </a:pPr>
            <a:r>
              <a:rPr lang="fr-FR" sz="1100" dirty="0"/>
              <a:t>Commencer la modification du scénario</a:t>
            </a:r>
          </a:p>
          <a:p>
            <a:pPr marL="171450" indent="-171450">
              <a:buFont typeface="Arial" panose="020B0604020202020204" pitchFamily="34" charset="0"/>
              <a:buChar char="•"/>
            </a:pPr>
            <a:r>
              <a:rPr lang="fr-FR" sz="1100" dirty="0"/>
              <a:t>Réfléchir à la valorisation de l’exercice en interne</a:t>
            </a:r>
          </a:p>
          <a:p>
            <a:endParaRPr lang="fr-FR" sz="1100" b="1" dirty="0">
              <a:solidFill>
                <a:srgbClr val="21215A"/>
              </a:solidFill>
            </a:endParaRPr>
          </a:p>
          <a:p>
            <a:endParaRPr lang="fr-FR" sz="1100" b="1" dirty="0">
              <a:solidFill>
                <a:srgbClr val="21215A"/>
              </a:solidFill>
            </a:endParaRPr>
          </a:p>
          <a:p>
            <a:endParaRPr lang="fr-FR" sz="1100" b="1" dirty="0">
              <a:solidFill>
                <a:srgbClr val="21215A"/>
              </a:solidFill>
            </a:endParaRPr>
          </a:p>
          <a:p>
            <a:endParaRPr lang="fr-FR" sz="1100" b="1" dirty="0">
              <a:solidFill>
                <a:srgbClr val="21215A"/>
              </a:solidFill>
            </a:endParaRPr>
          </a:p>
          <a:p>
            <a:r>
              <a:rPr lang="fr-FR" sz="1100" b="1" dirty="0">
                <a:solidFill>
                  <a:srgbClr val="21215A"/>
                </a:solidFill>
              </a:rPr>
              <a:t>Phase 3 : </a:t>
            </a:r>
          </a:p>
          <a:p>
            <a:pPr marL="171450" indent="-171450">
              <a:buFont typeface="Arial" panose="020B0604020202020204" pitchFamily="34" charset="0"/>
              <a:buChar char="•"/>
            </a:pPr>
            <a:r>
              <a:rPr lang="fr-FR" sz="1100" dirty="0"/>
              <a:t>Finaliser une première version du chronogramme adaptée à la structure</a:t>
            </a:r>
          </a:p>
          <a:p>
            <a:pPr marL="171450" indent="-171450">
              <a:buFont typeface="Arial" panose="020B0604020202020204" pitchFamily="34" charset="0"/>
              <a:buChar char="•"/>
            </a:pPr>
            <a:r>
              <a:rPr lang="fr-FR" sz="1100" dirty="0"/>
              <a:t>Présenter aux responsables d’équipes mobilisées les objectifs et enjeux de l’exercice</a:t>
            </a:r>
          </a:p>
          <a:p>
            <a:pPr marL="171450" indent="-171450">
              <a:buFont typeface="Arial" panose="020B0604020202020204" pitchFamily="34" charset="0"/>
              <a:buChar char="•"/>
            </a:pPr>
            <a:r>
              <a:rPr lang="fr-FR" sz="1100" dirty="0"/>
              <a:t>Identifier les modalités de RETEX de l’exercice pour la structure</a:t>
            </a:r>
          </a:p>
          <a:p>
            <a:pPr marL="171450" indent="-171450">
              <a:buFont typeface="Arial" panose="020B0604020202020204" pitchFamily="34" charset="0"/>
              <a:buChar char="•"/>
            </a:pPr>
            <a:r>
              <a:rPr lang="fr-FR" sz="1100" dirty="0"/>
              <a:t>Préparer les éventuelles « mallettes de crise » à utiliser par les participants</a:t>
            </a:r>
          </a:p>
          <a:p>
            <a:endParaRPr lang="fr-FR" sz="1100" dirty="0"/>
          </a:p>
          <a:p>
            <a:r>
              <a:rPr lang="fr-FR" sz="1100" b="1" dirty="0">
                <a:solidFill>
                  <a:srgbClr val="21215A"/>
                </a:solidFill>
              </a:rPr>
              <a:t>Phase 4 : </a:t>
            </a:r>
          </a:p>
          <a:p>
            <a:pPr marL="171450" indent="-171450">
              <a:buFont typeface="Arial" panose="020B0604020202020204" pitchFamily="34" charset="0"/>
              <a:buChar char="•"/>
            </a:pPr>
            <a:r>
              <a:rPr lang="fr-FR" sz="1100" dirty="0"/>
              <a:t>Finaliser les aspects logistiques (outillage de crise, restauration, etc.)</a:t>
            </a:r>
          </a:p>
          <a:p>
            <a:pPr marL="171450" indent="-171450">
              <a:buFont typeface="Arial" panose="020B0604020202020204" pitchFamily="34" charset="0"/>
              <a:buChar char="•"/>
            </a:pPr>
            <a:r>
              <a:rPr lang="fr-FR" sz="1100" dirty="0"/>
              <a:t>Finaliser l’adaptation du chronogramme</a:t>
            </a:r>
          </a:p>
          <a:p>
            <a:pPr marL="171450" indent="-171450">
              <a:buFont typeface="Arial" panose="020B0604020202020204" pitchFamily="34" charset="0"/>
              <a:buChar char="•"/>
            </a:pPr>
            <a:r>
              <a:rPr lang="fr-FR" sz="1100" dirty="0"/>
              <a:t>Aligner les derniers changements sur les stimuli médiatiques</a:t>
            </a:r>
          </a:p>
          <a:p>
            <a:pPr marL="171450" indent="-171450">
              <a:buFont typeface="Arial" panose="020B0604020202020204" pitchFamily="34" charset="0"/>
              <a:buChar char="•"/>
            </a:pPr>
            <a:r>
              <a:rPr lang="fr-FR" sz="1100" dirty="0"/>
              <a:t>Partager aux joueurs les matériaux d’exercice pertinents (</a:t>
            </a:r>
            <a:r>
              <a:rPr lang="fr-FR" sz="1100" dirty="0" err="1"/>
              <a:t>malette</a:t>
            </a:r>
            <a:r>
              <a:rPr lang="fr-FR" sz="1100" dirty="0"/>
              <a:t> de crise, annuaires, DMS, etc.)</a:t>
            </a:r>
          </a:p>
          <a:p>
            <a:pPr marL="171450" indent="-171450">
              <a:buFont typeface="Arial" panose="020B0604020202020204" pitchFamily="34" charset="0"/>
              <a:buChar char="•"/>
            </a:pPr>
            <a:r>
              <a:rPr lang="fr-FR" sz="1100" dirty="0"/>
              <a:t>Identifier des observateurs et/ou animateurs d’exercice</a:t>
            </a:r>
          </a:p>
          <a:p>
            <a:pPr marL="171450" indent="-171450">
              <a:buFont typeface="Arial" panose="020B0604020202020204" pitchFamily="34" charset="0"/>
              <a:buChar char="•"/>
            </a:pPr>
            <a:r>
              <a:rPr lang="fr-FR" sz="1100" dirty="0"/>
              <a:t>Finaliser l’animation et l’envoi des injects</a:t>
            </a:r>
          </a:p>
          <a:p>
            <a:endParaRPr lang="fr-FR" sz="1100" b="1" dirty="0">
              <a:solidFill>
                <a:srgbClr val="21215A"/>
              </a:solidFill>
            </a:endParaRPr>
          </a:p>
          <a:p>
            <a:r>
              <a:rPr lang="fr-FR" sz="1100" b="1" dirty="0">
                <a:solidFill>
                  <a:srgbClr val="21215A"/>
                </a:solidFill>
              </a:rPr>
              <a:t>Phase 4 :</a:t>
            </a:r>
          </a:p>
          <a:p>
            <a:pPr marL="171450" indent="-171450">
              <a:buFont typeface="Arial" panose="020B0604020202020204" pitchFamily="34" charset="0"/>
              <a:buChar char="•"/>
            </a:pPr>
            <a:r>
              <a:rPr lang="fr-FR" sz="1100" dirty="0"/>
              <a:t>Briefer les observateurs et les animateurs</a:t>
            </a:r>
          </a:p>
          <a:p>
            <a:pPr marL="171450" indent="-171450">
              <a:buFont typeface="Arial" panose="020B0604020202020204" pitchFamily="34" charset="0"/>
              <a:buChar char="•"/>
            </a:pPr>
            <a:r>
              <a:rPr lang="fr-FR" sz="1100" dirty="0"/>
              <a:t>Valider les derniers aspects logistiques</a:t>
            </a:r>
          </a:p>
        </p:txBody>
      </p:sp>
      <p:sp>
        <p:nvSpPr>
          <p:cNvPr id="8" name="Rectangle 7">
            <a:extLst>
              <a:ext uri="{FF2B5EF4-FFF2-40B4-BE49-F238E27FC236}">
                <a16:creationId xmlns:a16="http://schemas.microsoft.com/office/drawing/2014/main" id="{20EC454E-F25F-44F8-B05C-90D25A2DDC3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117287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Conseil sur comment mener la préparation en interne</a:t>
            </a:r>
          </a:p>
        </p:txBody>
      </p:sp>
      <p:sp>
        <p:nvSpPr>
          <p:cNvPr id="4" name="ZoneTexte 3">
            <a:extLst>
              <a:ext uri="{FF2B5EF4-FFF2-40B4-BE49-F238E27FC236}">
                <a16:creationId xmlns:a16="http://schemas.microsoft.com/office/drawing/2014/main" id="{D9CBD7A5-6A10-4D1D-9692-EC939A973E3A}"/>
              </a:ext>
            </a:extLst>
          </p:cNvPr>
          <p:cNvSpPr txBox="1"/>
          <p:nvPr/>
        </p:nvSpPr>
        <p:spPr>
          <a:xfrm>
            <a:off x="323851" y="1347614"/>
            <a:ext cx="8460618" cy="337066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600" dirty="0">
                <a:solidFill>
                  <a:srgbClr val="21215A"/>
                </a:solidFill>
              </a:rPr>
              <a:t>Identifier des complices (</a:t>
            </a:r>
            <a:r>
              <a:rPr lang="fr-FR" sz="1600" u="sng" dirty="0">
                <a:solidFill>
                  <a:srgbClr val="21215A"/>
                </a:solidFill>
              </a:rPr>
              <a:t>non-joueurs!)</a:t>
            </a:r>
            <a:r>
              <a:rPr lang="fr-FR" sz="1600" dirty="0">
                <a:solidFill>
                  <a:srgbClr val="21215A"/>
                </a:solidFill>
              </a:rPr>
              <a:t> pour vous aider à modifier le chronogramme en prenant en compte la réalité métier</a:t>
            </a:r>
          </a:p>
          <a:p>
            <a:pPr marL="285750" indent="-285750" algn="just">
              <a:lnSpc>
                <a:spcPct val="150000"/>
              </a:lnSpc>
              <a:buFont typeface="Arial" panose="020B0604020202020204" pitchFamily="34" charset="0"/>
              <a:buChar char="•"/>
            </a:pPr>
            <a:r>
              <a:rPr lang="fr-FR" sz="1600" dirty="0">
                <a:solidFill>
                  <a:srgbClr val="21215A"/>
                </a:solidFill>
              </a:rPr>
              <a:t>Bloquer les agendas des joueurs et les salles le plus tôt possible</a:t>
            </a:r>
          </a:p>
          <a:p>
            <a:pPr marL="285750" indent="-285750" algn="just">
              <a:lnSpc>
                <a:spcPct val="150000"/>
              </a:lnSpc>
              <a:buFont typeface="Arial" panose="020B0604020202020204" pitchFamily="34" charset="0"/>
              <a:buChar char="•"/>
            </a:pPr>
            <a:r>
              <a:rPr lang="fr-FR" sz="1600" dirty="0">
                <a:solidFill>
                  <a:srgbClr val="21215A"/>
                </a:solidFill>
              </a:rPr>
              <a:t>Identifier si des joueurs ont besoin d’être formés en amont de l’exercice, et organiser des formations ou exercices sur table si nécessaire</a:t>
            </a:r>
          </a:p>
          <a:p>
            <a:pPr marL="285750" indent="-285750" algn="just">
              <a:lnSpc>
                <a:spcPct val="150000"/>
              </a:lnSpc>
              <a:buFont typeface="Arial" panose="020B0604020202020204" pitchFamily="34" charset="0"/>
              <a:buChar char="•"/>
            </a:pPr>
            <a:r>
              <a:rPr lang="fr-FR" sz="1600" dirty="0">
                <a:solidFill>
                  <a:srgbClr val="21215A"/>
                </a:solidFill>
              </a:rPr>
              <a:t>Consolider la documentation de crise pour les joueurs</a:t>
            </a:r>
          </a:p>
          <a:p>
            <a:pPr marL="285750" indent="-285750" algn="just">
              <a:lnSpc>
                <a:spcPct val="150000"/>
              </a:lnSpc>
              <a:buFont typeface="Arial" panose="020B0604020202020204" pitchFamily="34" charset="0"/>
              <a:buChar char="•"/>
            </a:pPr>
            <a:r>
              <a:rPr lang="fr-FR" sz="1600" dirty="0">
                <a:solidFill>
                  <a:srgbClr val="21215A"/>
                </a:solidFill>
              </a:rPr>
              <a:t>Briefer en amont de l’exercice les dirigeants participants à l’exercice</a:t>
            </a:r>
          </a:p>
          <a:p>
            <a:pPr marL="285750" indent="-285750" algn="just">
              <a:lnSpc>
                <a:spcPct val="150000"/>
              </a:lnSpc>
              <a:buFont typeface="Arial" panose="020B0604020202020204" pitchFamily="34" charset="0"/>
              <a:buChar char="•"/>
            </a:pPr>
            <a:r>
              <a:rPr lang="fr-FR" sz="1600" dirty="0">
                <a:solidFill>
                  <a:srgbClr val="21215A"/>
                </a:solidFill>
              </a:rPr>
              <a:t>Penser à la valorisation de l’exercice </a:t>
            </a:r>
          </a:p>
          <a:p>
            <a:pPr marL="285750" indent="-285750" algn="just">
              <a:lnSpc>
                <a:spcPct val="150000"/>
              </a:lnSpc>
              <a:buFont typeface="Arial" panose="020B0604020202020204" pitchFamily="34" charset="0"/>
              <a:buChar char="•"/>
            </a:pPr>
            <a:r>
              <a:rPr lang="fr-FR" sz="1600" dirty="0">
                <a:solidFill>
                  <a:srgbClr val="21215A"/>
                </a:solidFill>
              </a:rPr>
              <a:t>Ne pas laisser les aspects logistiques au dernier moment</a:t>
            </a:r>
          </a:p>
        </p:txBody>
      </p:sp>
      <p:sp>
        <p:nvSpPr>
          <p:cNvPr id="5" name="Rectangle 4">
            <a:extLst>
              <a:ext uri="{FF2B5EF4-FFF2-40B4-BE49-F238E27FC236}">
                <a16:creationId xmlns:a16="http://schemas.microsoft.com/office/drawing/2014/main" id="{87A72FEF-E974-4A7A-82E2-D787D9621213}"/>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49821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21945"/>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0125"/>
            <a:ext cx="8424863" cy="539750"/>
          </a:xfrm>
        </p:spPr>
        <p:txBody>
          <a:bodyPr/>
          <a:lstStyle/>
          <a:p>
            <a:r>
              <a:rPr lang="fr-FR" sz="2000" dirty="0">
                <a:solidFill>
                  <a:schemeClr val="bg1"/>
                </a:solidFill>
              </a:rPr>
              <a:t>Sommaire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2</a:t>
            </a:fld>
            <a:endParaRPr lang="fr-FR" dirty="0"/>
          </a:p>
        </p:txBody>
      </p:sp>
      <p:sp>
        <p:nvSpPr>
          <p:cNvPr id="20" name="ZoneTexte 19">
            <a:extLst>
              <a:ext uri="{FF2B5EF4-FFF2-40B4-BE49-F238E27FC236}">
                <a16:creationId xmlns:a16="http://schemas.microsoft.com/office/drawing/2014/main" id="{2B6443B8-165B-409C-9CE4-04A0906D4D48}"/>
              </a:ext>
            </a:extLst>
          </p:cNvPr>
          <p:cNvSpPr txBox="1"/>
          <p:nvPr/>
        </p:nvSpPr>
        <p:spPr>
          <a:xfrm>
            <a:off x="503548" y="1275606"/>
            <a:ext cx="8245166" cy="2949525"/>
          </a:xfrm>
          <a:prstGeom prst="rect">
            <a:avLst/>
          </a:prstGeom>
          <a:noFill/>
        </p:spPr>
        <p:txBody>
          <a:bodyPr wrap="square" rtlCol="0">
            <a:spAutoFit/>
          </a:bodyPr>
          <a:lstStyle/>
          <a:p>
            <a:pPr marL="342900" indent="-342900" algn="just">
              <a:lnSpc>
                <a:spcPct val="150000"/>
              </a:lnSpc>
              <a:buFont typeface="+mj-lt"/>
              <a:buAutoNum type="arabicPeriod"/>
            </a:pPr>
            <a:r>
              <a:rPr lang="fr-FR" b="1" dirty="0">
                <a:solidFill>
                  <a:schemeClr val="accent2"/>
                </a:solidFill>
              </a:rPr>
              <a:t>Rappel sur les modalités d’exercice et des attendus sur la planification</a:t>
            </a:r>
          </a:p>
          <a:p>
            <a:pPr marL="342900" indent="-342900" algn="just">
              <a:lnSpc>
                <a:spcPct val="150000"/>
              </a:lnSpc>
              <a:buFont typeface="+mj-lt"/>
              <a:buAutoNum type="arabicPeriod"/>
            </a:pPr>
            <a:endParaRPr lang="fr-FR" b="1" dirty="0">
              <a:solidFill>
                <a:schemeClr val="accent2"/>
              </a:solidFill>
            </a:endParaRPr>
          </a:p>
          <a:p>
            <a:pPr marL="342900" indent="-342900" algn="just">
              <a:lnSpc>
                <a:spcPct val="150000"/>
              </a:lnSpc>
              <a:buFont typeface="+mj-lt"/>
              <a:buAutoNum type="arabicPeriod"/>
            </a:pPr>
            <a:r>
              <a:rPr lang="fr-FR" b="1" dirty="0">
                <a:solidFill>
                  <a:schemeClr val="accent2"/>
                </a:solidFill>
              </a:rPr>
              <a:t>Présentation du scénario et des supports d’exercices associés</a:t>
            </a:r>
          </a:p>
          <a:p>
            <a:pPr marL="342900" indent="-342900" algn="just">
              <a:lnSpc>
                <a:spcPct val="150000"/>
              </a:lnSpc>
              <a:buFont typeface="+mj-lt"/>
              <a:buAutoNum type="arabicPeriod"/>
            </a:pPr>
            <a:endParaRPr lang="fr-FR" b="1" dirty="0">
              <a:solidFill>
                <a:schemeClr val="accent2"/>
              </a:solidFill>
            </a:endParaRPr>
          </a:p>
          <a:p>
            <a:pPr marL="342900" indent="-342900" algn="just">
              <a:lnSpc>
                <a:spcPct val="150000"/>
              </a:lnSpc>
              <a:buFont typeface="+mj-lt"/>
              <a:buAutoNum type="arabicPeriod"/>
            </a:pPr>
            <a:r>
              <a:rPr lang="fr-FR" b="1" dirty="0">
                <a:solidFill>
                  <a:schemeClr val="accent2"/>
                </a:solidFill>
              </a:rPr>
              <a:t>Conseils pour la planification</a:t>
            </a:r>
          </a:p>
          <a:p>
            <a:pPr algn="just">
              <a:lnSpc>
                <a:spcPct val="150000"/>
              </a:lnSpc>
            </a:pPr>
            <a:endParaRPr lang="fr-FR" b="1" dirty="0">
              <a:solidFill>
                <a:schemeClr val="accent2"/>
              </a:solidFill>
            </a:endParaRPr>
          </a:p>
          <a:p>
            <a:pPr algn="just">
              <a:lnSpc>
                <a:spcPct val="150000"/>
              </a:lnSpc>
            </a:pPr>
            <a:r>
              <a:rPr lang="fr-FR" b="1" dirty="0">
                <a:solidFill>
                  <a:schemeClr val="accent2"/>
                </a:solidFill>
              </a:rPr>
              <a:t>4. FAQ</a:t>
            </a:r>
          </a:p>
        </p:txBody>
      </p:sp>
      <p:sp>
        <p:nvSpPr>
          <p:cNvPr id="17" name="Rectangle 16">
            <a:extLst>
              <a:ext uri="{FF2B5EF4-FFF2-40B4-BE49-F238E27FC236}">
                <a16:creationId xmlns:a16="http://schemas.microsoft.com/office/drawing/2014/main" id="{C18E1CA6-C46C-42E5-B85A-126286631F42}"/>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8201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15903"/>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Logistique à prendre en compte</a:t>
            </a:r>
          </a:p>
        </p:txBody>
      </p:sp>
      <p:sp>
        <p:nvSpPr>
          <p:cNvPr id="12" name="ZoneTexte 11">
            <a:extLst>
              <a:ext uri="{FF2B5EF4-FFF2-40B4-BE49-F238E27FC236}">
                <a16:creationId xmlns:a16="http://schemas.microsoft.com/office/drawing/2014/main" id="{50CB4904-EDF2-4A5E-9076-DB74B9CF6E08}"/>
              </a:ext>
            </a:extLst>
          </p:cNvPr>
          <p:cNvSpPr txBox="1"/>
          <p:nvPr/>
        </p:nvSpPr>
        <p:spPr>
          <a:xfrm>
            <a:off x="323851" y="1347614"/>
            <a:ext cx="8460618" cy="226267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600" dirty="0">
                <a:solidFill>
                  <a:srgbClr val="21215A"/>
                </a:solidFill>
              </a:rPr>
              <a:t>Salle de crise </a:t>
            </a:r>
          </a:p>
          <a:p>
            <a:pPr marL="285750" indent="-285750" algn="just">
              <a:lnSpc>
                <a:spcPct val="150000"/>
              </a:lnSpc>
              <a:buFont typeface="Arial" panose="020B0604020202020204" pitchFamily="34" charset="0"/>
              <a:buChar char="•"/>
            </a:pPr>
            <a:r>
              <a:rPr lang="fr-FR" sz="1600" dirty="0">
                <a:solidFill>
                  <a:srgbClr val="21215A"/>
                </a:solidFill>
              </a:rPr>
              <a:t>Outils de crise (ordinateurs, téléphone, points d’accès internet) et logiciels (main courante, espace de stockage, messagerie, etc.)</a:t>
            </a:r>
          </a:p>
          <a:p>
            <a:pPr marL="285750" indent="-285750" algn="just">
              <a:lnSpc>
                <a:spcPct val="150000"/>
              </a:lnSpc>
              <a:buFont typeface="Arial" panose="020B0604020202020204" pitchFamily="34" charset="0"/>
              <a:buChar char="•"/>
            </a:pPr>
            <a:r>
              <a:rPr lang="fr-FR" sz="1600" dirty="0">
                <a:solidFill>
                  <a:srgbClr val="21215A"/>
                </a:solidFill>
              </a:rPr>
              <a:t>Accès au bâtiment de la salle de crise</a:t>
            </a:r>
          </a:p>
          <a:p>
            <a:pPr marL="285750" indent="-285750" algn="just">
              <a:lnSpc>
                <a:spcPct val="150000"/>
              </a:lnSpc>
              <a:buFont typeface="Arial" panose="020B0604020202020204" pitchFamily="34" charset="0"/>
              <a:buChar char="•"/>
            </a:pPr>
            <a:r>
              <a:rPr lang="fr-FR" sz="1600" dirty="0">
                <a:solidFill>
                  <a:srgbClr val="21215A"/>
                </a:solidFill>
              </a:rPr>
              <a:t>Badges (si les participants ne se connaissent pas)</a:t>
            </a:r>
          </a:p>
          <a:p>
            <a:pPr marL="285750" indent="-285750" algn="just">
              <a:lnSpc>
                <a:spcPct val="150000"/>
              </a:lnSpc>
              <a:buFont typeface="Arial" panose="020B0604020202020204" pitchFamily="34" charset="0"/>
              <a:buChar char="•"/>
            </a:pPr>
            <a:r>
              <a:rPr lang="fr-FR" sz="1600" dirty="0">
                <a:solidFill>
                  <a:srgbClr val="21215A"/>
                </a:solidFill>
              </a:rPr>
              <a:t>Restauration (petit-déjeuner, déjeuner) si nécessaire</a:t>
            </a:r>
          </a:p>
        </p:txBody>
      </p:sp>
      <p:sp>
        <p:nvSpPr>
          <p:cNvPr id="5" name="Rectangle 4">
            <a:extLst>
              <a:ext uri="{FF2B5EF4-FFF2-40B4-BE49-F238E27FC236}">
                <a16:creationId xmlns:a16="http://schemas.microsoft.com/office/drawing/2014/main" id="{F21658E1-0B8E-468B-92E0-991763ABEF8E}"/>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8985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marL="92075" indent="0">
              <a:buNone/>
            </a:pPr>
            <a:r>
              <a:rPr lang="fr-FR" dirty="0"/>
              <a:t>4. FAQ</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21</a:t>
            </a:fld>
            <a:endParaRPr lang="fr-FR" dirty="0"/>
          </a:p>
        </p:txBody>
      </p:sp>
    </p:spTree>
    <p:extLst>
      <p:ext uri="{BB962C8B-B14F-4D97-AF65-F5344CB8AC3E}">
        <p14:creationId xmlns:p14="http://schemas.microsoft.com/office/powerpoint/2010/main" val="77325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5994A3C-008B-3B48-E7DE-B36AC76658D9}"/>
              </a:ext>
            </a:extLst>
          </p:cNvPr>
          <p:cNvSpPr>
            <a:spLocks noGrp="1"/>
          </p:cNvSpPr>
          <p:nvPr>
            <p:ph type="sldNum" sz="quarter" idx="15"/>
          </p:nvPr>
        </p:nvSpPr>
        <p:spPr/>
        <p:txBody>
          <a:bodyPr/>
          <a:lstStyle/>
          <a:p>
            <a:pPr>
              <a:defRPr/>
            </a:pPr>
            <a:fld id="{F1971858-D133-4354-BF97-EEB8F9BAB97E}" type="slidenum">
              <a:rPr lang="fr-FR" smtClean="0"/>
              <a:pPr>
                <a:defRPr/>
              </a:pPr>
              <a:t>22</a:t>
            </a:fld>
            <a:endParaRPr lang="fr-FR" dirty="0"/>
          </a:p>
        </p:txBody>
      </p:sp>
      <p:sp>
        <p:nvSpPr>
          <p:cNvPr id="6" name="Rectangle 5">
            <a:extLst>
              <a:ext uri="{FF2B5EF4-FFF2-40B4-BE49-F238E27FC236}">
                <a16:creationId xmlns:a16="http://schemas.microsoft.com/office/drawing/2014/main" id="{929AF11C-933C-A0E0-D8AE-02CDD55A8F81}"/>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7" name="Titre 2">
            <a:extLst>
              <a:ext uri="{FF2B5EF4-FFF2-40B4-BE49-F238E27FC236}">
                <a16:creationId xmlns:a16="http://schemas.microsoft.com/office/drawing/2014/main" id="{865E5A79-C1AD-9566-8AEE-541F013B5C6D}"/>
              </a:ext>
            </a:extLst>
          </p:cNvPr>
          <p:cNvSpPr>
            <a:spLocks noGrp="1"/>
          </p:cNvSpPr>
          <p:nvPr>
            <p:ph type="title"/>
          </p:nvPr>
        </p:nvSpPr>
        <p:spPr>
          <a:xfrm>
            <a:off x="323851" y="184196"/>
            <a:ext cx="7632525" cy="539750"/>
          </a:xfrm>
        </p:spPr>
        <p:txBody>
          <a:bodyPr/>
          <a:lstStyle/>
          <a:p>
            <a:r>
              <a:rPr lang="fr-FR" sz="2000" dirty="0">
                <a:solidFill>
                  <a:schemeClr val="bg1"/>
                </a:solidFill>
              </a:rPr>
              <a:t>Questions / Réponses</a:t>
            </a:r>
          </a:p>
        </p:txBody>
      </p:sp>
      <p:sp>
        <p:nvSpPr>
          <p:cNvPr id="8" name="Rectangle 7">
            <a:extLst>
              <a:ext uri="{FF2B5EF4-FFF2-40B4-BE49-F238E27FC236}">
                <a16:creationId xmlns:a16="http://schemas.microsoft.com/office/drawing/2014/main" id="{BEE8D8FA-10DC-99EC-79CA-3CB376EED03B}"/>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9" name="ZoneTexte 8">
            <a:extLst>
              <a:ext uri="{FF2B5EF4-FFF2-40B4-BE49-F238E27FC236}">
                <a16:creationId xmlns:a16="http://schemas.microsoft.com/office/drawing/2014/main" id="{66EB7D19-B556-96F3-9A67-2A09F10C3F7D}"/>
              </a:ext>
            </a:extLst>
          </p:cNvPr>
          <p:cNvSpPr txBox="1"/>
          <p:nvPr/>
        </p:nvSpPr>
        <p:spPr>
          <a:xfrm>
            <a:off x="237634" y="904089"/>
            <a:ext cx="8460618" cy="4123629"/>
          </a:xfrm>
          <a:prstGeom prst="rect">
            <a:avLst/>
          </a:prstGeom>
          <a:noFill/>
        </p:spPr>
        <p:txBody>
          <a:bodyPr wrap="square" lIns="91440" tIns="45720" rIns="91440" bIns="45720" rtlCol="0" anchor="t">
            <a:spAutoFit/>
          </a:bodyPr>
          <a:lstStyle/>
          <a:p>
            <a:pPr marL="285750" indent="-285750" algn="just">
              <a:lnSpc>
                <a:spcPct val="150000"/>
              </a:lnSpc>
              <a:buFont typeface="Arial" panose="020B0604020202020204" pitchFamily="34" charset="0"/>
              <a:buChar char="•"/>
            </a:pPr>
            <a:r>
              <a:rPr lang="fr-FR" sz="1100" b="1" dirty="0">
                <a:solidFill>
                  <a:srgbClr val="21215A"/>
                </a:solidFill>
                <a:latin typeface="+mn-lt"/>
              </a:rPr>
              <a:t>Est-ce que le kit intègre des stimuli «type » ?</a:t>
            </a:r>
            <a:r>
              <a:rPr lang="fr-FR" sz="1100" dirty="0">
                <a:solidFill>
                  <a:srgbClr val="21215A"/>
                </a:solidFill>
                <a:latin typeface="+mn-lt"/>
              </a:rPr>
              <a:t> </a:t>
            </a:r>
            <a:r>
              <a:rPr lang="fr-FR" sz="1100" dirty="0">
                <a:latin typeface="+mn-lt"/>
              </a:rPr>
              <a:t>Oui </a:t>
            </a:r>
          </a:p>
          <a:p>
            <a:pPr marL="285750" indent="-285750" algn="just">
              <a:lnSpc>
                <a:spcPct val="150000"/>
              </a:lnSpc>
              <a:buFont typeface="Arial" panose="020B0604020202020204" pitchFamily="34" charset="0"/>
              <a:buChar char="•"/>
            </a:pPr>
            <a:endParaRPr lang="fr-FR" sz="1100" b="1" dirty="0">
              <a:solidFill>
                <a:schemeClr val="accent2"/>
              </a:solidFill>
              <a:latin typeface="+mn-lt"/>
            </a:endParaRPr>
          </a:p>
          <a:p>
            <a:pPr marL="285750" indent="-285750" algn="just">
              <a:lnSpc>
                <a:spcPct val="150000"/>
              </a:lnSpc>
              <a:buFont typeface="Arial" panose="020B0604020202020204" pitchFamily="34" charset="0"/>
              <a:buChar char="•"/>
            </a:pPr>
            <a:r>
              <a:rPr lang="fr-FR" sz="1100" b="1" dirty="0">
                <a:solidFill>
                  <a:schemeClr val="accent2"/>
                </a:solidFill>
                <a:latin typeface="+mn-lt"/>
                <a:cs typeface="Arial"/>
              </a:rPr>
              <a:t>De quelles manières peut-on interagir avec les acteurs de son secteur ? </a:t>
            </a:r>
            <a:r>
              <a:rPr lang="fr-FR" sz="1100" dirty="0">
                <a:latin typeface="+mn-lt"/>
                <a:cs typeface="Arial"/>
              </a:rPr>
              <a:t>Cet aspect dépend de vos objectifs d’exercice. Il peut être intéressant de jouer certaines interactions mais cela nécessite une coordination en amont entre les entités et de respecter le timing d’exercice.</a:t>
            </a:r>
            <a:endParaRPr lang="fr-FR" sz="1100" dirty="0">
              <a:solidFill>
                <a:srgbClr val="000000"/>
              </a:solidFill>
              <a:latin typeface="+mn-lt"/>
              <a:cs typeface="Arial"/>
            </a:endParaRPr>
          </a:p>
          <a:p>
            <a:pPr marL="285750" indent="-285750" algn="just">
              <a:lnSpc>
                <a:spcPct val="150000"/>
              </a:lnSpc>
              <a:buFont typeface="Arial" panose="020B0604020202020204" pitchFamily="34" charset="0"/>
              <a:buChar char="•"/>
            </a:pPr>
            <a:endParaRPr lang="fr-FR" sz="1100" b="1" dirty="0">
              <a:solidFill>
                <a:schemeClr val="accent2"/>
              </a:solidFill>
              <a:latin typeface="+mn-lt"/>
              <a:cs typeface="Arial"/>
            </a:endParaRPr>
          </a:p>
          <a:p>
            <a:pPr marL="285750" indent="-285750" algn="just">
              <a:lnSpc>
                <a:spcPct val="150000"/>
              </a:lnSpc>
              <a:buFont typeface="Arial" panose="020B0604020202020204" pitchFamily="34" charset="0"/>
              <a:buChar char="•"/>
            </a:pPr>
            <a:r>
              <a:rPr lang="fr-FR" sz="1100" b="1" dirty="0">
                <a:solidFill>
                  <a:schemeClr val="accent2"/>
                </a:solidFill>
                <a:latin typeface="+mn-lt"/>
                <a:cs typeface="Arial"/>
              </a:rPr>
              <a:t>L’organisation devra t-elle contacter les institutions pour jouer les procédures d’alerte ? </a:t>
            </a:r>
            <a:r>
              <a:rPr lang="fr-FR" sz="1100" dirty="0">
                <a:latin typeface="+mn-lt"/>
                <a:cs typeface="Arial"/>
              </a:rPr>
              <a:t>Pour les institutions, il faudra uniquement simuler ces échanges. </a:t>
            </a:r>
          </a:p>
          <a:p>
            <a:pPr marL="285750" indent="-285750" algn="just">
              <a:lnSpc>
                <a:spcPct val="150000"/>
              </a:lnSpc>
              <a:buFont typeface="Arial" panose="020B0604020202020204" pitchFamily="34" charset="0"/>
              <a:buChar char="•"/>
            </a:pPr>
            <a:r>
              <a:rPr lang="fr-FR" sz="1100" b="1" dirty="0">
                <a:solidFill>
                  <a:schemeClr val="accent2"/>
                </a:solidFill>
                <a:latin typeface="+mn-lt"/>
                <a:cs typeface="Arial"/>
              </a:rPr>
              <a:t>Est-il possible de mener l’exercice à la fois en distanciel et présentiel </a:t>
            </a:r>
            <a:r>
              <a:rPr lang="fr-FR" sz="1100" dirty="0">
                <a:solidFill>
                  <a:schemeClr val="accent2"/>
                </a:solidFill>
                <a:latin typeface="+mn-lt"/>
                <a:cs typeface="Arial"/>
              </a:rPr>
              <a:t>? </a:t>
            </a:r>
            <a:r>
              <a:rPr lang="fr-FR" sz="1100" dirty="0">
                <a:latin typeface="+mn-lt"/>
              </a:rPr>
              <a:t>Oui, cela dépend de vos objectifs et procédures internes. </a:t>
            </a:r>
          </a:p>
          <a:p>
            <a:pPr marL="285750" indent="-285750" algn="just">
              <a:lnSpc>
                <a:spcPct val="150000"/>
              </a:lnSpc>
              <a:buFont typeface="Arial" panose="020B0604020202020204" pitchFamily="34" charset="0"/>
              <a:buChar char="•"/>
            </a:pPr>
            <a:endParaRPr lang="fr-FR" sz="1100" dirty="0">
              <a:solidFill>
                <a:schemeClr val="accent2"/>
              </a:solidFill>
              <a:latin typeface="+mn-lt"/>
              <a:cs typeface="Arial"/>
            </a:endParaRPr>
          </a:p>
          <a:p>
            <a:pPr marL="285750" indent="-285750" algn="just">
              <a:lnSpc>
                <a:spcPct val="150000"/>
              </a:lnSpc>
              <a:buFont typeface="Arial" panose="020B0604020202020204" pitchFamily="34" charset="0"/>
              <a:buChar char="•"/>
            </a:pPr>
            <a:r>
              <a:rPr lang="fr-FR" sz="1100" b="1" dirty="0">
                <a:solidFill>
                  <a:schemeClr val="accent2"/>
                </a:solidFill>
                <a:latin typeface="+mn-lt"/>
              </a:rPr>
              <a:t>Quel est le lien entre l’incident chez le fournisseur et le rançongiciel pour le scénario ? </a:t>
            </a:r>
            <a:r>
              <a:rPr lang="fr-FR" sz="1100" dirty="0">
                <a:latin typeface="+mn-lt"/>
              </a:rPr>
              <a:t>Ces attaques sont menées par le même groupe d'attaquants mais il s'agit de les distinguer. Pour l’incident sur le fournisseur, un de leur logiciel a été compromis (attaque par </a:t>
            </a:r>
            <a:r>
              <a:rPr lang="fr-FR" sz="1100" dirty="0" err="1">
                <a:latin typeface="+mn-lt"/>
              </a:rPr>
              <a:t>supply</a:t>
            </a:r>
            <a:r>
              <a:rPr lang="fr-FR" sz="1100" dirty="0">
                <a:latin typeface="+mn-lt"/>
              </a:rPr>
              <a:t> </a:t>
            </a:r>
            <a:r>
              <a:rPr lang="fr-FR" sz="1100" dirty="0" err="1">
                <a:latin typeface="+mn-lt"/>
              </a:rPr>
              <a:t>chain</a:t>
            </a:r>
            <a:r>
              <a:rPr lang="fr-FR" sz="1100" dirty="0">
                <a:latin typeface="+mn-lt"/>
              </a:rPr>
              <a:t>) et créer cette indisponibilité de services. Pour le rançongiciel, les attaquants ont réussi à trouver des portes vers d'autres cibles (ex :accès à des mots de passe administrateur) pour se latéraliser.</a:t>
            </a:r>
          </a:p>
          <a:p>
            <a:pPr marL="285750" indent="-285750" algn="just">
              <a:lnSpc>
                <a:spcPct val="150000"/>
              </a:lnSpc>
              <a:buFont typeface="Arial" panose="020B0604020202020204" pitchFamily="34" charset="0"/>
              <a:buChar char="•"/>
            </a:pPr>
            <a:endParaRPr lang="fr-FR" sz="1100" dirty="0"/>
          </a:p>
        </p:txBody>
      </p:sp>
    </p:spTree>
    <p:extLst>
      <p:ext uri="{BB962C8B-B14F-4D97-AF65-F5344CB8AC3E}">
        <p14:creationId xmlns:p14="http://schemas.microsoft.com/office/powerpoint/2010/main" val="15350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r>
              <a:rPr lang="fr-FR" dirty="0"/>
              <a:t>Rappels sur l’exercice</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3</a:t>
            </a:fld>
            <a:endParaRPr lang="fr-FR" dirty="0"/>
          </a:p>
        </p:txBody>
      </p:sp>
    </p:spTree>
    <p:extLst>
      <p:ext uri="{BB962C8B-B14F-4D97-AF65-F5344CB8AC3E}">
        <p14:creationId xmlns:p14="http://schemas.microsoft.com/office/powerpoint/2010/main" val="324849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21945"/>
            <a:ext cx="9144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0125"/>
            <a:ext cx="8424863" cy="539750"/>
          </a:xfrm>
        </p:spPr>
        <p:txBody>
          <a:bodyPr/>
          <a:lstStyle/>
          <a:p>
            <a:r>
              <a:rPr lang="fr-FR" sz="2000" dirty="0">
                <a:solidFill>
                  <a:schemeClr val="bg1"/>
                </a:solidFill>
              </a:rPr>
              <a:t>Rappel des objectifs de l’exercice REMPAR22</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4</a:t>
            </a:fld>
            <a:endParaRPr lang="fr-FR" dirty="0"/>
          </a:p>
        </p:txBody>
      </p:sp>
      <p:sp>
        <p:nvSpPr>
          <p:cNvPr id="20" name="ZoneTexte 19">
            <a:extLst>
              <a:ext uri="{FF2B5EF4-FFF2-40B4-BE49-F238E27FC236}">
                <a16:creationId xmlns:a16="http://schemas.microsoft.com/office/drawing/2014/main" id="{2B6443B8-165B-409C-9CE4-04A0906D4D48}"/>
              </a:ext>
            </a:extLst>
          </p:cNvPr>
          <p:cNvSpPr txBox="1"/>
          <p:nvPr/>
        </p:nvSpPr>
        <p:spPr>
          <a:xfrm>
            <a:off x="1259632" y="1425718"/>
            <a:ext cx="7345064" cy="584775"/>
          </a:xfrm>
          <a:prstGeom prst="rect">
            <a:avLst/>
          </a:prstGeom>
          <a:noFill/>
        </p:spPr>
        <p:txBody>
          <a:bodyPr wrap="square" rtlCol="0">
            <a:spAutoFit/>
          </a:bodyPr>
          <a:lstStyle/>
          <a:p>
            <a:pPr algn="just"/>
            <a:r>
              <a:rPr lang="fr-FR" sz="1600" b="1" dirty="0">
                <a:solidFill>
                  <a:schemeClr val="accent2"/>
                </a:solidFill>
              </a:rPr>
              <a:t>Sensibiliser aux enjeux de continuité d’activité face au risque de blackout numérique</a:t>
            </a:r>
          </a:p>
        </p:txBody>
      </p:sp>
      <p:sp>
        <p:nvSpPr>
          <p:cNvPr id="21" name="ZoneTexte 20">
            <a:extLst>
              <a:ext uri="{FF2B5EF4-FFF2-40B4-BE49-F238E27FC236}">
                <a16:creationId xmlns:a16="http://schemas.microsoft.com/office/drawing/2014/main" id="{EBB17622-4A98-4D4D-B388-34BB44C72FEE}"/>
              </a:ext>
            </a:extLst>
          </p:cNvPr>
          <p:cNvSpPr txBox="1"/>
          <p:nvPr/>
        </p:nvSpPr>
        <p:spPr>
          <a:xfrm>
            <a:off x="1259632" y="3027896"/>
            <a:ext cx="7360691" cy="338554"/>
          </a:xfrm>
          <a:prstGeom prst="rect">
            <a:avLst/>
          </a:prstGeom>
          <a:noFill/>
        </p:spPr>
        <p:txBody>
          <a:bodyPr wrap="square" rtlCol="0">
            <a:spAutoFit/>
          </a:bodyPr>
          <a:lstStyle/>
          <a:p>
            <a:pPr algn="just"/>
            <a:r>
              <a:rPr lang="fr-FR" sz="1600" b="1" dirty="0">
                <a:solidFill>
                  <a:schemeClr val="accent2"/>
                </a:solidFill>
              </a:rPr>
              <a:t>Entrainer la coordination des acteurs entre eux </a:t>
            </a:r>
          </a:p>
        </p:txBody>
      </p:sp>
      <p:pic>
        <p:nvPicPr>
          <p:cNvPr id="2060" name="Picture 12" descr="https://cdn-icons-png.flaticon.com/512/493/493881.png">
            <a:extLst>
              <a:ext uri="{FF2B5EF4-FFF2-40B4-BE49-F238E27FC236}">
                <a16:creationId xmlns:a16="http://schemas.microsoft.com/office/drawing/2014/main" id="{1B14A64B-815F-4BFB-AFA1-5ED187730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07" y="308106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cdn-icons-png.flaticon.com/512/4064/4064227.png">
            <a:extLst>
              <a:ext uri="{FF2B5EF4-FFF2-40B4-BE49-F238E27FC236}">
                <a16:creationId xmlns:a16="http://schemas.microsoft.com/office/drawing/2014/main" id="{94F06597-961A-43F7-B4C5-4F946868E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39" y="3882150"/>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DB53D711-7D63-4230-A53C-5D5643B6C2EB}"/>
              </a:ext>
            </a:extLst>
          </p:cNvPr>
          <p:cNvSpPr txBox="1"/>
          <p:nvPr/>
        </p:nvSpPr>
        <p:spPr>
          <a:xfrm>
            <a:off x="1259632" y="3828985"/>
            <a:ext cx="7345064" cy="584775"/>
          </a:xfrm>
          <a:prstGeom prst="rect">
            <a:avLst/>
          </a:prstGeom>
          <a:noFill/>
        </p:spPr>
        <p:txBody>
          <a:bodyPr wrap="square" rtlCol="0">
            <a:spAutoFit/>
          </a:bodyPr>
          <a:lstStyle/>
          <a:p>
            <a:pPr algn="just"/>
            <a:r>
              <a:rPr lang="fr-FR" sz="1600" b="1" dirty="0">
                <a:solidFill>
                  <a:schemeClr val="accent2"/>
                </a:solidFill>
              </a:rPr>
              <a:t>Travailler les modalités de communication de crise en interne et en externe</a:t>
            </a:r>
          </a:p>
        </p:txBody>
      </p:sp>
      <p:sp>
        <p:nvSpPr>
          <p:cNvPr id="15" name="ZoneTexte 14">
            <a:extLst>
              <a:ext uri="{FF2B5EF4-FFF2-40B4-BE49-F238E27FC236}">
                <a16:creationId xmlns:a16="http://schemas.microsoft.com/office/drawing/2014/main" id="{2CF32A3B-2B80-48A9-AE2D-701FA681B274}"/>
              </a:ext>
            </a:extLst>
          </p:cNvPr>
          <p:cNvSpPr txBox="1"/>
          <p:nvPr/>
        </p:nvSpPr>
        <p:spPr>
          <a:xfrm>
            <a:off x="1259632" y="2226807"/>
            <a:ext cx="7345064" cy="584775"/>
          </a:xfrm>
          <a:prstGeom prst="rect">
            <a:avLst/>
          </a:prstGeom>
          <a:noFill/>
        </p:spPr>
        <p:txBody>
          <a:bodyPr wrap="square" rtlCol="0">
            <a:spAutoFit/>
          </a:bodyPr>
          <a:lstStyle/>
          <a:p>
            <a:pPr algn="just"/>
            <a:r>
              <a:rPr lang="fr-FR" sz="1600" b="1" dirty="0">
                <a:solidFill>
                  <a:schemeClr val="accent2"/>
                </a:solidFill>
              </a:rPr>
              <a:t>Tester les dispositifs de gestion de crise afin de s’assurer de la prise en compte des spécificités des cyber attaques</a:t>
            </a:r>
          </a:p>
        </p:txBody>
      </p:sp>
      <p:pic>
        <p:nvPicPr>
          <p:cNvPr id="16" name="Picture 10" descr="https://cdn-icons-png.flaticon.com/512/655/655421.png">
            <a:extLst>
              <a:ext uri="{FF2B5EF4-FFF2-40B4-BE49-F238E27FC236}">
                <a16:creationId xmlns:a16="http://schemas.microsoft.com/office/drawing/2014/main" id="{6D3804FA-B573-4578-9835-08B6EB7F8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539" y="227997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dn-icons-png.flaticon.com/512/4023/4023190.png">
            <a:extLst>
              <a:ext uri="{FF2B5EF4-FFF2-40B4-BE49-F238E27FC236}">
                <a16:creationId xmlns:a16="http://schemas.microsoft.com/office/drawing/2014/main" id="{B0522DB1-5091-434B-B6EE-CF5EAAE91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39" y="1478883"/>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C18E1CA6-C46C-42E5-B85A-126286631F42}"/>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309208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60"/>
                                        </p:tgtEl>
                                        <p:attrNameLst>
                                          <p:attrName>style.visibility</p:attrName>
                                        </p:attrNameLst>
                                      </p:cBhvr>
                                      <p:to>
                                        <p:strVal val="visible"/>
                                      </p:to>
                                    </p:set>
                                    <p:animEffect transition="in" filter="fade">
                                      <p:cBhvr>
                                        <p:cTn id="23" dur="500"/>
                                        <p:tgtEl>
                                          <p:spTgt spid="20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Modalités d’exercice et formats possibles</a:t>
            </a:r>
            <a:endParaRPr lang="fr-FR" sz="2000" dirty="0">
              <a:solidFill>
                <a:schemeClr val="bg1"/>
              </a:solidFill>
              <a:highlight>
                <a:srgbClr val="FF0000"/>
              </a:highlight>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5</a:t>
            </a:fld>
            <a:endParaRPr lang="fr-FR" dirty="0"/>
          </a:p>
        </p:txBody>
      </p:sp>
      <p:sp>
        <p:nvSpPr>
          <p:cNvPr id="8" name="Rectangle 7">
            <a:extLst>
              <a:ext uri="{FF2B5EF4-FFF2-40B4-BE49-F238E27FC236}">
                <a16:creationId xmlns:a16="http://schemas.microsoft.com/office/drawing/2014/main" id="{E44307C8-52C4-4401-98B7-2C7318CD4EE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7" name="ZoneTexte 6">
            <a:extLst>
              <a:ext uri="{FF2B5EF4-FFF2-40B4-BE49-F238E27FC236}">
                <a16:creationId xmlns:a16="http://schemas.microsoft.com/office/drawing/2014/main" id="{CB15A65A-0B08-41BB-AEC8-1AAE38E39CB4}"/>
              </a:ext>
            </a:extLst>
          </p:cNvPr>
          <p:cNvSpPr txBox="1"/>
          <p:nvPr/>
        </p:nvSpPr>
        <p:spPr>
          <a:xfrm>
            <a:off x="323851" y="1411075"/>
            <a:ext cx="8460618" cy="2960875"/>
          </a:xfrm>
          <a:prstGeom prst="rect">
            <a:avLst/>
          </a:prstGeom>
          <a:noFill/>
        </p:spPr>
        <p:txBody>
          <a:bodyPr wrap="square" rtlCol="0">
            <a:spAutoFit/>
          </a:bodyPr>
          <a:lstStyle/>
          <a:p>
            <a:pPr algn="just">
              <a:lnSpc>
                <a:spcPct val="150000"/>
              </a:lnSpc>
            </a:pPr>
            <a:r>
              <a:rPr lang="fr-FR" sz="1400" dirty="0"/>
              <a:t>Selon les objectifs de votre organisation, l’exercice va pouvoir prendre différentes formes:</a:t>
            </a:r>
          </a:p>
          <a:p>
            <a:pPr marL="285750" indent="-285750" algn="just">
              <a:lnSpc>
                <a:spcPct val="150000"/>
              </a:lnSpc>
              <a:buFont typeface="Arial" panose="020B0604020202020204" pitchFamily="34" charset="0"/>
              <a:buChar char="•"/>
            </a:pPr>
            <a:r>
              <a:rPr lang="fr-FR" sz="1400" b="1" dirty="0">
                <a:solidFill>
                  <a:schemeClr val="accent2"/>
                </a:solidFill>
              </a:rPr>
              <a:t>Exercice sur table </a:t>
            </a:r>
            <a:r>
              <a:rPr lang="fr-FR" sz="1400" dirty="0"/>
              <a:t>(format plus léger, déroulement d’un scénario en mode présentation pour identifier les réactions de chaque partie prenante)</a:t>
            </a:r>
          </a:p>
          <a:p>
            <a:pPr marL="285750" indent="-285750" algn="just">
              <a:lnSpc>
                <a:spcPct val="150000"/>
              </a:lnSpc>
              <a:buFont typeface="Arial" panose="020B0604020202020204" pitchFamily="34" charset="0"/>
              <a:buChar char="•"/>
            </a:pPr>
            <a:r>
              <a:rPr lang="fr-FR" sz="1400" b="1" dirty="0">
                <a:solidFill>
                  <a:schemeClr val="accent2"/>
                </a:solidFill>
              </a:rPr>
              <a:t>Exercice d’anticipation </a:t>
            </a:r>
            <a:r>
              <a:rPr lang="fr-FR" sz="1400" dirty="0"/>
              <a:t>(afin d’identifier les impacts du scénario sur l’organisation et les possibles évolution de la crise, et pour identifier les actions à prendre sans jouer la gestion de crise)</a:t>
            </a:r>
          </a:p>
          <a:p>
            <a:pPr marL="285750" indent="-285750" algn="just">
              <a:lnSpc>
                <a:spcPct val="150000"/>
              </a:lnSpc>
              <a:buFont typeface="Arial" panose="020B0604020202020204" pitchFamily="34" charset="0"/>
              <a:buChar char="•"/>
            </a:pPr>
            <a:r>
              <a:rPr lang="fr-FR" sz="1400" b="1" dirty="0">
                <a:solidFill>
                  <a:schemeClr val="accent2"/>
                </a:solidFill>
              </a:rPr>
              <a:t>Exercice mono-cellule:</a:t>
            </a:r>
            <a:endParaRPr lang="fr-FR" sz="1400" dirty="0">
              <a:solidFill>
                <a:schemeClr val="accent2"/>
              </a:solidFill>
            </a:endParaRPr>
          </a:p>
          <a:p>
            <a:pPr marL="742950" lvl="1" indent="-285750" algn="just">
              <a:lnSpc>
                <a:spcPct val="150000"/>
              </a:lnSpc>
              <a:buFont typeface="Arial" panose="020B0604020202020204" pitchFamily="34" charset="0"/>
              <a:buChar char="•"/>
            </a:pPr>
            <a:r>
              <a:rPr lang="fr-FR" sz="1400" dirty="0"/>
              <a:t>Au niveau opérationnel – Equipes SI, SSI, Communication de crise, Métiers, etc.</a:t>
            </a:r>
          </a:p>
          <a:p>
            <a:pPr marL="742950" lvl="1" indent="-285750" algn="just">
              <a:lnSpc>
                <a:spcPct val="150000"/>
              </a:lnSpc>
              <a:buFont typeface="Arial" panose="020B0604020202020204" pitchFamily="34" charset="0"/>
              <a:buChar char="•"/>
            </a:pPr>
            <a:r>
              <a:rPr lang="fr-FR" sz="1400" dirty="0"/>
              <a:t>Au niveau décisionnel – Equipe dirigeante</a:t>
            </a:r>
          </a:p>
          <a:p>
            <a:pPr marL="285750" indent="-285750" algn="just">
              <a:lnSpc>
                <a:spcPct val="150000"/>
              </a:lnSpc>
              <a:buFont typeface="Arial" panose="020B0604020202020204" pitchFamily="34" charset="0"/>
              <a:buChar char="•"/>
            </a:pPr>
            <a:r>
              <a:rPr lang="fr-FR" sz="1400" b="1" dirty="0">
                <a:solidFill>
                  <a:schemeClr val="accent2"/>
                </a:solidFill>
              </a:rPr>
              <a:t>Exercice multi-cellules</a:t>
            </a:r>
            <a:r>
              <a:rPr lang="fr-FR" sz="1400" dirty="0">
                <a:solidFill>
                  <a:schemeClr val="accent2"/>
                </a:solidFill>
              </a:rPr>
              <a:t>, </a:t>
            </a:r>
            <a:r>
              <a:rPr lang="fr-FR" sz="1400" dirty="0"/>
              <a:t>combinant la cellule opérationnelle et décisionnelle</a:t>
            </a:r>
            <a:endParaRPr lang="fr-FR" sz="1400" i="1" dirty="0"/>
          </a:p>
        </p:txBody>
      </p:sp>
    </p:spTree>
    <p:extLst>
      <p:ext uri="{BB962C8B-B14F-4D97-AF65-F5344CB8AC3E}">
        <p14:creationId xmlns:p14="http://schemas.microsoft.com/office/powerpoint/2010/main" val="276824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tx1">
              <a:lumMod val="65000"/>
              <a:lumOff val="3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Le rôle du planificateur pour l’organisation de l’exercice</a:t>
            </a:r>
            <a:endParaRPr lang="fr-FR" sz="2000" i="1" dirty="0">
              <a:solidFill>
                <a:schemeClr val="bg1"/>
              </a:solidFill>
            </a:endParaRPr>
          </a:p>
        </p:txBody>
      </p:sp>
      <p:sp>
        <p:nvSpPr>
          <p:cNvPr id="12" name="ZoneTexte 11">
            <a:extLst>
              <a:ext uri="{FF2B5EF4-FFF2-40B4-BE49-F238E27FC236}">
                <a16:creationId xmlns:a16="http://schemas.microsoft.com/office/drawing/2014/main" id="{9C2B9EC0-C705-41A8-891F-D2315CC00A89}"/>
              </a:ext>
            </a:extLst>
          </p:cNvPr>
          <p:cNvSpPr txBox="1"/>
          <p:nvPr/>
        </p:nvSpPr>
        <p:spPr>
          <a:xfrm>
            <a:off x="323851" y="1361324"/>
            <a:ext cx="8460618" cy="300133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1600" b="1" dirty="0">
                <a:solidFill>
                  <a:srgbClr val="21215A"/>
                </a:solidFill>
              </a:rPr>
              <a:t>S’approprier les modalités et le scénario de l’exercice</a:t>
            </a:r>
          </a:p>
          <a:p>
            <a:pPr marL="285750" indent="-285750" algn="just">
              <a:lnSpc>
                <a:spcPct val="150000"/>
              </a:lnSpc>
              <a:buFont typeface="Arial" panose="020B0604020202020204" pitchFamily="34" charset="0"/>
              <a:buChar char="•"/>
            </a:pPr>
            <a:r>
              <a:rPr lang="fr-FR" sz="1600" b="1" dirty="0">
                <a:solidFill>
                  <a:srgbClr val="21215A"/>
                </a:solidFill>
              </a:rPr>
              <a:t>Définir les objectifs d’exercice pour la structure et les modalités de jeu</a:t>
            </a:r>
          </a:p>
          <a:p>
            <a:pPr marL="285750" indent="-285750" algn="just">
              <a:lnSpc>
                <a:spcPct val="150000"/>
              </a:lnSpc>
              <a:buFont typeface="Arial" panose="020B0604020202020204" pitchFamily="34" charset="0"/>
              <a:buChar char="•"/>
            </a:pPr>
            <a:r>
              <a:rPr lang="fr-FR" sz="1600" b="1" dirty="0">
                <a:solidFill>
                  <a:srgbClr val="21215A"/>
                </a:solidFill>
              </a:rPr>
              <a:t>Mobiliser les bonnes équipes au sein de sa structure vis-à-vis des objectifs </a:t>
            </a:r>
          </a:p>
          <a:p>
            <a:pPr marL="285750" indent="-285750" algn="just">
              <a:lnSpc>
                <a:spcPct val="150000"/>
              </a:lnSpc>
              <a:buFont typeface="Arial" panose="020B0604020202020204" pitchFamily="34" charset="0"/>
              <a:buChar char="•"/>
            </a:pPr>
            <a:r>
              <a:rPr lang="fr-FR" sz="1600" b="1" dirty="0">
                <a:solidFill>
                  <a:srgbClr val="21215A"/>
                </a:solidFill>
              </a:rPr>
              <a:t>Modifier le scénario en conséquence</a:t>
            </a:r>
          </a:p>
          <a:p>
            <a:pPr marL="285750" indent="-285750" algn="just">
              <a:lnSpc>
                <a:spcPct val="150000"/>
              </a:lnSpc>
              <a:buFont typeface="Arial" panose="020B0604020202020204" pitchFamily="34" charset="0"/>
              <a:buChar char="•"/>
            </a:pPr>
            <a:r>
              <a:rPr lang="fr-FR" sz="1600" b="1" dirty="0">
                <a:solidFill>
                  <a:srgbClr val="21215A"/>
                </a:solidFill>
              </a:rPr>
              <a:t>Intégrer les aspects logistiques pour l’exercice (réservation de salles, outillage de crise, partage de procédures, etc.)</a:t>
            </a:r>
          </a:p>
          <a:p>
            <a:pPr marL="285750" indent="-285750" algn="just">
              <a:lnSpc>
                <a:spcPct val="150000"/>
              </a:lnSpc>
              <a:buFont typeface="Arial" panose="020B0604020202020204" pitchFamily="34" charset="0"/>
              <a:buChar char="•"/>
            </a:pPr>
            <a:r>
              <a:rPr lang="fr-FR" sz="1600" b="1" dirty="0">
                <a:solidFill>
                  <a:srgbClr val="21215A"/>
                </a:solidFill>
              </a:rPr>
              <a:t>Préparer les joueurs pour l’exercice (brief sur leur rôle durant la crise à minima)</a:t>
            </a:r>
          </a:p>
          <a:p>
            <a:pPr marL="285750" indent="-285750" algn="just">
              <a:lnSpc>
                <a:spcPct val="150000"/>
              </a:lnSpc>
              <a:buFont typeface="Arial" panose="020B0604020202020204" pitchFamily="34" charset="0"/>
              <a:buChar char="•"/>
            </a:pPr>
            <a:r>
              <a:rPr lang="fr-FR" sz="1600" b="1" dirty="0">
                <a:solidFill>
                  <a:srgbClr val="21215A"/>
                </a:solidFill>
              </a:rPr>
              <a:t>Mener le RETEX de l’exercice</a:t>
            </a:r>
          </a:p>
        </p:txBody>
      </p:sp>
      <p:sp>
        <p:nvSpPr>
          <p:cNvPr id="9" name="Rectangle 8">
            <a:extLst>
              <a:ext uri="{FF2B5EF4-FFF2-40B4-BE49-F238E27FC236}">
                <a16:creationId xmlns:a16="http://schemas.microsoft.com/office/drawing/2014/main" id="{4F1C3A3D-176B-48B7-A4FD-C1C589ADBE0A}"/>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Tree>
    <p:extLst>
      <p:ext uri="{BB962C8B-B14F-4D97-AF65-F5344CB8AC3E}">
        <p14:creationId xmlns:p14="http://schemas.microsoft.com/office/powerpoint/2010/main" val="23467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B028CA-B933-48FB-8BD9-06EFB193E741}"/>
              </a:ext>
            </a:extLst>
          </p:cNvPr>
          <p:cNvSpPr>
            <a:spLocks noGrp="1"/>
          </p:cNvSpPr>
          <p:nvPr>
            <p:ph type="body" sz="quarter" idx="13"/>
          </p:nvPr>
        </p:nvSpPr>
        <p:spPr/>
        <p:txBody>
          <a:bodyPr/>
          <a:lstStyle/>
          <a:p>
            <a:pPr>
              <a:buFont typeface="+mj-lt"/>
              <a:buAutoNum type="arabicPeriod" startAt="2"/>
            </a:pPr>
            <a:r>
              <a:rPr lang="fr-FR" dirty="0"/>
              <a:t>Présentation du scénario</a:t>
            </a:r>
          </a:p>
        </p:txBody>
      </p:sp>
      <p:sp>
        <p:nvSpPr>
          <p:cNvPr id="3" name="Espace réservé de la date 2">
            <a:extLst>
              <a:ext uri="{FF2B5EF4-FFF2-40B4-BE49-F238E27FC236}">
                <a16:creationId xmlns:a16="http://schemas.microsoft.com/office/drawing/2014/main" id="{07F330B6-13D4-4E18-9A17-D39B1B9D4A49}"/>
              </a:ext>
            </a:extLst>
          </p:cNvPr>
          <p:cNvSpPr>
            <a:spLocks noGrp="1"/>
          </p:cNvSpPr>
          <p:nvPr>
            <p:ph type="dt" sz="half" idx="14"/>
          </p:nvPr>
        </p:nvSpPr>
        <p:spPr/>
        <p:txBody>
          <a:bodyPr/>
          <a:lstStyle/>
          <a:p>
            <a:pPr>
              <a:defRPr/>
            </a:pPr>
            <a:r>
              <a:rPr lang="fr-FR"/>
              <a:t>09/03/2022</a:t>
            </a:r>
            <a:endParaRPr lang="fr-FR" dirty="0"/>
          </a:p>
        </p:txBody>
      </p:sp>
      <p:sp>
        <p:nvSpPr>
          <p:cNvPr id="4" name="Espace réservé du numéro de diapositive 3">
            <a:extLst>
              <a:ext uri="{FF2B5EF4-FFF2-40B4-BE49-F238E27FC236}">
                <a16:creationId xmlns:a16="http://schemas.microsoft.com/office/drawing/2014/main" id="{2F497391-4667-4C11-844C-98B55E956BD7}"/>
              </a:ext>
            </a:extLst>
          </p:cNvPr>
          <p:cNvSpPr>
            <a:spLocks noGrp="1"/>
          </p:cNvSpPr>
          <p:nvPr>
            <p:ph type="sldNum" sz="quarter" idx="15"/>
          </p:nvPr>
        </p:nvSpPr>
        <p:spPr/>
        <p:txBody>
          <a:bodyPr/>
          <a:lstStyle/>
          <a:p>
            <a:pPr>
              <a:defRPr/>
            </a:pPr>
            <a:fld id="{212C633B-659A-434E-9BBF-83C60A170E8C}" type="slidenum">
              <a:rPr lang="fr-FR" smtClean="0"/>
              <a:pPr>
                <a:defRPr/>
              </a:pPr>
              <a:t>7</a:t>
            </a:fld>
            <a:endParaRPr lang="fr-FR" dirty="0"/>
          </a:p>
        </p:txBody>
      </p:sp>
    </p:spTree>
    <p:extLst>
      <p:ext uri="{BB962C8B-B14F-4D97-AF65-F5344CB8AC3E}">
        <p14:creationId xmlns:p14="http://schemas.microsoft.com/office/powerpoint/2010/main" val="87555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Présentation du scénario</a:t>
            </a:r>
            <a:endParaRPr lang="fr-FR" sz="2000" i="1" dirty="0">
              <a:solidFill>
                <a:schemeClr val="bg1"/>
              </a:solidFill>
            </a:endParaRP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8</a:t>
            </a:fld>
            <a:endParaRPr lang="fr-FR" dirty="0"/>
          </a:p>
        </p:txBody>
      </p:sp>
      <p:sp>
        <p:nvSpPr>
          <p:cNvPr id="12" name="Rectangle 11">
            <a:extLst>
              <a:ext uri="{FF2B5EF4-FFF2-40B4-BE49-F238E27FC236}">
                <a16:creationId xmlns:a16="http://schemas.microsoft.com/office/drawing/2014/main" id="{B9E4606C-8E56-45F7-A379-584361A64FD5}"/>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6" name="ZoneTexte 15">
            <a:extLst>
              <a:ext uri="{FF2B5EF4-FFF2-40B4-BE49-F238E27FC236}">
                <a16:creationId xmlns:a16="http://schemas.microsoft.com/office/drawing/2014/main" id="{9C0DCABB-064E-4AC1-A66C-BC02F1154FEB}"/>
              </a:ext>
            </a:extLst>
          </p:cNvPr>
          <p:cNvSpPr txBox="1"/>
          <p:nvPr/>
        </p:nvSpPr>
        <p:spPr>
          <a:xfrm>
            <a:off x="431416" y="2300586"/>
            <a:ext cx="8281169" cy="2400657"/>
          </a:xfrm>
          <a:prstGeom prst="rect">
            <a:avLst/>
          </a:prstGeom>
          <a:noFill/>
        </p:spPr>
        <p:txBody>
          <a:bodyPr wrap="square" rtlCol="0">
            <a:spAutoFit/>
          </a:bodyPr>
          <a:lstStyle/>
          <a:p>
            <a:pPr algn="ctr"/>
            <a:r>
              <a:rPr lang="fr-FR" sz="1600" b="1" dirty="0">
                <a:solidFill>
                  <a:srgbClr val="21215A"/>
                </a:solidFill>
              </a:rPr>
              <a:t>Cyberattaque via la </a:t>
            </a:r>
            <a:r>
              <a:rPr lang="fr-FR" sz="1600" b="1" dirty="0" err="1">
                <a:solidFill>
                  <a:srgbClr val="21215A"/>
                </a:solidFill>
              </a:rPr>
              <a:t>supply-chain</a:t>
            </a:r>
            <a:endParaRPr lang="fr-FR" sz="1600" dirty="0">
              <a:solidFill>
                <a:srgbClr val="21215A"/>
              </a:solidFill>
            </a:endParaRPr>
          </a:p>
          <a:p>
            <a:pPr algn="just"/>
            <a:endParaRPr lang="fr-FR" sz="1400" i="1" dirty="0"/>
          </a:p>
          <a:p>
            <a:pPr algn="just"/>
            <a:r>
              <a:rPr lang="fr-FR" sz="1200" dirty="0"/>
              <a:t>Votre organisation est impactée par des cyberattaques sur un fournisseur de services infonuagiques, ce qui conduit à la perte d’applications bureautiques et en ligne, ainsi qu’à la fuite de données sensibles.</a:t>
            </a:r>
          </a:p>
          <a:p>
            <a:pPr algn="just"/>
            <a:r>
              <a:rPr lang="fr-FR" sz="1200" dirty="0"/>
              <a:t>Votre organisation va devoir gérer les impacts de cette attaque majeure sur ses activités:</a:t>
            </a:r>
          </a:p>
          <a:p>
            <a:pPr marL="742950" lvl="1" indent="-285750" algn="just">
              <a:buFont typeface="Arial" panose="020B0604020202020204" pitchFamily="34" charset="0"/>
              <a:buChar char="•"/>
            </a:pPr>
            <a:r>
              <a:rPr lang="fr-FR" sz="1200" dirty="0"/>
              <a:t>Perte de production (impossibilité de travailler, de fournir un service ou de produire un bien), ce qui conduit à</a:t>
            </a:r>
          </a:p>
          <a:p>
            <a:pPr marL="1200150" lvl="2" indent="-285750" algn="just">
              <a:buFont typeface="Arial" panose="020B0604020202020204" pitchFamily="34" charset="0"/>
              <a:buChar char="•"/>
            </a:pPr>
            <a:r>
              <a:rPr lang="fr-FR" sz="1200" dirty="0"/>
              <a:t>Pression des équipes internes pour la reprise d’activité</a:t>
            </a:r>
          </a:p>
          <a:p>
            <a:pPr marL="1200150" lvl="2" indent="-285750" algn="just">
              <a:buFont typeface="Arial" panose="020B0604020202020204" pitchFamily="34" charset="0"/>
              <a:buChar char="•"/>
            </a:pPr>
            <a:r>
              <a:rPr lang="fr-FR" sz="1200" dirty="0"/>
              <a:t>Perte financière</a:t>
            </a:r>
          </a:p>
          <a:p>
            <a:pPr marL="742950" lvl="1" indent="-285750" algn="just">
              <a:buFont typeface="Arial" panose="020B0604020202020204" pitchFamily="34" charset="0"/>
              <a:buChar char="•"/>
            </a:pPr>
            <a:r>
              <a:rPr lang="fr-FR" sz="1200" dirty="0"/>
              <a:t>Pression médiatique importante (relai sur les réseaux sociaux et les médias de l’attaque)</a:t>
            </a:r>
          </a:p>
          <a:p>
            <a:pPr marL="742950" lvl="1" indent="-285750" algn="just">
              <a:buFont typeface="Arial" panose="020B0604020202020204" pitchFamily="34" charset="0"/>
              <a:buChar char="•"/>
            </a:pPr>
            <a:r>
              <a:rPr lang="fr-FR" sz="1200" dirty="0"/>
              <a:t>Perte de confiance des parties prenantes (impact sur l’image de l’entreprise, fuites de données sensibles – données personnelles, fuites de coûts de production, etc.)</a:t>
            </a:r>
          </a:p>
          <a:p>
            <a:pPr marL="742950" lvl="1" indent="-285750" algn="just">
              <a:buFont typeface="Arial" panose="020B0604020202020204" pitchFamily="34" charset="0"/>
              <a:buChar char="•"/>
            </a:pPr>
            <a:r>
              <a:rPr lang="fr-FR" sz="1200" dirty="0"/>
              <a:t>Obligations réglementaires à respecter</a:t>
            </a:r>
          </a:p>
        </p:txBody>
      </p:sp>
      <p:pic>
        <p:nvPicPr>
          <p:cNvPr id="1030" name="Picture 6" descr="https://cdn-icons-png.flaticon.com/512/5643/5643529.png">
            <a:extLst>
              <a:ext uri="{FF2B5EF4-FFF2-40B4-BE49-F238E27FC236}">
                <a16:creationId xmlns:a16="http://schemas.microsoft.com/office/drawing/2014/main" id="{B2ED0893-C5CC-48C8-8DDE-E00C1CA73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000" y="113520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27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C9365A-AE26-4E38-8389-8106C5B03BC0}"/>
              </a:ext>
            </a:extLst>
          </p:cNvPr>
          <p:cNvSpPr/>
          <p:nvPr/>
        </p:nvSpPr>
        <p:spPr>
          <a:xfrm>
            <a:off x="0" y="0"/>
            <a:ext cx="9144000" cy="900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C01F50A8-41B2-41F0-BE53-CF74D2CD83DA}"/>
              </a:ext>
            </a:extLst>
          </p:cNvPr>
          <p:cNvSpPr>
            <a:spLocks noGrp="1"/>
          </p:cNvSpPr>
          <p:nvPr>
            <p:ph type="title"/>
          </p:nvPr>
        </p:nvSpPr>
        <p:spPr>
          <a:xfrm>
            <a:off x="323851" y="184196"/>
            <a:ext cx="7632525" cy="539750"/>
          </a:xfrm>
        </p:spPr>
        <p:txBody>
          <a:bodyPr/>
          <a:lstStyle/>
          <a:p>
            <a:r>
              <a:rPr lang="fr-FR" sz="2000" dirty="0">
                <a:solidFill>
                  <a:schemeClr val="bg1"/>
                </a:solidFill>
              </a:rPr>
              <a:t>Temporalité de la crise</a:t>
            </a:r>
          </a:p>
        </p:txBody>
      </p:sp>
      <p:sp>
        <p:nvSpPr>
          <p:cNvPr id="5" name="Espace réservé du numéro de diapositive 4">
            <a:extLst>
              <a:ext uri="{FF2B5EF4-FFF2-40B4-BE49-F238E27FC236}">
                <a16:creationId xmlns:a16="http://schemas.microsoft.com/office/drawing/2014/main" id="{57DBF38B-6CD6-4609-A6F0-22FB8D63425F}"/>
              </a:ext>
            </a:extLst>
          </p:cNvPr>
          <p:cNvSpPr>
            <a:spLocks noGrp="1"/>
          </p:cNvSpPr>
          <p:nvPr>
            <p:ph type="sldNum" sz="quarter" idx="15"/>
          </p:nvPr>
        </p:nvSpPr>
        <p:spPr/>
        <p:txBody>
          <a:bodyPr/>
          <a:lstStyle/>
          <a:p>
            <a:pPr>
              <a:defRPr/>
            </a:pPr>
            <a:fld id="{F1971858-D133-4354-BF97-EEB8F9BAB97E}" type="slidenum">
              <a:rPr lang="fr-FR" smtClean="0"/>
              <a:pPr>
                <a:defRPr/>
              </a:pPr>
              <a:t>9</a:t>
            </a:fld>
            <a:endParaRPr lang="fr-FR" dirty="0"/>
          </a:p>
        </p:txBody>
      </p:sp>
      <p:sp>
        <p:nvSpPr>
          <p:cNvPr id="2" name="Organigramme : Entrée manuelle 1">
            <a:extLst>
              <a:ext uri="{FF2B5EF4-FFF2-40B4-BE49-F238E27FC236}">
                <a16:creationId xmlns:a16="http://schemas.microsoft.com/office/drawing/2014/main" id="{CF7A23C7-C0B3-415A-BAD3-EBF9B55BD41C}"/>
              </a:ext>
            </a:extLst>
          </p:cNvPr>
          <p:cNvSpPr/>
          <p:nvPr/>
        </p:nvSpPr>
        <p:spPr>
          <a:xfrm>
            <a:off x="579900" y="2078646"/>
            <a:ext cx="2628292" cy="1357200"/>
          </a:xfrm>
          <a:prstGeom prst="flowChartManualInpu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Phase 1</a:t>
            </a:r>
          </a:p>
          <a:p>
            <a:pPr algn="ctr"/>
            <a:r>
              <a:rPr lang="fr-FR" sz="1400" dirty="0"/>
              <a:t>Panne des services bureautiques et informatiques en nuage</a:t>
            </a:r>
          </a:p>
        </p:txBody>
      </p:sp>
      <p:sp>
        <p:nvSpPr>
          <p:cNvPr id="12" name="Organigramme : Entrée manuelle 11">
            <a:extLst>
              <a:ext uri="{FF2B5EF4-FFF2-40B4-BE49-F238E27FC236}">
                <a16:creationId xmlns:a16="http://schemas.microsoft.com/office/drawing/2014/main" id="{96462BD1-39AE-49FC-885E-0D840D81AF32}"/>
              </a:ext>
            </a:extLst>
          </p:cNvPr>
          <p:cNvSpPr/>
          <p:nvPr/>
        </p:nvSpPr>
        <p:spPr>
          <a:xfrm>
            <a:off x="3214541" y="1736702"/>
            <a:ext cx="2628292" cy="1699144"/>
          </a:xfrm>
          <a:prstGeom prst="flowChartManualInpu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Phase 2</a:t>
            </a:r>
          </a:p>
          <a:p>
            <a:pPr algn="ctr"/>
            <a:r>
              <a:rPr lang="fr-FR" sz="1400" dirty="0"/>
              <a:t>Activation du rançongiciel – Blocage des postes informatiques</a:t>
            </a:r>
          </a:p>
        </p:txBody>
      </p:sp>
      <p:sp>
        <p:nvSpPr>
          <p:cNvPr id="13" name="Organigramme : Entrée manuelle 12">
            <a:extLst>
              <a:ext uri="{FF2B5EF4-FFF2-40B4-BE49-F238E27FC236}">
                <a16:creationId xmlns:a16="http://schemas.microsoft.com/office/drawing/2014/main" id="{3119F4FB-E664-4019-AF25-049BF18B0ADF}"/>
              </a:ext>
            </a:extLst>
          </p:cNvPr>
          <p:cNvSpPr/>
          <p:nvPr/>
        </p:nvSpPr>
        <p:spPr>
          <a:xfrm>
            <a:off x="5849183" y="1311610"/>
            <a:ext cx="2628292" cy="2124236"/>
          </a:xfrm>
          <a:prstGeom prst="flowChartManualInput">
            <a:avLst/>
          </a:prstGeom>
          <a:solidFill>
            <a:srgbClr val="363696"/>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Phase 3</a:t>
            </a:r>
          </a:p>
          <a:p>
            <a:pPr algn="ctr"/>
            <a:r>
              <a:rPr lang="fr-FR" sz="1400" dirty="0"/>
              <a:t>Fuites de données sensibles</a:t>
            </a:r>
          </a:p>
        </p:txBody>
      </p:sp>
      <p:sp>
        <p:nvSpPr>
          <p:cNvPr id="14" name="ZoneTexte 13">
            <a:extLst>
              <a:ext uri="{FF2B5EF4-FFF2-40B4-BE49-F238E27FC236}">
                <a16:creationId xmlns:a16="http://schemas.microsoft.com/office/drawing/2014/main" id="{4CC5926C-6E70-46F8-8C8A-1CBFB78BD8AC}"/>
              </a:ext>
            </a:extLst>
          </p:cNvPr>
          <p:cNvSpPr txBox="1"/>
          <p:nvPr/>
        </p:nvSpPr>
        <p:spPr>
          <a:xfrm>
            <a:off x="579900" y="3615866"/>
            <a:ext cx="2628292" cy="1384995"/>
          </a:xfrm>
          <a:prstGeom prst="rect">
            <a:avLst/>
          </a:prstGeom>
          <a:noFill/>
        </p:spPr>
        <p:txBody>
          <a:bodyPr wrap="square" rtlCol="0">
            <a:spAutoFit/>
          </a:bodyPr>
          <a:lstStyle/>
          <a:p>
            <a:pPr algn="ctr"/>
            <a:r>
              <a:rPr lang="fr-FR" sz="1200" dirty="0"/>
              <a:t>Suite à la </a:t>
            </a:r>
            <a:r>
              <a:rPr lang="fr-FR" sz="1200" b="1" dirty="0"/>
              <a:t>perte d’infrastructure </a:t>
            </a:r>
            <a:r>
              <a:rPr lang="fr-FR" sz="1200" dirty="0"/>
              <a:t>d’un fournisseur infonuagique, les </a:t>
            </a:r>
            <a:r>
              <a:rPr lang="fr-FR" sz="1200" b="1" dirty="0"/>
              <a:t>services de bureautique </a:t>
            </a:r>
            <a:r>
              <a:rPr lang="fr-FR" sz="1200" dirty="0"/>
              <a:t>(messagerie, tableur, traitement de texte, stockage en ligne, etc.) ainsi que plusieurs </a:t>
            </a:r>
            <a:r>
              <a:rPr lang="fr-FR" sz="1200" b="1" dirty="0"/>
              <a:t>applications SaaS </a:t>
            </a:r>
            <a:r>
              <a:rPr lang="fr-FR" sz="1200" dirty="0"/>
              <a:t>cessent de fonctionner.</a:t>
            </a:r>
          </a:p>
        </p:txBody>
      </p:sp>
      <p:sp>
        <p:nvSpPr>
          <p:cNvPr id="16" name="ZoneTexte 15">
            <a:extLst>
              <a:ext uri="{FF2B5EF4-FFF2-40B4-BE49-F238E27FC236}">
                <a16:creationId xmlns:a16="http://schemas.microsoft.com/office/drawing/2014/main" id="{515EC040-6A18-47E4-9EDC-8F9673894A3E}"/>
              </a:ext>
            </a:extLst>
          </p:cNvPr>
          <p:cNvSpPr txBox="1"/>
          <p:nvPr/>
        </p:nvSpPr>
        <p:spPr>
          <a:xfrm>
            <a:off x="3215738" y="3626217"/>
            <a:ext cx="2628292" cy="1384995"/>
          </a:xfrm>
          <a:prstGeom prst="rect">
            <a:avLst/>
          </a:prstGeom>
          <a:noFill/>
        </p:spPr>
        <p:txBody>
          <a:bodyPr wrap="square" rtlCol="0">
            <a:spAutoFit/>
          </a:bodyPr>
          <a:lstStyle/>
          <a:p>
            <a:pPr algn="ctr"/>
            <a:r>
              <a:rPr lang="fr-FR" sz="1200" dirty="0"/>
              <a:t>Après avoir récolté des données sensibles, l’attaquant utilise les informations récupérées pour </a:t>
            </a:r>
            <a:r>
              <a:rPr lang="fr-FR" sz="1200" b="1" dirty="0"/>
              <a:t>s’introduire sur le réseau interne </a:t>
            </a:r>
            <a:r>
              <a:rPr lang="fr-FR" sz="1200" dirty="0"/>
              <a:t>et pour </a:t>
            </a:r>
            <a:r>
              <a:rPr lang="fr-FR" sz="1200" b="1" dirty="0"/>
              <a:t>chiffrer des postes de travail et des serveurs </a:t>
            </a:r>
            <a:r>
              <a:rPr lang="fr-FR" sz="1200" dirty="0"/>
              <a:t>avec un </a:t>
            </a:r>
            <a:r>
              <a:rPr lang="fr-FR" sz="1200" b="1" dirty="0"/>
              <a:t>rançongiciel.</a:t>
            </a:r>
          </a:p>
        </p:txBody>
      </p:sp>
      <p:sp>
        <p:nvSpPr>
          <p:cNvPr id="17" name="ZoneTexte 16">
            <a:extLst>
              <a:ext uri="{FF2B5EF4-FFF2-40B4-BE49-F238E27FC236}">
                <a16:creationId xmlns:a16="http://schemas.microsoft.com/office/drawing/2014/main" id="{B6230F33-9BDF-46B5-B872-0F2D375CDF53}"/>
              </a:ext>
            </a:extLst>
          </p:cNvPr>
          <p:cNvSpPr txBox="1"/>
          <p:nvPr/>
        </p:nvSpPr>
        <p:spPr>
          <a:xfrm>
            <a:off x="5852845" y="3632677"/>
            <a:ext cx="2628292" cy="1015663"/>
          </a:xfrm>
          <a:prstGeom prst="rect">
            <a:avLst/>
          </a:prstGeom>
          <a:noFill/>
        </p:spPr>
        <p:txBody>
          <a:bodyPr wrap="square" rtlCol="0">
            <a:spAutoFit/>
          </a:bodyPr>
          <a:lstStyle/>
          <a:p>
            <a:pPr algn="ctr"/>
            <a:r>
              <a:rPr lang="fr-FR" sz="1200" dirty="0"/>
              <a:t>Pour mettre la pression sur les organisations touchés, </a:t>
            </a:r>
            <a:r>
              <a:rPr lang="fr-FR" sz="1200" b="1" dirty="0"/>
              <a:t>l’attaquant décide de publier certaines données sensibles </a:t>
            </a:r>
            <a:r>
              <a:rPr lang="fr-FR" sz="1200" dirty="0"/>
              <a:t>récupérées sur les stockages en ligne.</a:t>
            </a:r>
          </a:p>
        </p:txBody>
      </p:sp>
      <p:sp>
        <p:nvSpPr>
          <p:cNvPr id="18" name="Rectangle 17">
            <a:extLst>
              <a:ext uri="{FF2B5EF4-FFF2-40B4-BE49-F238E27FC236}">
                <a16:creationId xmlns:a16="http://schemas.microsoft.com/office/drawing/2014/main" id="{6D79F37B-3789-4516-80E8-07F3151A5479}"/>
              </a:ext>
            </a:extLst>
          </p:cNvPr>
          <p:cNvSpPr/>
          <p:nvPr/>
        </p:nvSpPr>
        <p:spPr>
          <a:xfrm>
            <a:off x="6930133" y="234611"/>
            <a:ext cx="2016224" cy="430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rgbClr val="FF0000"/>
                </a:solidFill>
              </a:rPr>
              <a:t>Ne pas diffuser aux joueurs</a:t>
            </a:r>
          </a:p>
        </p:txBody>
      </p:sp>
      <p:sp>
        <p:nvSpPr>
          <p:cNvPr id="19" name="ZoneTexte 18">
            <a:extLst>
              <a:ext uri="{FF2B5EF4-FFF2-40B4-BE49-F238E27FC236}">
                <a16:creationId xmlns:a16="http://schemas.microsoft.com/office/drawing/2014/main" id="{0CCA7891-DA0B-40C7-A6F1-8A83A13EAB16}"/>
              </a:ext>
            </a:extLst>
          </p:cNvPr>
          <p:cNvSpPr txBox="1"/>
          <p:nvPr/>
        </p:nvSpPr>
        <p:spPr>
          <a:xfrm>
            <a:off x="160565" y="2035174"/>
            <a:ext cx="865104" cy="338554"/>
          </a:xfrm>
          <a:prstGeom prst="rect">
            <a:avLst/>
          </a:prstGeom>
          <a:noFill/>
        </p:spPr>
        <p:txBody>
          <a:bodyPr wrap="square" rtlCol="0">
            <a:spAutoFit/>
          </a:bodyPr>
          <a:lstStyle/>
          <a:p>
            <a:pPr marL="0" lvl="1" algn="ctr"/>
            <a:r>
              <a:rPr lang="fr-FR" sz="1600" dirty="0">
                <a:solidFill>
                  <a:srgbClr val="21215A"/>
                </a:solidFill>
              </a:rPr>
              <a:t>9h00</a:t>
            </a:r>
            <a:endParaRPr lang="fr-FR" sz="1200" dirty="0"/>
          </a:p>
        </p:txBody>
      </p:sp>
      <p:sp>
        <p:nvSpPr>
          <p:cNvPr id="21" name="ZoneTexte 20">
            <a:extLst>
              <a:ext uri="{FF2B5EF4-FFF2-40B4-BE49-F238E27FC236}">
                <a16:creationId xmlns:a16="http://schemas.microsoft.com/office/drawing/2014/main" id="{9D4D4F77-78D2-4AC3-B0A9-FC2FBA218E29}"/>
              </a:ext>
            </a:extLst>
          </p:cNvPr>
          <p:cNvSpPr txBox="1"/>
          <p:nvPr/>
        </p:nvSpPr>
        <p:spPr>
          <a:xfrm>
            <a:off x="2775639" y="1736702"/>
            <a:ext cx="865104" cy="338554"/>
          </a:xfrm>
          <a:prstGeom prst="rect">
            <a:avLst/>
          </a:prstGeom>
          <a:noFill/>
        </p:spPr>
        <p:txBody>
          <a:bodyPr wrap="square" rtlCol="0">
            <a:spAutoFit/>
          </a:bodyPr>
          <a:lstStyle/>
          <a:p>
            <a:pPr marL="0" lvl="1" algn="ctr"/>
            <a:r>
              <a:rPr lang="fr-FR" sz="1600" dirty="0">
                <a:solidFill>
                  <a:srgbClr val="21215A"/>
                </a:solidFill>
              </a:rPr>
              <a:t>09h40</a:t>
            </a:r>
            <a:endParaRPr lang="fr-FR" sz="1200" dirty="0"/>
          </a:p>
        </p:txBody>
      </p:sp>
      <p:sp>
        <p:nvSpPr>
          <p:cNvPr id="22" name="ZoneTexte 21">
            <a:extLst>
              <a:ext uri="{FF2B5EF4-FFF2-40B4-BE49-F238E27FC236}">
                <a16:creationId xmlns:a16="http://schemas.microsoft.com/office/drawing/2014/main" id="{F0678273-F7F6-45C7-983D-37227F9AE7B1}"/>
              </a:ext>
            </a:extLst>
          </p:cNvPr>
          <p:cNvSpPr txBox="1"/>
          <p:nvPr/>
        </p:nvSpPr>
        <p:spPr>
          <a:xfrm>
            <a:off x="5410281" y="1419622"/>
            <a:ext cx="865104" cy="338554"/>
          </a:xfrm>
          <a:prstGeom prst="rect">
            <a:avLst/>
          </a:prstGeom>
          <a:noFill/>
        </p:spPr>
        <p:txBody>
          <a:bodyPr wrap="square" rtlCol="0">
            <a:spAutoFit/>
          </a:bodyPr>
          <a:lstStyle/>
          <a:p>
            <a:pPr marL="0" lvl="1" algn="ctr"/>
            <a:r>
              <a:rPr lang="fr-FR" sz="1600" dirty="0">
                <a:solidFill>
                  <a:srgbClr val="21215A"/>
                </a:solidFill>
              </a:rPr>
              <a:t>10h20</a:t>
            </a:r>
            <a:endParaRPr lang="fr-FR" sz="1200" dirty="0"/>
          </a:p>
        </p:txBody>
      </p:sp>
      <p:sp>
        <p:nvSpPr>
          <p:cNvPr id="23" name="ZoneTexte 22">
            <a:extLst>
              <a:ext uri="{FF2B5EF4-FFF2-40B4-BE49-F238E27FC236}">
                <a16:creationId xmlns:a16="http://schemas.microsoft.com/office/drawing/2014/main" id="{57DC5E11-C26D-4277-B559-A9536CEBC937}"/>
              </a:ext>
            </a:extLst>
          </p:cNvPr>
          <p:cNvSpPr txBox="1"/>
          <p:nvPr/>
        </p:nvSpPr>
        <p:spPr>
          <a:xfrm>
            <a:off x="8044923" y="990534"/>
            <a:ext cx="865104" cy="338554"/>
          </a:xfrm>
          <a:prstGeom prst="rect">
            <a:avLst/>
          </a:prstGeom>
          <a:noFill/>
        </p:spPr>
        <p:txBody>
          <a:bodyPr wrap="square" rtlCol="0">
            <a:spAutoFit/>
          </a:bodyPr>
          <a:lstStyle/>
          <a:p>
            <a:pPr marL="0" lvl="1" algn="ctr"/>
            <a:r>
              <a:rPr lang="fr-FR" sz="1600" dirty="0">
                <a:solidFill>
                  <a:srgbClr val="21215A"/>
                </a:solidFill>
              </a:rPr>
              <a:t>11h00</a:t>
            </a:r>
            <a:endParaRPr lang="fr-FR" sz="1200" dirty="0"/>
          </a:p>
        </p:txBody>
      </p:sp>
    </p:spTree>
    <p:extLst>
      <p:ext uri="{BB962C8B-B14F-4D97-AF65-F5344CB8AC3E}">
        <p14:creationId xmlns:p14="http://schemas.microsoft.com/office/powerpoint/2010/main" val="206245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P spid="14" grpId="0"/>
      <p:bldP spid="16" grpId="0"/>
      <p:bldP spid="17" grpId="0"/>
      <p:bldP spid="19" grpId="0"/>
      <p:bldP spid="21" grpId="0"/>
      <p:bldP spid="22" grpId="0"/>
      <p:bldP spid="23" grpId="0"/>
    </p:bldLst>
  </p:timing>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10BFB46BEA4E4EB105A563B1B62E6A" ma:contentTypeVersion="2" ma:contentTypeDescription="Crée un document." ma:contentTypeScope="" ma:versionID="20a8075ca9ff51eb79a501a2df008b9f">
  <xsd:schema xmlns:xsd="http://www.w3.org/2001/XMLSchema" xmlns:xs="http://www.w3.org/2001/XMLSchema" xmlns:p="http://schemas.microsoft.com/office/2006/metadata/properties" xmlns:ns2="ebc4c703-24c5-4f38-b8ce-eb8c27c6040d" targetNamespace="http://schemas.microsoft.com/office/2006/metadata/properties" ma:root="true" ma:fieldsID="1fbee7f1fd3a0600f5af36be77e74405" ns2:_="">
    <xsd:import namespace="ebc4c703-24c5-4f38-b8ce-eb8c27c604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4c703-24c5-4f38-b8ce-eb8c27c604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52692A-EB63-4267-9E37-6F356DC31C84}">
  <ds:schemaRefs>
    <ds:schemaRef ds:uri="http://schemas.microsoft.com/sharepoint/v3/contenttype/forms"/>
  </ds:schemaRefs>
</ds:datastoreItem>
</file>

<file path=customXml/itemProps2.xml><?xml version="1.0" encoding="utf-8"?>
<ds:datastoreItem xmlns:ds="http://schemas.openxmlformats.org/officeDocument/2006/customXml" ds:itemID="{5BCD64FB-7668-4914-AB9B-C80E6FCBF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4c703-24c5-4f38-b8ce-eb8c27c60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42CF3A-673A-45CE-BF8E-CC70D9D6AC81}">
  <ds:schemaRef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 ds:uri="ebc4c703-24c5-4f38-b8ce-eb8c27c6040d"/>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TEMPLATE_OPERATEURS</Template>
  <TotalTime>9463</TotalTime>
  <Words>2451</Words>
  <Application>Microsoft Office PowerPoint</Application>
  <PresentationFormat>Affichage à l'écran (16:9)</PresentationFormat>
  <Paragraphs>254</Paragraphs>
  <Slides>22</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Wingdings</vt:lpstr>
      <vt:lpstr>TEMPLATE_OPERATEURS</vt:lpstr>
      <vt:lpstr>Présentation PowerPoint</vt:lpstr>
      <vt:lpstr>Sommaire</vt:lpstr>
      <vt:lpstr>Présentation PowerPoint</vt:lpstr>
      <vt:lpstr>Rappel des objectifs de l’exercice REMPAR22</vt:lpstr>
      <vt:lpstr>Modalités d’exercice et formats possibles</vt:lpstr>
      <vt:lpstr>Le rôle du planificateur pour l’organisation de l’exercice</vt:lpstr>
      <vt:lpstr>Présentation PowerPoint</vt:lpstr>
      <vt:lpstr>Présentation du scénario</vt:lpstr>
      <vt:lpstr>Temporalité de la crise</vt:lpstr>
      <vt:lpstr>Phase 1 - Panne des services bureautiques et informatiques en nuage</vt:lpstr>
      <vt:lpstr>Phase 2 - Activation du rançongiciel / Blocage des postes informatiques</vt:lpstr>
      <vt:lpstr>Phase 3 - Fuites de données sensibles</vt:lpstr>
      <vt:lpstr>Adaptation selon les secteurs</vt:lpstr>
      <vt:lpstr>Les règles d’adaptation</vt:lpstr>
      <vt:lpstr>Le kit de planification</vt:lpstr>
      <vt:lpstr>Le rôle du planificateur pour le scénario</vt:lpstr>
      <vt:lpstr>Présentation PowerPoint</vt:lpstr>
      <vt:lpstr>Planning recommandé de préparation</vt:lpstr>
      <vt:lpstr>Conseil sur comment mener la préparation en interne</vt:lpstr>
      <vt:lpstr>Logistique à prendre en compte</vt:lpstr>
      <vt:lpstr>Présentation PowerPoint</vt:lpstr>
      <vt:lpstr>Questions / Réponses</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admin</dc:creator>
  <cp:lastModifiedBy>Nowak Celia</cp:lastModifiedBy>
  <cp:revision>465</cp:revision>
  <dcterms:created xsi:type="dcterms:W3CDTF">2020-08-04T12:18:42Z</dcterms:created>
  <dcterms:modified xsi:type="dcterms:W3CDTF">2023-01-18T09:23:20Z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0x0101002110BFB46BEA4E4EB105A563B1B62E6A</vt:lpwstr>
  </property>
</Properties>
</file>