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E2_C362D569.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18"/>
  </p:notesMasterIdLst>
  <p:handoutMasterIdLst>
    <p:handoutMasterId r:id="rId19"/>
  </p:handoutMasterIdLst>
  <p:sldIdLst>
    <p:sldId id="332" r:id="rId5"/>
    <p:sldId id="434" r:id="rId6"/>
    <p:sldId id="423" r:id="rId7"/>
    <p:sldId id="415" r:id="rId8"/>
    <p:sldId id="476" r:id="rId9"/>
    <p:sldId id="407" r:id="rId10"/>
    <p:sldId id="488" r:id="rId11"/>
    <p:sldId id="486" r:id="rId12"/>
    <p:sldId id="490" r:id="rId13"/>
    <p:sldId id="433" r:id="rId14"/>
    <p:sldId id="491" r:id="rId15"/>
    <p:sldId id="425" r:id="rId16"/>
    <p:sldId id="492" r:id="rId17"/>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tion par défaut" id="{E424E3C2-99B4-400B-BADD-CB27CD0CB53E}">
          <p14:sldIdLst>
            <p14:sldId id="332"/>
            <p14:sldId id="434"/>
          </p14:sldIdLst>
        </p14:section>
        <p14:section name="Rappel sur les phases d’exercices" id="{9E44B8C3-38D2-42D3-BC42-9E376B8230AC}">
          <p14:sldIdLst>
            <p14:sldId id="423"/>
            <p14:sldId id="415"/>
          </p14:sldIdLst>
        </p14:section>
        <p14:section name="Enjeux de l'exercice" id="{119B3FC5-8AD9-4F94-A1C8-511E527715BF}">
          <p14:sldIdLst>
            <p14:sldId id="476"/>
            <p14:sldId id="407"/>
            <p14:sldId id="488"/>
          </p14:sldIdLst>
        </p14:section>
        <p14:section name="Modalites à chaud" id="{C204D34C-5154-4542-8C9F-F42D3B1372EC}">
          <p14:sldIdLst>
            <p14:sldId id="486"/>
            <p14:sldId id="490"/>
            <p14:sldId id="433"/>
            <p14:sldId id="491"/>
          </p14:sldIdLst>
        </p14:section>
        <p14:section name="Modalités à froid" id="{1EFA4902-5A96-4457-8BE2-0C3F3F38D125}">
          <p14:sldIdLst>
            <p14:sldId id="425"/>
            <p14:sldId id="492"/>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guide id="11" orient="horz" pos="169">
          <p15:clr>
            <a:srgbClr val="A4A3A4"/>
          </p15:clr>
        </p15:guide>
        <p15:guide id="12" orient="horz" pos="8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C1AA7B-899E-5972-6F06-D0E9C3C07DDC}" name="Angèle GUILBERT" initials="AG" userId="S::angele@campuscyber.fr::94f07bc8-6352-4f4c-9167-76dfa9c381a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lier Adrien" initials="MA" lastIdx="20" clrIdx="0">
    <p:extLst>
      <p:ext uri="{19B8F6BF-5375-455C-9EA6-DF929625EA0E}">
        <p15:presenceInfo xmlns:p15="http://schemas.microsoft.com/office/powerpoint/2012/main" userId="S-1-5-21-1724003341-2785121338-2260330338-23704" providerId="AD"/>
      </p:ext>
    </p:extLst>
  </p:cmAuthor>
  <p:cmAuthor id="2" name="Couturier Mathieu" initials="CM" lastIdx="1" clrIdx="1">
    <p:extLst>
      <p:ext uri="{19B8F6BF-5375-455C-9EA6-DF929625EA0E}">
        <p15:presenceInfo xmlns:p15="http://schemas.microsoft.com/office/powerpoint/2012/main" userId="S-1-5-21-1724003341-2785121338-2260330338-18296" providerId="AD"/>
      </p:ext>
    </p:extLst>
  </p:cmAuthor>
  <p:cmAuthor id="3" name="Nowak Celia" initials="NC" lastIdx="4" clrIdx="2">
    <p:extLst>
      <p:ext uri="{19B8F6BF-5375-455C-9EA6-DF929625EA0E}">
        <p15:presenceInfo xmlns:p15="http://schemas.microsoft.com/office/powerpoint/2012/main" userId="S-1-5-21-1724003341-2785121338-2260330338-12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21215A"/>
    <a:srgbClr val="50DC53"/>
    <a:srgbClr val="363696"/>
    <a:srgbClr val="FFE666"/>
    <a:srgbClr val="FFEE99"/>
    <a:srgbClr val="FFC6CA"/>
    <a:srgbClr val="FBE3DD"/>
    <a:srgbClr val="00584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89" autoAdjust="0"/>
  </p:normalViewPr>
  <p:slideViewPr>
    <p:cSldViewPr snapToObjects="1">
      <p:cViewPr varScale="1">
        <p:scale>
          <a:sx n="81" d="100"/>
          <a:sy n="81" d="100"/>
        </p:scale>
        <p:origin x="1110" y="78"/>
      </p:cViewPr>
      <p:guideLst>
        <p:guide orient="horz" pos="1620"/>
        <p:guide orient="horz" pos="191"/>
        <p:guide orient="horz" pos="854"/>
        <p:guide orient="horz" pos="821"/>
        <p:guide orient="horz" pos="3049"/>
        <p:guide orient="horz" pos="3151"/>
        <p:guide pos="2880"/>
        <p:guide pos="476"/>
        <p:guide pos="5193"/>
        <p:guide pos="5465"/>
        <p:guide orient="horz" pos="169"/>
        <p:guide orient="horz" pos="84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1E2_C362D569.xml><?xml version="1.0" encoding="utf-8"?>
<p188:cmLst xmlns:a="http://schemas.openxmlformats.org/drawingml/2006/main" xmlns:r="http://schemas.openxmlformats.org/officeDocument/2006/relationships" xmlns:p188="http://schemas.microsoft.com/office/powerpoint/2018/8/main">
  <p188:cm id="{DF11D1B2-3EE3-41EF-9775-4388306FC4FD}" authorId="{5BC1AA7B-899E-5972-6F06-D0E9C3C07DDC}" created="2022-11-03T12:38:27.450">
    <ac:txMkLst xmlns:ac="http://schemas.microsoft.com/office/drawing/2013/main/command">
      <pc:docMk xmlns:pc="http://schemas.microsoft.com/office/powerpoint/2013/main/command"/>
      <pc:sldMk xmlns:pc="http://schemas.microsoft.com/office/powerpoint/2013/main/command" cId="3278034281" sldId="482"/>
      <ac:spMk id="9" creationId="{164BBD66-85F4-4F3E-B7E6-65B292031EC2}"/>
      <ac:txMk cp="587" len="8">
        <ac:context len="623" hash="3537117064"/>
      </ac:txMk>
    </ac:txMkLst>
    <p188:pos x="6091850" y="3091056"/>
    <p188:txBody>
      <a:bodyPr/>
      <a:lstStyle/>
      <a:p>
        <a:r>
          <a:rPr lang="fr-FR"/>
          <a:t>partagées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18/01/2023</a:t>
            </a:fld>
            <a:endParaRPr lang="fr-FR" dirty="0"/>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dirty="0"/>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18/01/2023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A6D6EE4E-921E-4659-8B56-5F125F048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notes 2">
            <a:extLst>
              <a:ext uri="{FF2B5EF4-FFF2-40B4-BE49-F238E27FC236}">
                <a16:creationId xmlns:a16="http://schemas.microsoft.com/office/drawing/2014/main" id="{908A9A59-EA3A-48D6-8BC1-DA079146E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Rappel TLP-AMBER</a:t>
            </a:r>
          </a:p>
        </p:txBody>
      </p:sp>
      <p:sp>
        <p:nvSpPr>
          <p:cNvPr id="13316" name="Espace réservé du numéro de diapositive 3">
            <a:extLst>
              <a:ext uri="{FF2B5EF4-FFF2-40B4-BE49-F238E27FC236}">
                <a16:creationId xmlns:a16="http://schemas.microsoft.com/office/drawing/2014/main" id="{9F1867BD-74A8-40A9-B0F1-E9DDCAA59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0C86B8-CAF2-4A1D-BC90-31865518F62A}" type="slidenum">
              <a:rPr lang="fr-FR" altLang="fr-FR"/>
              <a:pPr fontAlgn="base">
                <a:spcBef>
                  <a:spcPct val="0"/>
                </a:spcBef>
                <a:spcAft>
                  <a:spcPct val="0"/>
                </a:spcAft>
              </a:pPr>
              <a:t>1</a:t>
            </a:fld>
            <a:endParaRPr lang="fr-FR" alt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4</a:t>
            </a:fld>
            <a:endParaRPr lang="fr-FR" dirty="0"/>
          </a:p>
        </p:txBody>
      </p:sp>
    </p:spTree>
    <p:extLst>
      <p:ext uri="{BB962C8B-B14F-4D97-AF65-F5344CB8AC3E}">
        <p14:creationId xmlns:p14="http://schemas.microsoft.com/office/powerpoint/2010/main" val="2652605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7</a:t>
            </a:fld>
            <a:endParaRPr lang="fr-FR" dirty="0"/>
          </a:p>
        </p:txBody>
      </p:sp>
    </p:spTree>
    <p:extLst>
      <p:ext uri="{BB962C8B-B14F-4D97-AF65-F5344CB8AC3E}">
        <p14:creationId xmlns:p14="http://schemas.microsoft.com/office/powerpoint/2010/main" val="250798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Idéalement, le représentant est le planificateur + un backseat joueur?</a:t>
            </a:r>
          </a:p>
          <a:p>
            <a:r>
              <a:rPr lang="fr-FR" dirty="0"/>
              <a:t>Présence des personnes de l’exercice =&gt;</a:t>
            </a:r>
          </a:p>
          <a:p>
            <a:endParaRPr lang="fr-FR" dirty="0"/>
          </a:p>
          <a:p>
            <a:r>
              <a:rPr lang="fr-FR" dirty="0"/>
              <a:t>Préparer une personne pour prendre des notes des échanges et les transmettre à posteriori avec la slide de restitution</a:t>
            </a:r>
          </a:p>
          <a:p>
            <a:r>
              <a:rPr lang="fr-FR" dirty="0"/>
              <a:t>Identifier une / des personnes qui peuvent travailler sur les slides l’après-midi</a:t>
            </a: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9</a:t>
            </a:fld>
            <a:endParaRPr lang="fr-FR" dirty="0"/>
          </a:p>
        </p:txBody>
      </p:sp>
    </p:spTree>
    <p:extLst>
      <p:ext uri="{BB962C8B-B14F-4D97-AF65-F5344CB8AC3E}">
        <p14:creationId xmlns:p14="http://schemas.microsoft.com/office/powerpoint/2010/main" val="4220288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Modèle de grille d’évaluation à transmettre -&gt; Peut servir de support pour le RETEX à chaud, devra être renvoyé même si édulcoré</a:t>
            </a:r>
          </a:p>
          <a:p>
            <a:endParaRPr lang="fr-FR" dirty="0"/>
          </a:p>
          <a:p>
            <a:r>
              <a:rPr lang="fr-FR" dirty="0"/>
              <a:t>Dimension Cloud dans les PRA -&gt; Difficile à aborder</a:t>
            </a:r>
          </a:p>
          <a:p>
            <a:r>
              <a:rPr lang="fr-FR" dirty="0"/>
              <a:t>Recadrer, préciser ce qu’on veut évoquer sur la CA</a:t>
            </a:r>
          </a:p>
          <a:p>
            <a:endParaRPr lang="fr-FR" dirty="0"/>
          </a:p>
          <a:p>
            <a:r>
              <a:rPr lang="fr-FR" dirty="0"/>
              <a:t>Sur la mise à disposition d’un annuaire commun, bien préciser les règles du jeu</a:t>
            </a: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10</a:t>
            </a:fld>
            <a:endParaRPr lang="fr-FR" dirty="0"/>
          </a:p>
        </p:txBody>
      </p:sp>
    </p:spTree>
    <p:extLst>
      <p:ext uri="{BB962C8B-B14F-4D97-AF65-F5344CB8AC3E}">
        <p14:creationId xmlns:p14="http://schemas.microsoft.com/office/powerpoint/2010/main" val="213988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enlever en rouge</a:t>
            </a:r>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11</a:t>
            </a:fld>
            <a:endParaRPr lang="fr-FR" dirty="0"/>
          </a:p>
        </p:txBody>
      </p:sp>
    </p:spTree>
    <p:extLst>
      <p:ext uri="{BB962C8B-B14F-4D97-AF65-F5344CB8AC3E}">
        <p14:creationId xmlns:p14="http://schemas.microsoft.com/office/powerpoint/2010/main" val="1372853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323850" y="4797425"/>
            <a:ext cx="1169988"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11" name="Rectangle 10">
            <a:extLst>
              <a:ext uri="{FF2B5EF4-FFF2-40B4-BE49-F238E27FC236}">
                <a16:creationId xmlns:a16="http://schemas.microsoft.com/office/drawing/2014/main" id="{66B44FCE-634B-435B-B57F-97670B464561}"/>
              </a:ext>
            </a:extLst>
          </p:cNvPr>
          <p:cNvSpPr/>
          <p:nvPr userDrawn="1"/>
        </p:nvSpPr>
        <p:spPr>
          <a:xfrm>
            <a:off x="6444208" y="4672943"/>
            <a:ext cx="2628292"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en dehors de votre organisation</a:t>
            </a:r>
          </a:p>
        </p:txBody>
      </p:sp>
    </p:spTree>
    <p:extLst>
      <p:ext uri="{BB962C8B-B14F-4D97-AF65-F5344CB8AC3E}">
        <p14:creationId xmlns:p14="http://schemas.microsoft.com/office/powerpoint/2010/main" val="225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Tree>
    <p:extLst>
      <p:ext uri="{BB962C8B-B14F-4D97-AF65-F5344CB8AC3E}">
        <p14:creationId xmlns:p14="http://schemas.microsoft.com/office/powerpoint/2010/main" val="10367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25"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pic>
        <p:nvPicPr>
          <p:cNvPr id="14" name="Image 7">
            <a:extLst>
              <a:ext uri="{FF2B5EF4-FFF2-40B4-BE49-F238E27FC236}">
                <a16:creationId xmlns:a16="http://schemas.microsoft.com/office/drawing/2014/main" id="{738CE812-FD2B-4955-9B3C-64DEBDE451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793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Accueil - Club de la Continuité d'Activité">
            <a:extLst>
              <a:ext uri="{FF2B5EF4-FFF2-40B4-BE49-F238E27FC236}">
                <a16:creationId xmlns:a16="http://schemas.microsoft.com/office/drawing/2014/main" id="{C960E644-40B0-45DC-925C-43540857AB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3516" y="212676"/>
            <a:ext cx="612068" cy="23615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DCC1DC58-28B8-4B65-BD14-B86C14C98B85}"/>
              </a:ext>
            </a:extLst>
          </p:cNvPr>
          <p:cNvPicPr>
            <a:picLocks noChangeAspect="1"/>
          </p:cNvPicPr>
          <p:nvPr userDrawn="1"/>
        </p:nvPicPr>
        <p:blipFill>
          <a:blip r:embed="rId4"/>
          <a:stretch>
            <a:fillRect/>
          </a:stretch>
        </p:blipFill>
        <p:spPr>
          <a:xfrm>
            <a:off x="6777366" y="248733"/>
            <a:ext cx="784022" cy="204305"/>
          </a:xfrm>
          <a:prstGeom prst="rect">
            <a:avLst/>
          </a:prstGeom>
        </p:spPr>
      </p:pic>
    </p:spTree>
    <p:extLst>
      <p:ext uri="{BB962C8B-B14F-4D97-AF65-F5344CB8AC3E}">
        <p14:creationId xmlns:p14="http://schemas.microsoft.com/office/powerpoint/2010/main" val="177760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p:cNvSpPr>
            <a:spLocks noGrp="1"/>
          </p:cNvSpPr>
          <p:nvPr>
            <p:ph type="body" sz="quarter" idx="16"/>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2"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3" name="Espace réservé du texte 11"/>
          <p:cNvSpPr>
            <a:spLocks noGrp="1"/>
          </p:cNvSpPr>
          <p:nvPr>
            <p:ph type="body" sz="quarter" idx="17"/>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p:cNvSpPr>
            <a:spLocks noGrp="1"/>
          </p:cNvSpPr>
          <p:nvPr>
            <p:ph type="body" sz="quarter" idx="14"/>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p:cNvSpPr>
            <a:spLocks noGrp="1"/>
          </p:cNvSpPr>
          <p:nvPr>
            <p:ph type="body" sz="quarter" idx="18"/>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952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8" name="Espace réservé pour une image  7"/>
          <p:cNvSpPr>
            <a:spLocks noGrp="1"/>
          </p:cNvSpPr>
          <p:nvPr>
            <p:ph type="pic" sz="quarter" idx="15"/>
          </p:nvPr>
        </p:nvSpPr>
        <p:spPr>
          <a:xfrm>
            <a:off x="3131840" y="1707654"/>
            <a:ext cx="5616624" cy="2880320"/>
          </a:xfrm>
        </p:spPr>
        <p:txBody>
          <a:bodyPr rtlCol="0">
            <a:noAutofit/>
          </a:bodyPr>
          <a:lstStyle/>
          <a:p>
            <a:pPr lvl="0"/>
            <a:r>
              <a:rPr lang="fr-FR" noProof="0" dirty="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385386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3" name="Espace réservé du graphique 2"/>
          <p:cNvSpPr>
            <a:spLocks noGrp="1"/>
          </p:cNvSpPr>
          <p:nvPr>
            <p:ph type="chart" sz="quarter" idx="15"/>
          </p:nvPr>
        </p:nvSpPr>
        <p:spPr>
          <a:xfrm>
            <a:off x="323528" y="1707654"/>
            <a:ext cx="5761038" cy="2879725"/>
          </a:xfrm>
        </p:spPr>
        <p:txBody>
          <a:bodyPr rtlCol="0">
            <a:noAutofit/>
          </a:bodyPr>
          <a:lstStyle/>
          <a:p>
            <a:pPr lvl="0"/>
            <a:r>
              <a:rPr lang="fr-FR" noProof="0" dirty="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8605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bwMode="gray">
          <a:xfrm>
            <a:off x="323850" y="2427734"/>
            <a:ext cx="8424000" cy="2293224"/>
          </a:xfrm>
        </p:spPr>
        <p:txBody>
          <a:bodyPr/>
          <a:lstStyle>
            <a:lvl1pPr>
              <a:lnSpc>
                <a:spcPct val="90000"/>
              </a:lnSpc>
              <a:spcAft>
                <a:spcPts val="0"/>
              </a:spcAft>
              <a:defRPr sz="4000" b="1" cap="all" baseline="0"/>
            </a:lvl1pPr>
            <a:lvl2pPr marL="92075" indent="0">
              <a:spcBef>
                <a:spcPts val="500"/>
              </a:spcBef>
              <a:spcAft>
                <a:spcPts val="0"/>
              </a:spcAft>
              <a:buNone/>
              <a:tabLst/>
              <a:defRPr sz="2000"/>
            </a:lvl2pPr>
          </a:lstStyle>
          <a:p>
            <a:pPr lvl="0"/>
            <a:r>
              <a:rPr lang="fr-FR" dirty="0"/>
              <a:t>Modifiez les styles du texte du masque</a:t>
            </a:r>
          </a:p>
          <a:p>
            <a:pPr lvl="1"/>
            <a:r>
              <a:rPr lang="fr-FR" dirty="0"/>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750"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647700"/>
            <a:ext cx="9144000" cy="44958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12"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rabicPeriod"/>
              <a:defRPr sz="3250" b="1" cap="all" baseline="0">
                <a:solidFill>
                  <a:schemeClr val="bg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750"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662400"/>
            <a:ext cx="9144000" cy="41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4765675"/>
            <a:ext cx="9144000" cy="377825"/>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23"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lphaUcPeriod"/>
              <a:defRPr sz="2500" b="1" cap="all" baseline="0">
                <a:solidFill>
                  <a:schemeClr val="tx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750"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323850" y="1708150"/>
            <a:ext cx="84248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7399338" y="4783138"/>
            <a:ext cx="1349375"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323850" y="682625"/>
            <a:ext cx="8424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315913" y="4783138"/>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750" b="1" cap="all" smtClean="0">
                <a:solidFill>
                  <a:schemeClr val="tx1"/>
                </a:solidFill>
                <a:latin typeface="+mn-lt"/>
              </a:defRPr>
            </a:lvl1pPr>
          </a:lstStyle>
          <a:p>
            <a:pPr>
              <a:defRPr/>
            </a:pPr>
            <a:r>
              <a:rPr lang="fr-FR" dirty="0"/>
              <a:t>09/03/2022</a:t>
            </a:r>
          </a:p>
        </p:txBody>
      </p:sp>
    </p:spTree>
  </p:cSld>
  <p:clrMap bg1="lt1" tx1="dk1" bg2="lt2" tx2="dk2" accent1="accent1" accent2="accent2" accent3="accent3" accent4="accent4" accent5="accent5" accent6="accent6" hlink="hlink" folHlink="folHlink"/>
  <p:sldLayoutIdLst>
    <p:sldLayoutId id="2147483830" r:id="rId1"/>
    <p:sldLayoutId id="2147483838" r:id="rId2"/>
    <p:sldLayoutId id="2147483831" r:id="rId3"/>
    <p:sldLayoutId id="2147483832" r:id="rId4"/>
    <p:sldLayoutId id="2147483833" r:id="rId5"/>
    <p:sldLayoutId id="2147483834" r:id="rId6"/>
    <p:sldLayoutId id="2147483835" r:id="rId7"/>
    <p:sldLayoutId id="2147483836" r:id="rId8"/>
    <p:sldLayoutId id="2147483837" r:id="rId9"/>
  </p:sldLayoutIdLst>
  <p:hf hdr="0" ftr="0"/>
  <p:txStyles>
    <p:titleStyle>
      <a:lvl1pPr marL="14288" algn="l" rtl="0" fontAlgn="base">
        <a:lnSpc>
          <a:spcPct val="90000"/>
        </a:lnSpc>
        <a:spcBef>
          <a:spcPct val="0"/>
        </a:spcBef>
        <a:spcAft>
          <a:spcPct val="0"/>
        </a:spcAft>
        <a:defRPr sz="2500" b="1" kern="1200">
          <a:solidFill>
            <a:schemeClr val="tx1"/>
          </a:solidFill>
          <a:latin typeface="+mj-lt"/>
          <a:ea typeface="+mj-ea"/>
          <a:cs typeface="+mj-cs"/>
        </a:defRPr>
      </a:lvl1pPr>
      <a:lvl2pPr marL="14288" algn="l" rtl="0" fontAlgn="base">
        <a:lnSpc>
          <a:spcPct val="90000"/>
        </a:lnSpc>
        <a:spcBef>
          <a:spcPct val="0"/>
        </a:spcBef>
        <a:spcAft>
          <a:spcPct val="0"/>
        </a:spcAft>
        <a:defRPr sz="2500" b="1">
          <a:solidFill>
            <a:schemeClr val="tx1"/>
          </a:solidFill>
          <a:latin typeface="Arial" panose="020B0604020202020204" pitchFamily="34" charset="0"/>
        </a:defRPr>
      </a:lvl2pPr>
      <a:lvl3pPr marL="14288" algn="l" rtl="0" fontAlgn="base">
        <a:lnSpc>
          <a:spcPct val="90000"/>
        </a:lnSpc>
        <a:spcBef>
          <a:spcPct val="0"/>
        </a:spcBef>
        <a:spcAft>
          <a:spcPct val="0"/>
        </a:spcAft>
        <a:defRPr sz="2500" b="1">
          <a:solidFill>
            <a:schemeClr val="tx1"/>
          </a:solidFill>
          <a:latin typeface="Arial" panose="020B0604020202020204" pitchFamily="34" charset="0"/>
        </a:defRPr>
      </a:lvl3pPr>
      <a:lvl4pPr marL="14288" algn="l" rtl="0" fontAlgn="base">
        <a:lnSpc>
          <a:spcPct val="90000"/>
        </a:lnSpc>
        <a:spcBef>
          <a:spcPct val="0"/>
        </a:spcBef>
        <a:spcAft>
          <a:spcPct val="0"/>
        </a:spcAft>
        <a:defRPr sz="2500" b="1">
          <a:solidFill>
            <a:schemeClr val="tx1"/>
          </a:solidFill>
          <a:latin typeface="Arial" panose="020B0604020202020204" pitchFamily="34" charset="0"/>
        </a:defRPr>
      </a:lvl4pPr>
      <a:lvl5pPr marL="14288" algn="l" rtl="0" fontAlgn="base">
        <a:lnSpc>
          <a:spcPct val="90000"/>
        </a:lnSpc>
        <a:spcBef>
          <a:spcPct val="0"/>
        </a:spcBef>
        <a:spcAft>
          <a:spcPct val="0"/>
        </a:spcAft>
        <a:defRPr sz="2500" b="1">
          <a:solidFill>
            <a:schemeClr val="tx1"/>
          </a:solidFill>
          <a:latin typeface="Arial" panose="020B0604020202020204" pitchFamily="34" charset="0"/>
        </a:defRPr>
      </a:lvl5pPr>
      <a:lvl6pPr marL="471488" algn="l" rtl="0" fontAlgn="base">
        <a:lnSpc>
          <a:spcPct val="90000"/>
        </a:lnSpc>
        <a:spcBef>
          <a:spcPct val="0"/>
        </a:spcBef>
        <a:spcAft>
          <a:spcPct val="0"/>
        </a:spcAft>
        <a:defRPr sz="2500" b="1">
          <a:solidFill>
            <a:schemeClr val="tx1"/>
          </a:solidFill>
          <a:latin typeface="Arial" panose="020B0604020202020204" pitchFamily="34" charset="0"/>
        </a:defRPr>
      </a:lvl6pPr>
      <a:lvl7pPr marL="928688" algn="l" rtl="0" fontAlgn="base">
        <a:lnSpc>
          <a:spcPct val="90000"/>
        </a:lnSpc>
        <a:spcBef>
          <a:spcPct val="0"/>
        </a:spcBef>
        <a:spcAft>
          <a:spcPct val="0"/>
        </a:spcAft>
        <a:defRPr sz="2500" b="1">
          <a:solidFill>
            <a:schemeClr val="tx1"/>
          </a:solidFill>
          <a:latin typeface="Arial" panose="020B0604020202020204" pitchFamily="34" charset="0"/>
        </a:defRPr>
      </a:lvl7pPr>
      <a:lvl8pPr marL="1385888" algn="l" rtl="0" fontAlgn="base">
        <a:lnSpc>
          <a:spcPct val="90000"/>
        </a:lnSpc>
        <a:spcBef>
          <a:spcPct val="0"/>
        </a:spcBef>
        <a:spcAft>
          <a:spcPct val="0"/>
        </a:spcAft>
        <a:defRPr sz="2500" b="1">
          <a:solidFill>
            <a:schemeClr val="tx1"/>
          </a:solidFill>
          <a:latin typeface="Arial" panose="020B0604020202020204" pitchFamily="34" charset="0"/>
        </a:defRPr>
      </a:lvl8pPr>
      <a:lvl9pPr marL="1843088" algn="l" rtl="0" fontAlgn="base">
        <a:lnSpc>
          <a:spcPct val="90000"/>
        </a:lnSpc>
        <a:spcBef>
          <a:spcPct val="0"/>
        </a:spcBef>
        <a:spcAft>
          <a:spcPct val="0"/>
        </a:spcAft>
        <a:defRPr sz="2500" b="1">
          <a:solidFill>
            <a:schemeClr val="tx1"/>
          </a:solidFill>
          <a:latin typeface="Arial" panose="020B0604020202020204" pitchFamily="34" charset="0"/>
        </a:defRPr>
      </a:lvl9pPr>
    </p:titleStyle>
    <p:body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microsoft.com/office/2018/10/relationships/comments" Target="../comments/modernComment_1E2_C362D569.xml"/><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BAB8FC-243A-4AB7-8ECA-7BDC95086298}"/>
              </a:ext>
            </a:extLst>
          </p:cNvPr>
          <p:cNvPicPr>
            <a:picLocks noChangeAspect="1"/>
          </p:cNvPicPr>
          <p:nvPr/>
        </p:nvPicPr>
        <p:blipFill rotWithShape="1">
          <a:blip r:embed="rId3">
            <a:duotone>
              <a:schemeClr val="accent2">
                <a:shade val="45000"/>
                <a:satMod val="135000"/>
              </a:schemeClr>
              <a:prstClr val="white"/>
            </a:duotone>
          </a:blip>
          <a:srcRect t="24500" b="19994"/>
          <a:stretch/>
        </p:blipFill>
        <p:spPr>
          <a:xfrm>
            <a:off x="0" y="-56542"/>
            <a:ext cx="9157184" cy="3384376"/>
          </a:xfrm>
          <a:prstGeom prst="rect">
            <a:avLst/>
          </a:prstGeom>
        </p:spPr>
      </p:pic>
      <p:sp>
        <p:nvSpPr>
          <p:cNvPr id="12290" name="Espace réservé du texte 1">
            <a:extLst>
              <a:ext uri="{FF2B5EF4-FFF2-40B4-BE49-F238E27FC236}">
                <a16:creationId xmlns:a16="http://schemas.microsoft.com/office/drawing/2014/main" id="{37FE8259-D3FD-42A6-B549-CBD443A1805E}"/>
              </a:ext>
            </a:extLst>
          </p:cNvPr>
          <p:cNvSpPr>
            <a:spLocks noGrp="1"/>
          </p:cNvSpPr>
          <p:nvPr>
            <p:ph type="body" sz="quarter" idx="13"/>
          </p:nvPr>
        </p:nvSpPr>
        <p:spPr>
          <a:xfrm>
            <a:off x="324713" y="3327834"/>
            <a:ext cx="8424000" cy="1188132"/>
          </a:xfrm>
        </p:spPr>
        <p:txBody>
          <a:bodyPr anchor="ctr"/>
          <a:lstStyle/>
          <a:p>
            <a:pPr algn="ctr">
              <a:spcAft>
                <a:spcPct val="0"/>
              </a:spcAft>
            </a:pPr>
            <a:r>
              <a:rPr lang="fr-FR" altLang="fr-FR" sz="3200" cap="none" dirty="0"/>
              <a:t>Exercice « REMPAR22 » </a:t>
            </a:r>
          </a:p>
          <a:p>
            <a:pPr algn="ctr">
              <a:spcAft>
                <a:spcPct val="0"/>
              </a:spcAft>
            </a:pPr>
            <a:r>
              <a:rPr lang="fr-FR" altLang="fr-FR" sz="2000" cap="none" dirty="0">
                <a:solidFill>
                  <a:schemeClr val="tx1">
                    <a:lumMod val="65000"/>
                    <a:lumOff val="35000"/>
                  </a:schemeClr>
                </a:solidFill>
              </a:rPr>
              <a:t>Atelier 4 - RETEX</a:t>
            </a:r>
          </a:p>
        </p:txBody>
      </p:sp>
      <p:sp>
        <p:nvSpPr>
          <p:cNvPr id="4" name="Espace réservé du numéro de diapositive 3">
            <a:extLst>
              <a:ext uri="{FF2B5EF4-FFF2-40B4-BE49-F238E27FC236}">
                <a16:creationId xmlns:a16="http://schemas.microsoft.com/office/drawing/2014/main" id="{1BE11005-07F5-448D-B13A-D4036080468E}"/>
              </a:ext>
            </a:extLst>
          </p:cNvPr>
          <p:cNvSpPr>
            <a:spLocks noGrp="1"/>
          </p:cNvSpPr>
          <p:nvPr>
            <p:ph type="sldNum" sz="quarter" idx="15"/>
          </p:nvPr>
        </p:nvSpPr>
        <p:spPr/>
        <p:txBody>
          <a:bodyPr/>
          <a:lstStyle/>
          <a:p>
            <a:pPr>
              <a:defRPr/>
            </a:pPr>
            <a:fld id="{3BEB860A-AEEF-4795-BD19-8310BB51B30F}" type="slidenum">
              <a:rPr lang="fr-FR"/>
              <a:pPr>
                <a:defRPr/>
              </a:pPr>
              <a:t>1</a:t>
            </a:fld>
            <a:endParaRPr lang="fr-FR" dirty="0"/>
          </a:p>
        </p:txBody>
      </p:sp>
      <p:pic>
        <p:nvPicPr>
          <p:cNvPr id="5" name="Image 4" descr="Accueil - Club de la Continuité d'Activité">
            <a:extLst>
              <a:ext uri="{FF2B5EF4-FFF2-40B4-BE49-F238E27FC236}">
                <a16:creationId xmlns:a16="http://schemas.microsoft.com/office/drawing/2014/main" id="{5613B7BC-7237-4022-96F6-998D18008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810" y="4681751"/>
            <a:ext cx="784390" cy="3026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8">
            <a:extLst>
              <a:ext uri="{FF2B5EF4-FFF2-40B4-BE49-F238E27FC236}">
                <a16:creationId xmlns:a16="http://schemas.microsoft.com/office/drawing/2014/main" id="{0D8EB50D-A3E0-4001-A24B-25CD72EC39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1919" y="4571145"/>
            <a:ext cx="520161" cy="52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Un Campus dédié à la cybersécurité | Agence nationale de la sécurité des  systèmes d'information">
            <a:extLst>
              <a:ext uri="{FF2B5EF4-FFF2-40B4-BE49-F238E27FC236}">
                <a16:creationId xmlns:a16="http://schemas.microsoft.com/office/drawing/2014/main" id="{E52B3112-DFCD-4E21-A053-BD05207FDA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270" y="4671895"/>
            <a:ext cx="1115186" cy="319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105D39-E120-4923-88C3-086FA113ECCB}"/>
              </a:ext>
            </a:extLst>
          </p:cNvPr>
          <p:cNvSpPr/>
          <p:nvPr/>
        </p:nvSpPr>
        <p:spPr>
          <a:xfrm>
            <a:off x="3114555" y="21423"/>
            <a:ext cx="2844316" cy="6840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Ne pas diffuser aux joueurs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0" y="182826"/>
            <a:ext cx="8424863" cy="539750"/>
          </a:xfrm>
        </p:spPr>
        <p:txBody>
          <a:bodyPr/>
          <a:lstStyle/>
          <a:p>
            <a:r>
              <a:rPr lang="fr-FR" sz="2000" dirty="0">
                <a:solidFill>
                  <a:schemeClr val="bg1"/>
                </a:solidFill>
              </a:rPr>
              <a:t>Les thématiques abordés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a:xfrm>
            <a:off x="7157184" y="4783138"/>
            <a:ext cx="1349375" cy="360362"/>
          </a:xfrm>
        </p:spPr>
        <p:txBody>
          <a:bodyPr/>
          <a:lstStyle/>
          <a:p>
            <a:pPr>
              <a:defRPr/>
            </a:pPr>
            <a:fld id="{F1971858-D133-4354-BF97-EEB8F9BAB97E}" type="slidenum">
              <a:rPr lang="fr-FR" smtClean="0"/>
              <a:pPr>
                <a:defRPr/>
              </a:pPr>
              <a:t>10</a:t>
            </a:fld>
            <a:endParaRPr lang="fr-FR" dirty="0"/>
          </a:p>
        </p:txBody>
      </p:sp>
      <p:sp>
        <p:nvSpPr>
          <p:cNvPr id="18" name="Espace réservé du texte 6">
            <a:extLst>
              <a:ext uri="{FF2B5EF4-FFF2-40B4-BE49-F238E27FC236}">
                <a16:creationId xmlns:a16="http://schemas.microsoft.com/office/drawing/2014/main" id="{09571FC3-B716-4520-9E83-2FBFDE5E2461}"/>
              </a:ext>
            </a:extLst>
          </p:cNvPr>
          <p:cNvSpPr txBox="1">
            <a:spLocks/>
          </p:cNvSpPr>
          <p:nvPr/>
        </p:nvSpPr>
        <p:spPr bwMode="gray">
          <a:xfrm>
            <a:off x="359833" y="1082826"/>
            <a:ext cx="8424334" cy="386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r>
              <a:rPr lang="fr-FR" sz="1200" dirty="0"/>
              <a:t>Les questions seront abordées à travers les thématiques évoquées plus haut:</a:t>
            </a:r>
          </a:p>
          <a:p>
            <a:pPr marL="144000" eaLnBrk="1" fontAlgn="t" hangingPunct="1"/>
            <a:r>
              <a:rPr lang="fr-FR" sz="1050" dirty="0"/>
              <a:t>1. Gestion des impacts de la crise</a:t>
            </a:r>
          </a:p>
          <a:p>
            <a:pPr marL="144000" eaLnBrk="1" fontAlgn="t" hangingPunct="1"/>
            <a:r>
              <a:rPr lang="fr-FR" sz="1050" dirty="0"/>
              <a:t>2. Coopération au sein de l’organisation</a:t>
            </a:r>
          </a:p>
          <a:p>
            <a:pPr marL="288000" lvl="1" indent="0" eaLnBrk="1" fontAlgn="t" hangingPunct="1">
              <a:spcBef>
                <a:spcPts val="0"/>
              </a:spcBef>
              <a:spcAft>
                <a:spcPts val="500"/>
              </a:spcAft>
              <a:buNone/>
            </a:pPr>
            <a:r>
              <a:rPr lang="fr-FR" sz="1000" dirty="0"/>
              <a:t>2a. Au sein des cellules / 2b. Entre cellules</a:t>
            </a:r>
          </a:p>
          <a:p>
            <a:pPr marL="144000" eaLnBrk="1" fontAlgn="auto" hangingPunct="1"/>
            <a:r>
              <a:rPr lang="fr-FR" sz="1050" dirty="0"/>
              <a:t>3. Coopération avec l’écosystème</a:t>
            </a:r>
          </a:p>
          <a:p>
            <a:pPr marL="144000" eaLnBrk="1" fontAlgn="auto" hangingPunct="1"/>
            <a:r>
              <a:rPr lang="fr-FR" sz="1050" dirty="0"/>
              <a:t>4. Enjeux liés au Blackout numérique dans l’organisation</a:t>
            </a:r>
          </a:p>
          <a:p>
            <a:pPr marL="144000" eaLnBrk="1" fontAlgn="auto" hangingPunct="1"/>
            <a:r>
              <a:rPr lang="fr-FR" sz="1050" dirty="0"/>
              <a:t>5. Continuité d’activité - Dimensions Cloud et Cyber dans les PRA</a:t>
            </a:r>
          </a:p>
          <a:p>
            <a:pPr marL="144000" eaLnBrk="1" fontAlgn="auto" hangingPunct="1"/>
            <a:r>
              <a:rPr lang="fr-FR" sz="1050" dirty="0"/>
              <a:t>6. Perception de l’exercice</a:t>
            </a:r>
          </a:p>
          <a:p>
            <a:pPr marL="144000" eaLnBrk="1" fontAlgn="auto" hangingPunct="1"/>
            <a:endParaRPr lang="fr-FR" sz="1100" dirty="0"/>
          </a:p>
          <a:p>
            <a:pPr eaLnBrk="1" fontAlgn="auto" hangingPunct="1"/>
            <a:r>
              <a:rPr lang="fr-FR" sz="1200" dirty="0"/>
              <a:t>Pour chaque thématique, une valeur chiffrée sera à fournir, ainsi que les réussites et points d’améliorations identifiés, ainsi qu’une partie champ libre. Par exemple:</a:t>
            </a:r>
          </a:p>
          <a:p>
            <a:pPr marL="377825" indent="-285750" eaLnBrk="1" fontAlgn="auto" hangingPunct="1">
              <a:buFont typeface="Arial" panose="020B0604020202020204" pitchFamily="34" charset="0"/>
              <a:buChar char="•"/>
            </a:pPr>
            <a:r>
              <a:rPr lang="fr-FR" sz="1000" i="1" dirty="0"/>
              <a:t>Comment s’est déroulé la gestion des impacts de la crise (entre 1 – Très mauvaise et 5 – Excellente)</a:t>
            </a:r>
          </a:p>
          <a:p>
            <a:pPr marL="377825" indent="-285750" eaLnBrk="1" fontAlgn="auto" hangingPunct="1">
              <a:buFont typeface="Arial" panose="020B0604020202020204" pitchFamily="34" charset="0"/>
              <a:buChar char="•"/>
            </a:pPr>
            <a:r>
              <a:rPr lang="fr-FR" sz="1000" i="1" dirty="0"/>
              <a:t>Quel est, à chaud, votre perception de ce qui a bien marché dans la gestion des impacts de la crise?</a:t>
            </a:r>
          </a:p>
          <a:p>
            <a:pPr marL="377825" indent="-285750" eaLnBrk="1" fontAlgn="auto" hangingPunct="1">
              <a:buFont typeface="Arial" panose="020B0604020202020204" pitchFamily="34" charset="0"/>
              <a:buChar char="•"/>
            </a:pPr>
            <a:r>
              <a:rPr lang="fr-FR" sz="1000" i="1" dirty="0"/>
              <a:t>Quel est, à chaud, votre perception de ce qui mériterait d'être amélioré dans la gestion des impacts de la crise?</a:t>
            </a:r>
          </a:p>
          <a:p>
            <a:pPr marL="377825" indent="-285750" eaLnBrk="1" fontAlgn="auto" hangingPunct="1">
              <a:buFont typeface="Arial" panose="020B0604020202020204" pitchFamily="34" charset="0"/>
              <a:buChar char="•"/>
            </a:pPr>
            <a:r>
              <a:rPr lang="fr-FR" sz="1000" i="1" dirty="0"/>
              <a:t>Commentaires libres</a:t>
            </a:r>
          </a:p>
          <a:p>
            <a:pPr marL="377825" indent="-285750" eaLnBrk="1" fontAlgn="auto" hangingPunct="1">
              <a:buFont typeface="Arial" panose="020B0604020202020204" pitchFamily="34" charset="0"/>
              <a:buChar char="•"/>
            </a:pPr>
            <a:endParaRPr lang="fr-FR" sz="1100" i="1" dirty="0"/>
          </a:p>
          <a:p>
            <a:pPr eaLnBrk="1" fontAlgn="auto" hangingPunct="1"/>
            <a:r>
              <a:rPr lang="fr-FR" sz="1100" b="1" dirty="0"/>
              <a:t>Une fiche d’observation sera mise à disposition pour consolider l’ensemble de ces éléments. </a:t>
            </a:r>
          </a:p>
        </p:txBody>
      </p:sp>
      <p:sp>
        <p:nvSpPr>
          <p:cNvPr id="7" name="Rectangle 6">
            <a:extLst>
              <a:ext uri="{FF2B5EF4-FFF2-40B4-BE49-F238E27FC236}">
                <a16:creationId xmlns:a16="http://schemas.microsoft.com/office/drawing/2014/main" id="{DCF7B70B-3055-42FC-9AFF-8BA93F7FF103}"/>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333013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0" y="182826"/>
            <a:ext cx="8424863" cy="539750"/>
          </a:xfrm>
        </p:spPr>
        <p:txBody>
          <a:bodyPr/>
          <a:lstStyle/>
          <a:p>
            <a:r>
              <a:rPr lang="fr-FR" sz="2000" dirty="0">
                <a:solidFill>
                  <a:schemeClr val="bg1"/>
                </a:solidFill>
              </a:rPr>
              <a:t>Exemple de modèle de restitution</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a:xfrm>
            <a:off x="7157184" y="4783138"/>
            <a:ext cx="1349375" cy="360362"/>
          </a:xfrm>
        </p:spPr>
        <p:txBody>
          <a:bodyPr/>
          <a:lstStyle/>
          <a:p>
            <a:pPr>
              <a:defRPr/>
            </a:pPr>
            <a:fld id="{F1971858-D133-4354-BF97-EEB8F9BAB97E}" type="slidenum">
              <a:rPr lang="fr-FR" smtClean="0"/>
              <a:pPr>
                <a:defRPr/>
              </a:pPr>
              <a:t>11</a:t>
            </a:fld>
            <a:endParaRPr lang="fr-FR" dirty="0"/>
          </a:p>
        </p:txBody>
      </p:sp>
      <p:sp>
        <p:nvSpPr>
          <p:cNvPr id="13" name="Espace réservé du texte 6">
            <a:extLst>
              <a:ext uri="{FF2B5EF4-FFF2-40B4-BE49-F238E27FC236}">
                <a16:creationId xmlns:a16="http://schemas.microsoft.com/office/drawing/2014/main" id="{B35A87A5-2CF9-48E1-BDCC-4060866EE853}"/>
              </a:ext>
            </a:extLst>
          </p:cNvPr>
          <p:cNvSpPr>
            <a:spLocks noGrp="1"/>
          </p:cNvSpPr>
          <p:nvPr>
            <p:ph type="body" sz="quarter" idx="14"/>
          </p:nvPr>
        </p:nvSpPr>
        <p:spPr>
          <a:xfrm>
            <a:off x="262472" y="1229629"/>
            <a:ext cx="2571618" cy="550033"/>
          </a:xfrm>
        </p:spPr>
        <p:txBody>
          <a:bodyPr anchor="ctr"/>
          <a:lstStyle/>
          <a:p>
            <a:pPr algn="ctr">
              <a:spcBef>
                <a:spcPts val="0"/>
              </a:spcBef>
              <a:spcAft>
                <a:spcPts val="0"/>
              </a:spcAft>
            </a:pPr>
            <a:r>
              <a:rPr lang="fr-FR" sz="1200" b="1" dirty="0"/>
              <a:t>Gestion des impacts </a:t>
            </a:r>
            <a:br>
              <a:rPr lang="fr-FR" sz="1200" b="1" dirty="0"/>
            </a:br>
            <a:r>
              <a:rPr lang="fr-FR" sz="1200" b="1" dirty="0"/>
              <a:t>de la crise</a:t>
            </a:r>
          </a:p>
        </p:txBody>
      </p:sp>
      <p:sp>
        <p:nvSpPr>
          <p:cNvPr id="14" name="Espace réservé du texte 6">
            <a:extLst>
              <a:ext uri="{FF2B5EF4-FFF2-40B4-BE49-F238E27FC236}">
                <a16:creationId xmlns:a16="http://schemas.microsoft.com/office/drawing/2014/main" id="{224185D3-01AE-4003-B58A-01ECB5CD78C6}"/>
              </a:ext>
            </a:extLst>
          </p:cNvPr>
          <p:cNvSpPr txBox="1">
            <a:spLocks/>
          </p:cNvSpPr>
          <p:nvPr/>
        </p:nvSpPr>
        <p:spPr bwMode="gray">
          <a:xfrm>
            <a:off x="3286192" y="1229629"/>
            <a:ext cx="2571618" cy="55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ts val="0"/>
              </a:spcBef>
              <a:spcAft>
                <a:spcPts val="0"/>
              </a:spcAft>
            </a:pPr>
            <a:r>
              <a:rPr lang="fr-FR" sz="1200" b="1" dirty="0"/>
              <a:t>Communication intra-cellule et avec l’externe</a:t>
            </a:r>
          </a:p>
        </p:txBody>
      </p:sp>
      <p:sp>
        <p:nvSpPr>
          <p:cNvPr id="15" name="Espace réservé du texte 6">
            <a:extLst>
              <a:ext uri="{FF2B5EF4-FFF2-40B4-BE49-F238E27FC236}">
                <a16:creationId xmlns:a16="http://schemas.microsoft.com/office/drawing/2014/main" id="{814E8E3E-9D69-4A01-A947-D2C67A33B3AE}"/>
              </a:ext>
            </a:extLst>
          </p:cNvPr>
          <p:cNvSpPr txBox="1">
            <a:spLocks/>
          </p:cNvSpPr>
          <p:nvPr/>
        </p:nvSpPr>
        <p:spPr bwMode="gray">
          <a:xfrm>
            <a:off x="6074764" y="1229629"/>
            <a:ext cx="3024336" cy="55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ts val="0"/>
              </a:spcBef>
              <a:spcAft>
                <a:spcPts val="0"/>
              </a:spcAft>
            </a:pPr>
            <a:r>
              <a:rPr lang="fr-FR" sz="1200" b="1" dirty="0"/>
              <a:t>Coopération avec l’écosystème</a:t>
            </a:r>
          </a:p>
        </p:txBody>
      </p:sp>
      <p:sp>
        <p:nvSpPr>
          <p:cNvPr id="16" name="Espace réservé du texte 6">
            <a:extLst>
              <a:ext uri="{FF2B5EF4-FFF2-40B4-BE49-F238E27FC236}">
                <a16:creationId xmlns:a16="http://schemas.microsoft.com/office/drawing/2014/main" id="{867B756D-7B87-4759-AA68-1B0E15393D1E}"/>
              </a:ext>
            </a:extLst>
          </p:cNvPr>
          <p:cNvSpPr txBox="1">
            <a:spLocks/>
          </p:cNvSpPr>
          <p:nvPr/>
        </p:nvSpPr>
        <p:spPr bwMode="gray">
          <a:xfrm>
            <a:off x="3275856" y="3112157"/>
            <a:ext cx="257161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ts val="0"/>
              </a:spcBef>
              <a:spcAft>
                <a:spcPts val="0"/>
              </a:spcAft>
            </a:pPr>
            <a:r>
              <a:rPr lang="fr-FR" sz="1200" b="1" dirty="0"/>
              <a:t>Continuité d’activité</a:t>
            </a:r>
          </a:p>
        </p:txBody>
      </p:sp>
      <p:sp>
        <p:nvSpPr>
          <p:cNvPr id="17" name="Espace réservé du texte 6">
            <a:extLst>
              <a:ext uri="{FF2B5EF4-FFF2-40B4-BE49-F238E27FC236}">
                <a16:creationId xmlns:a16="http://schemas.microsoft.com/office/drawing/2014/main" id="{44975A4B-A43E-42D0-8900-923651E31273}"/>
              </a:ext>
            </a:extLst>
          </p:cNvPr>
          <p:cNvSpPr txBox="1">
            <a:spLocks/>
          </p:cNvSpPr>
          <p:nvPr/>
        </p:nvSpPr>
        <p:spPr bwMode="gray">
          <a:xfrm>
            <a:off x="6264188" y="3112157"/>
            <a:ext cx="2571619"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ts val="0"/>
              </a:spcBef>
              <a:spcAft>
                <a:spcPts val="0"/>
              </a:spcAft>
            </a:pPr>
            <a:r>
              <a:rPr lang="fr-FR" sz="1200" b="1" dirty="0"/>
              <a:t>Expérience de l’exercice</a:t>
            </a:r>
          </a:p>
        </p:txBody>
      </p:sp>
      <p:sp>
        <p:nvSpPr>
          <p:cNvPr id="20" name="Espace réservé du texte 6">
            <a:extLst>
              <a:ext uri="{FF2B5EF4-FFF2-40B4-BE49-F238E27FC236}">
                <a16:creationId xmlns:a16="http://schemas.microsoft.com/office/drawing/2014/main" id="{344BA263-87D2-4C8D-94F7-DDCC19E5A657}"/>
              </a:ext>
            </a:extLst>
          </p:cNvPr>
          <p:cNvSpPr txBox="1">
            <a:spLocks/>
          </p:cNvSpPr>
          <p:nvPr/>
        </p:nvSpPr>
        <p:spPr bwMode="gray">
          <a:xfrm>
            <a:off x="257741" y="3111810"/>
            <a:ext cx="257161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spcBef>
                <a:spcPts val="0"/>
              </a:spcBef>
              <a:spcAft>
                <a:spcPts val="0"/>
              </a:spcAft>
            </a:pPr>
            <a:r>
              <a:rPr lang="fr-FR" sz="1200" b="1" dirty="0"/>
              <a:t>Enjeux du Blackout numérique</a:t>
            </a:r>
          </a:p>
        </p:txBody>
      </p:sp>
      <p:grpSp>
        <p:nvGrpSpPr>
          <p:cNvPr id="4" name="Groupe 3">
            <a:extLst>
              <a:ext uri="{FF2B5EF4-FFF2-40B4-BE49-F238E27FC236}">
                <a16:creationId xmlns:a16="http://schemas.microsoft.com/office/drawing/2014/main" id="{199FA2D8-C5A5-4CC1-A8F3-CDC5A38DC733}"/>
              </a:ext>
            </a:extLst>
          </p:cNvPr>
          <p:cNvGrpSpPr/>
          <p:nvPr/>
        </p:nvGrpSpPr>
        <p:grpSpPr>
          <a:xfrm>
            <a:off x="262471" y="1751105"/>
            <a:ext cx="2571618" cy="1272800"/>
            <a:chOff x="262471" y="1779662"/>
            <a:chExt cx="2571618" cy="1272800"/>
          </a:xfrm>
        </p:grpSpPr>
        <p:sp>
          <p:nvSpPr>
            <p:cNvPr id="8" name="Rectangle : coins arrondis 7">
              <a:extLst>
                <a:ext uri="{FF2B5EF4-FFF2-40B4-BE49-F238E27FC236}">
                  <a16:creationId xmlns:a16="http://schemas.microsoft.com/office/drawing/2014/main" id="{91416EFE-1723-4E0E-B4D8-D8C5C126801C}"/>
                </a:ext>
              </a:extLst>
            </p:cNvPr>
            <p:cNvSpPr/>
            <p:nvPr/>
          </p:nvSpPr>
          <p:spPr>
            <a:xfrm>
              <a:off x="262471" y="1779662"/>
              <a:ext cx="2571618" cy="1272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endParaRPr lang="fr-FR" sz="700" dirty="0"/>
            </a:p>
            <a:p>
              <a:pPr algn="ctr"/>
              <a:endParaRPr lang="fr-FR" sz="700" dirty="0"/>
            </a:p>
            <a:p>
              <a:pPr algn="ctr"/>
              <a:endParaRPr lang="fr-FR" sz="700" dirty="0"/>
            </a:p>
            <a:p>
              <a:pPr algn="ctr"/>
              <a:endParaRPr lang="fr-FR" sz="700" dirty="0"/>
            </a:p>
            <a:p>
              <a:pPr algn="ctr"/>
              <a:endParaRPr lang="fr-FR" sz="700" dirty="0"/>
            </a:p>
            <a:p>
              <a:endParaRPr lang="fr-FR" sz="700" dirty="0"/>
            </a:p>
            <a:p>
              <a:endParaRPr lang="fr-FR" sz="700" i="1" dirty="0"/>
            </a:p>
            <a:p>
              <a:r>
                <a:rPr lang="fr-FR" sz="700" i="1" dirty="0"/>
                <a:t>Commentaire libre:</a:t>
              </a:r>
              <a:endParaRPr lang="fr-FR" sz="800" i="1" dirty="0"/>
            </a:p>
          </p:txBody>
        </p:sp>
        <p:sp>
          <p:nvSpPr>
            <p:cNvPr id="2" name="Ellipse 1">
              <a:extLst>
                <a:ext uri="{FF2B5EF4-FFF2-40B4-BE49-F238E27FC236}">
                  <a16:creationId xmlns:a16="http://schemas.microsoft.com/office/drawing/2014/main" id="{78EEE301-AD41-47B5-A9C8-B7AA2262FD7B}"/>
                </a:ext>
              </a:extLst>
            </p:cNvPr>
            <p:cNvSpPr/>
            <p:nvPr/>
          </p:nvSpPr>
          <p:spPr>
            <a:xfrm>
              <a:off x="431540" y="18840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sp>
          <p:nvSpPr>
            <p:cNvPr id="21" name="Ellipse 20">
              <a:extLst>
                <a:ext uri="{FF2B5EF4-FFF2-40B4-BE49-F238E27FC236}">
                  <a16:creationId xmlns:a16="http://schemas.microsoft.com/office/drawing/2014/main" id="{EE00F293-FF11-4D2A-8AE1-774B6999D097}"/>
                </a:ext>
              </a:extLst>
            </p:cNvPr>
            <p:cNvSpPr/>
            <p:nvPr/>
          </p:nvSpPr>
          <p:spPr>
            <a:xfrm>
              <a:off x="1619004" y="18802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grpSp>
      <p:grpSp>
        <p:nvGrpSpPr>
          <p:cNvPr id="45" name="Groupe 44">
            <a:extLst>
              <a:ext uri="{FF2B5EF4-FFF2-40B4-BE49-F238E27FC236}">
                <a16:creationId xmlns:a16="http://schemas.microsoft.com/office/drawing/2014/main" id="{1D332559-84F7-447B-9FF5-FB74C924BEDB}"/>
              </a:ext>
            </a:extLst>
          </p:cNvPr>
          <p:cNvGrpSpPr/>
          <p:nvPr/>
        </p:nvGrpSpPr>
        <p:grpSpPr>
          <a:xfrm>
            <a:off x="3286191" y="1751105"/>
            <a:ext cx="2571618" cy="1272800"/>
            <a:chOff x="262471" y="1779662"/>
            <a:chExt cx="2571618" cy="1272800"/>
          </a:xfrm>
        </p:grpSpPr>
        <p:sp>
          <p:nvSpPr>
            <p:cNvPr id="46" name="Rectangle : coins arrondis 45">
              <a:extLst>
                <a:ext uri="{FF2B5EF4-FFF2-40B4-BE49-F238E27FC236}">
                  <a16:creationId xmlns:a16="http://schemas.microsoft.com/office/drawing/2014/main" id="{8AD11879-01D4-4848-90AE-D24207785DA5}"/>
                </a:ext>
              </a:extLst>
            </p:cNvPr>
            <p:cNvSpPr/>
            <p:nvPr/>
          </p:nvSpPr>
          <p:spPr>
            <a:xfrm>
              <a:off x="262471" y="1779662"/>
              <a:ext cx="2571618" cy="1272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endParaRPr lang="fr-FR" sz="700" dirty="0"/>
            </a:p>
            <a:p>
              <a:pPr algn="ctr"/>
              <a:endParaRPr lang="fr-FR" sz="700" dirty="0"/>
            </a:p>
            <a:p>
              <a:pPr algn="ctr"/>
              <a:endParaRPr lang="fr-FR" sz="700" dirty="0"/>
            </a:p>
            <a:p>
              <a:pPr algn="ctr"/>
              <a:endParaRPr lang="fr-FR" sz="700" dirty="0"/>
            </a:p>
            <a:p>
              <a:pPr algn="ctr"/>
              <a:endParaRPr lang="fr-FR" sz="700" dirty="0"/>
            </a:p>
            <a:p>
              <a:endParaRPr lang="fr-FR" sz="700" dirty="0"/>
            </a:p>
            <a:p>
              <a:endParaRPr lang="fr-FR" sz="700" i="1" dirty="0"/>
            </a:p>
            <a:p>
              <a:r>
                <a:rPr lang="fr-FR" sz="700" i="1" dirty="0"/>
                <a:t>Commentaire libre:</a:t>
              </a:r>
              <a:endParaRPr lang="fr-FR" sz="800" i="1" dirty="0"/>
            </a:p>
          </p:txBody>
        </p:sp>
        <p:sp>
          <p:nvSpPr>
            <p:cNvPr id="47" name="Ellipse 46">
              <a:extLst>
                <a:ext uri="{FF2B5EF4-FFF2-40B4-BE49-F238E27FC236}">
                  <a16:creationId xmlns:a16="http://schemas.microsoft.com/office/drawing/2014/main" id="{B00DFF1D-3F27-4526-B85D-993C085095E8}"/>
                </a:ext>
              </a:extLst>
            </p:cNvPr>
            <p:cNvSpPr/>
            <p:nvPr/>
          </p:nvSpPr>
          <p:spPr>
            <a:xfrm>
              <a:off x="431540" y="18840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sp>
          <p:nvSpPr>
            <p:cNvPr id="48" name="Ellipse 47">
              <a:extLst>
                <a:ext uri="{FF2B5EF4-FFF2-40B4-BE49-F238E27FC236}">
                  <a16:creationId xmlns:a16="http://schemas.microsoft.com/office/drawing/2014/main" id="{27102ED6-9EA6-49A5-AED7-267D79DE9D72}"/>
                </a:ext>
              </a:extLst>
            </p:cNvPr>
            <p:cNvSpPr/>
            <p:nvPr/>
          </p:nvSpPr>
          <p:spPr>
            <a:xfrm>
              <a:off x="1619004" y="18802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grpSp>
      <p:grpSp>
        <p:nvGrpSpPr>
          <p:cNvPr id="49" name="Groupe 48">
            <a:extLst>
              <a:ext uri="{FF2B5EF4-FFF2-40B4-BE49-F238E27FC236}">
                <a16:creationId xmlns:a16="http://schemas.microsoft.com/office/drawing/2014/main" id="{49FC9645-E7ED-4F52-AE81-381721C8FD96}"/>
              </a:ext>
            </a:extLst>
          </p:cNvPr>
          <p:cNvGrpSpPr/>
          <p:nvPr/>
        </p:nvGrpSpPr>
        <p:grpSpPr>
          <a:xfrm>
            <a:off x="6309910" y="1746826"/>
            <a:ext cx="2571618" cy="1272800"/>
            <a:chOff x="262471" y="1779662"/>
            <a:chExt cx="2571618" cy="1272800"/>
          </a:xfrm>
        </p:grpSpPr>
        <p:sp>
          <p:nvSpPr>
            <p:cNvPr id="50" name="Rectangle : coins arrondis 49">
              <a:extLst>
                <a:ext uri="{FF2B5EF4-FFF2-40B4-BE49-F238E27FC236}">
                  <a16:creationId xmlns:a16="http://schemas.microsoft.com/office/drawing/2014/main" id="{33255614-94E9-43AB-83FE-AB28F9E6BAB9}"/>
                </a:ext>
              </a:extLst>
            </p:cNvPr>
            <p:cNvSpPr/>
            <p:nvPr/>
          </p:nvSpPr>
          <p:spPr>
            <a:xfrm>
              <a:off x="262471" y="1779662"/>
              <a:ext cx="2571618" cy="1272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endParaRPr lang="fr-FR" sz="700" dirty="0"/>
            </a:p>
            <a:p>
              <a:pPr algn="ctr"/>
              <a:endParaRPr lang="fr-FR" sz="700" dirty="0"/>
            </a:p>
            <a:p>
              <a:pPr algn="ctr"/>
              <a:endParaRPr lang="fr-FR" sz="700" dirty="0"/>
            </a:p>
            <a:p>
              <a:pPr algn="ctr"/>
              <a:endParaRPr lang="fr-FR" sz="700" dirty="0"/>
            </a:p>
            <a:p>
              <a:pPr algn="ctr"/>
              <a:endParaRPr lang="fr-FR" sz="700" dirty="0"/>
            </a:p>
            <a:p>
              <a:endParaRPr lang="fr-FR" sz="700" dirty="0"/>
            </a:p>
            <a:p>
              <a:endParaRPr lang="fr-FR" sz="700" i="1" dirty="0"/>
            </a:p>
            <a:p>
              <a:r>
                <a:rPr lang="fr-FR" sz="700" i="1" dirty="0"/>
                <a:t>Commentaire libre:</a:t>
              </a:r>
              <a:endParaRPr lang="fr-FR" sz="800" i="1" dirty="0"/>
            </a:p>
          </p:txBody>
        </p:sp>
        <p:sp>
          <p:nvSpPr>
            <p:cNvPr id="51" name="Ellipse 50">
              <a:extLst>
                <a:ext uri="{FF2B5EF4-FFF2-40B4-BE49-F238E27FC236}">
                  <a16:creationId xmlns:a16="http://schemas.microsoft.com/office/drawing/2014/main" id="{D9AE768D-5685-41D6-95D1-8DAB8B79C4E8}"/>
                </a:ext>
              </a:extLst>
            </p:cNvPr>
            <p:cNvSpPr/>
            <p:nvPr/>
          </p:nvSpPr>
          <p:spPr>
            <a:xfrm>
              <a:off x="431540" y="18840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sp>
          <p:nvSpPr>
            <p:cNvPr id="52" name="Ellipse 51">
              <a:extLst>
                <a:ext uri="{FF2B5EF4-FFF2-40B4-BE49-F238E27FC236}">
                  <a16:creationId xmlns:a16="http://schemas.microsoft.com/office/drawing/2014/main" id="{0F7849B2-FDC5-4599-AC0B-3B218B0D6B0F}"/>
                </a:ext>
              </a:extLst>
            </p:cNvPr>
            <p:cNvSpPr/>
            <p:nvPr/>
          </p:nvSpPr>
          <p:spPr>
            <a:xfrm>
              <a:off x="1619004" y="18802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grpSp>
      <p:grpSp>
        <p:nvGrpSpPr>
          <p:cNvPr id="77" name="Groupe 76">
            <a:extLst>
              <a:ext uri="{FF2B5EF4-FFF2-40B4-BE49-F238E27FC236}">
                <a16:creationId xmlns:a16="http://schemas.microsoft.com/office/drawing/2014/main" id="{306A9E9F-9987-4B70-8566-5E99ECAD1CCE}"/>
              </a:ext>
            </a:extLst>
          </p:cNvPr>
          <p:cNvGrpSpPr/>
          <p:nvPr/>
        </p:nvGrpSpPr>
        <p:grpSpPr>
          <a:xfrm>
            <a:off x="262472" y="3596620"/>
            <a:ext cx="2571618" cy="1272800"/>
            <a:chOff x="262471" y="1779662"/>
            <a:chExt cx="2571618" cy="1272800"/>
          </a:xfrm>
        </p:grpSpPr>
        <p:sp>
          <p:nvSpPr>
            <p:cNvPr id="78" name="Rectangle : coins arrondis 77">
              <a:extLst>
                <a:ext uri="{FF2B5EF4-FFF2-40B4-BE49-F238E27FC236}">
                  <a16:creationId xmlns:a16="http://schemas.microsoft.com/office/drawing/2014/main" id="{2CC9236C-805D-449E-864E-8543E4454972}"/>
                </a:ext>
              </a:extLst>
            </p:cNvPr>
            <p:cNvSpPr/>
            <p:nvPr/>
          </p:nvSpPr>
          <p:spPr>
            <a:xfrm>
              <a:off x="262471" y="1779662"/>
              <a:ext cx="2571618" cy="1272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endParaRPr lang="fr-FR" sz="700" dirty="0"/>
            </a:p>
            <a:p>
              <a:pPr algn="ctr"/>
              <a:endParaRPr lang="fr-FR" sz="700" dirty="0"/>
            </a:p>
            <a:p>
              <a:pPr algn="ctr"/>
              <a:endParaRPr lang="fr-FR" sz="700" dirty="0"/>
            </a:p>
            <a:p>
              <a:pPr algn="ctr"/>
              <a:endParaRPr lang="fr-FR" sz="700" dirty="0"/>
            </a:p>
            <a:p>
              <a:pPr algn="ctr"/>
              <a:endParaRPr lang="fr-FR" sz="700" dirty="0"/>
            </a:p>
            <a:p>
              <a:endParaRPr lang="fr-FR" sz="700" dirty="0"/>
            </a:p>
            <a:p>
              <a:endParaRPr lang="fr-FR" sz="700" i="1" dirty="0"/>
            </a:p>
            <a:p>
              <a:r>
                <a:rPr lang="fr-FR" sz="700" i="1" dirty="0"/>
                <a:t>Commentaire libre:</a:t>
              </a:r>
              <a:endParaRPr lang="fr-FR" sz="800" i="1" dirty="0"/>
            </a:p>
          </p:txBody>
        </p:sp>
        <p:sp>
          <p:nvSpPr>
            <p:cNvPr id="79" name="Ellipse 78">
              <a:extLst>
                <a:ext uri="{FF2B5EF4-FFF2-40B4-BE49-F238E27FC236}">
                  <a16:creationId xmlns:a16="http://schemas.microsoft.com/office/drawing/2014/main" id="{392C0992-8942-43B1-9C70-172AFD340792}"/>
                </a:ext>
              </a:extLst>
            </p:cNvPr>
            <p:cNvSpPr/>
            <p:nvPr/>
          </p:nvSpPr>
          <p:spPr>
            <a:xfrm>
              <a:off x="431540" y="18840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sp>
          <p:nvSpPr>
            <p:cNvPr id="80" name="Ellipse 79">
              <a:extLst>
                <a:ext uri="{FF2B5EF4-FFF2-40B4-BE49-F238E27FC236}">
                  <a16:creationId xmlns:a16="http://schemas.microsoft.com/office/drawing/2014/main" id="{5974457C-B564-45A6-B498-3B24838FE864}"/>
                </a:ext>
              </a:extLst>
            </p:cNvPr>
            <p:cNvSpPr/>
            <p:nvPr/>
          </p:nvSpPr>
          <p:spPr>
            <a:xfrm>
              <a:off x="1619004" y="18802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grpSp>
      <p:grpSp>
        <p:nvGrpSpPr>
          <p:cNvPr id="81" name="Groupe 80">
            <a:extLst>
              <a:ext uri="{FF2B5EF4-FFF2-40B4-BE49-F238E27FC236}">
                <a16:creationId xmlns:a16="http://schemas.microsoft.com/office/drawing/2014/main" id="{A966165A-BD37-43B4-8D39-941B6EFB0379}"/>
              </a:ext>
            </a:extLst>
          </p:cNvPr>
          <p:cNvGrpSpPr/>
          <p:nvPr/>
        </p:nvGrpSpPr>
        <p:grpSpPr>
          <a:xfrm>
            <a:off x="3286192" y="3596620"/>
            <a:ext cx="2571618" cy="1272800"/>
            <a:chOff x="262471" y="1779662"/>
            <a:chExt cx="2571618" cy="1272800"/>
          </a:xfrm>
        </p:grpSpPr>
        <p:sp>
          <p:nvSpPr>
            <p:cNvPr id="82" name="Rectangle : coins arrondis 81">
              <a:extLst>
                <a:ext uri="{FF2B5EF4-FFF2-40B4-BE49-F238E27FC236}">
                  <a16:creationId xmlns:a16="http://schemas.microsoft.com/office/drawing/2014/main" id="{25153419-A747-485B-9904-856AF5157EEF}"/>
                </a:ext>
              </a:extLst>
            </p:cNvPr>
            <p:cNvSpPr/>
            <p:nvPr/>
          </p:nvSpPr>
          <p:spPr>
            <a:xfrm>
              <a:off x="262471" y="1779662"/>
              <a:ext cx="2571618" cy="1272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endParaRPr lang="fr-FR" sz="700" dirty="0"/>
            </a:p>
            <a:p>
              <a:pPr algn="ctr"/>
              <a:endParaRPr lang="fr-FR" sz="700" dirty="0"/>
            </a:p>
            <a:p>
              <a:pPr algn="ctr"/>
              <a:endParaRPr lang="fr-FR" sz="700" dirty="0"/>
            </a:p>
            <a:p>
              <a:pPr algn="ctr"/>
              <a:endParaRPr lang="fr-FR" sz="700" dirty="0"/>
            </a:p>
            <a:p>
              <a:pPr algn="ctr"/>
              <a:endParaRPr lang="fr-FR" sz="700" dirty="0"/>
            </a:p>
            <a:p>
              <a:endParaRPr lang="fr-FR" sz="700" dirty="0"/>
            </a:p>
            <a:p>
              <a:endParaRPr lang="fr-FR" sz="700" i="1" dirty="0"/>
            </a:p>
            <a:p>
              <a:r>
                <a:rPr lang="fr-FR" sz="700" i="1" dirty="0"/>
                <a:t>Commentaire libre:</a:t>
              </a:r>
              <a:endParaRPr lang="fr-FR" sz="800" i="1" dirty="0"/>
            </a:p>
          </p:txBody>
        </p:sp>
        <p:sp>
          <p:nvSpPr>
            <p:cNvPr id="83" name="Ellipse 82">
              <a:extLst>
                <a:ext uri="{FF2B5EF4-FFF2-40B4-BE49-F238E27FC236}">
                  <a16:creationId xmlns:a16="http://schemas.microsoft.com/office/drawing/2014/main" id="{90C730A5-7A7F-42D6-9AF0-DF272209700B}"/>
                </a:ext>
              </a:extLst>
            </p:cNvPr>
            <p:cNvSpPr/>
            <p:nvPr/>
          </p:nvSpPr>
          <p:spPr>
            <a:xfrm>
              <a:off x="431540" y="18840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sp>
          <p:nvSpPr>
            <p:cNvPr id="84" name="Ellipse 83">
              <a:extLst>
                <a:ext uri="{FF2B5EF4-FFF2-40B4-BE49-F238E27FC236}">
                  <a16:creationId xmlns:a16="http://schemas.microsoft.com/office/drawing/2014/main" id="{CE401002-B6DD-484C-932C-ACD74223DBBD}"/>
                </a:ext>
              </a:extLst>
            </p:cNvPr>
            <p:cNvSpPr/>
            <p:nvPr/>
          </p:nvSpPr>
          <p:spPr>
            <a:xfrm>
              <a:off x="1619004" y="18802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grpSp>
      <p:grpSp>
        <p:nvGrpSpPr>
          <p:cNvPr id="85" name="Groupe 84">
            <a:extLst>
              <a:ext uri="{FF2B5EF4-FFF2-40B4-BE49-F238E27FC236}">
                <a16:creationId xmlns:a16="http://schemas.microsoft.com/office/drawing/2014/main" id="{DC45CD5D-8B5B-4E93-9BA7-549EB5DF1047}"/>
              </a:ext>
            </a:extLst>
          </p:cNvPr>
          <p:cNvGrpSpPr/>
          <p:nvPr/>
        </p:nvGrpSpPr>
        <p:grpSpPr>
          <a:xfrm>
            <a:off x="6309911" y="3592341"/>
            <a:ext cx="2571618" cy="1272800"/>
            <a:chOff x="262471" y="1779662"/>
            <a:chExt cx="2571618" cy="1272800"/>
          </a:xfrm>
        </p:grpSpPr>
        <p:sp>
          <p:nvSpPr>
            <p:cNvPr id="86" name="Rectangle : coins arrondis 85">
              <a:extLst>
                <a:ext uri="{FF2B5EF4-FFF2-40B4-BE49-F238E27FC236}">
                  <a16:creationId xmlns:a16="http://schemas.microsoft.com/office/drawing/2014/main" id="{A25A58D1-6918-4B3F-8E7D-FD87BA92DA89}"/>
                </a:ext>
              </a:extLst>
            </p:cNvPr>
            <p:cNvSpPr/>
            <p:nvPr/>
          </p:nvSpPr>
          <p:spPr>
            <a:xfrm>
              <a:off x="262471" y="1779662"/>
              <a:ext cx="2571618" cy="1272800"/>
            </a:xfrm>
            <a:prstGeom prst="roundRect">
              <a:avLst/>
            </a:prstGeom>
            <a:ln/>
          </p:spPr>
          <p:style>
            <a:lnRef idx="2">
              <a:schemeClr val="accent2"/>
            </a:lnRef>
            <a:fillRef idx="1">
              <a:schemeClr val="lt1"/>
            </a:fillRef>
            <a:effectRef idx="0">
              <a:schemeClr val="accent2"/>
            </a:effectRef>
            <a:fontRef idx="minor">
              <a:schemeClr val="dk1"/>
            </a:fontRef>
          </p:style>
          <p:txBody>
            <a:bodyPr rtlCol="0" anchor="t"/>
            <a:lstStyle/>
            <a:p>
              <a:pPr algn="ctr"/>
              <a:endParaRPr lang="fr-FR" sz="700" dirty="0"/>
            </a:p>
            <a:p>
              <a:pPr algn="ctr"/>
              <a:endParaRPr lang="fr-FR" sz="700" dirty="0"/>
            </a:p>
            <a:p>
              <a:pPr algn="ctr"/>
              <a:endParaRPr lang="fr-FR" sz="700" dirty="0"/>
            </a:p>
            <a:p>
              <a:pPr algn="ctr"/>
              <a:endParaRPr lang="fr-FR" sz="700" dirty="0"/>
            </a:p>
            <a:p>
              <a:pPr algn="ctr"/>
              <a:endParaRPr lang="fr-FR" sz="700" dirty="0"/>
            </a:p>
            <a:p>
              <a:endParaRPr lang="fr-FR" sz="700" dirty="0"/>
            </a:p>
            <a:p>
              <a:endParaRPr lang="fr-FR" sz="700" i="1" dirty="0"/>
            </a:p>
            <a:p>
              <a:r>
                <a:rPr lang="fr-FR" sz="700" i="1" dirty="0"/>
                <a:t>Commentaire libre:</a:t>
              </a:r>
              <a:endParaRPr lang="fr-FR" sz="800" i="1" dirty="0"/>
            </a:p>
          </p:txBody>
        </p:sp>
        <p:sp>
          <p:nvSpPr>
            <p:cNvPr id="87" name="Ellipse 86">
              <a:extLst>
                <a:ext uri="{FF2B5EF4-FFF2-40B4-BE49-F238E27FC236}">
                  <a16:creationId xmlns:a16="http://schemas.microsoft.com/office/drawing/2014/main" id="{210795BF-F87D-436D-AE64-EBF740162D99}"/>
                </a:ext>
              </a:extLst>
            </p:cNvPr>
            <p:cNvSpPr/>
            <p:nvPr/>
          </p:nvSpPr>
          <p:spPr>
            <a:xfrm>
              <a:off x="431540" y="18840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sp>
          <p:nvSpPr>
            <p:cNvPr id="88" name="Ellipse 87">
              <a:extLst>
                <a:ext uri="{FF2B5EF4-FFF2-40B4-BE49-F238E27FC236}">
                  <a16:creationId xmlns:a16="http://schemas.microsoft.com/office/drawing/2014/main" id="{77B06218-2EA7-485E-8340-DA0C2489A4AE}"/>
                </a:ext>
              </a:extLst>
            </p:cNvPr>
            <p:cNvSpPr/>
            <p:nvPr/>
          </p:nvSpPr>
          <p:spPr>
            <a:xfrm>
              <a:off x="1619004" y="1880227"/>
              <a:ext cx="180020" cy="18002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dirty="0"/>
                <a:t>-</a:t>
              </a:r>
            </a:p>
          </p:txBody>
        </p:sp>
      </p:grpSp>
      <p:sp>
        <p:nvSpPr>
          <p:cNvPr id="89" name="Rectangle 88">
            <a:extLst>
              <a:ext uri="{FF2B5EF4-FFF2-40B4-BE49-F238E27FC236}">
                <a16:creationId xmlns:a16="http://schemas.microsoft.com/office/drawing/2014/main" id="{1FB34F8A-DFF4-44FF-8821-7DC91C7AA9C0}"/>
              </a:ext>
            </a:extLst>
          </p:cNvPr>
          <p:cNvSpPr/>
          <p:nvPr/>
        </p:nvSpPr>
        <p:spPr>
          <a:xfrm>
            <a:off x="6984268" y="62704"/>
            <a:ext cx="1962088" cy="7524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0" name="Espace réservé du texte 9">
            <a:extLst>
              <a:ext uri="{FF2B5EF4-FFF2-40B4-BE49-F238E27FC236}">
                <a16:creationId xmlns:a16="http://schemas.microsoft.com/office/drawing/2014/main" id="{B369D6B8-7A14-4BCC-83C3-B320C7A1354A}"/>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6459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4. MODALITES DE RETEX A FROID</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dirty="0"/>
              <a:t>09/03/2022</a:t>
            </a:r>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12</a:t>
            </a:fld>
            <a:endParaRPr lang="fr-FR" dirty="0"/>
          </a:p>
        </p:txBody>
      </p:sp>
    </p:spTree>
    <p:extLst>
      <p:ext uri="{BB962C8B-B14F-4D97-AF65-F5344CB8AC3E}">
        <p14:creationId xmlns:p14="http://schemas.microsoft.com/office/powerpoint/2010/main" val="3432351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Modalités de RETEX à froid</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13</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164BBD66-85F4-4F3E-B7E6-65B292031EC2}"/>
              </a:ext>
            </a:extLst>
          </p:cNvPr>
          <p:cNvSpPr txBox="1"/>
          <p:nvPr/>
        </p:nvSpPr>
        <p:spPr>
          <a:xfrm>
            <a:off x="287685" y="1131590"/>
            <a:ext cx="8568629" cy="3930371"/>
          </a:xfrm>
          <a:prstGeom prst="rect">
            <a:avLst/>
          </a:prstGeom>
          <a:noFill/>
        </p:spPr>
        <p:txBody>
          <a:bodyPr wrap="square" rtlCol="0">
            <a:spAutoFit/>
          </a:bodyPr>
          <a:lstStyle/>
          <a:p>
            <a:pPr algn="just">
              <a:lnSpc>
                <a:spcPct val="150000"/>
              </a:lnSpc>
            </a:pPr>
            <a:r>
              <a:rPr lang="fr-FR" sz="1400" dirty="0"/>
              <a:t>Le RETEX à froid est constitué de différents éléments:</a:t>
            </a:r>
          </a:p>
          <a:p>
            <a:pPr algn="just">
              <a:lnSpc>
                <a:spcPct val="150000"/>
              </a:lnSpc>
            </a:pPr>
            <a:endParaRPr lang="fr-FR" sz="1400" dirty="0"/>
          </a:p>
          <a:p>
            <a:pPr algn="just">
              <a:lnSpc>
                <a:spcPct val="150000"/>
              </a:lnSpc>
            </a:pPr>
            <a:endParaRPr lang="fr-FR" sz="1400" dirty="0"/>
          </a:p>
          <a:p>
            <a:pPr algn="just">
              <a:lnSpc>
                <a:spcPct val="150000"/>
              </a:lnSpc>
            </a:pPr>
            <a:endParaRPr lang="fr-FR" sz="1400" dirty="0"/>
          </a:p>
          <a:p>
            <a:pPr algn="just">
              <a:lnSpc>
                <a:spcPct val="150000"/>
              </a:lnSpc>
            </a:pPr>
            <a:endParaRPr lang="fr-FR" sz="1400" dirty="0"/>
          </a:p>
          <a:p>
            <a:pPr algn="just">
              <a:lnSpc>
                <a:spcPct val="150000"/>
              </a:lnSpc>
            </a:pPr>
            <a:endParaRPr lang="fr-FR" sz="1400" dirty="0"/>
          </a:p>
          <a:p>
            <a:pPr algn="just">
              <a:lnSpc>
                <a:spcPct val="150000"/>
              </a:lnSpc>
            </a:pPr>
            <a:r>
              <a:rPr lang="fr-FR" sz="1400" dirty="0"/>
              <a:t>Il doit aboutir à la construction d’une vue consolidée de l’expérience de l’exercice et d’identification de tendance dans la gestion des crises cyber et de continuité d’activité pour l’ensemble des participants à l’exercice.</a:t>
            </a:r>
          </a:p>
          <a:p>
            <a:pPr algn="just">
              <a:lnSpc>
                <a:spcPct val="150000"/>
              </a:lnSpc>
            </a:pPr>
            <a:endParaRPr lang="fr-FR" sz="1400" dirty="0"/>
          </a:p>
          <a:p>
            <a:pPr algn="just">
              <a:lnSpc>
                <a:spcPct val="150000"/>
              </a:lnSpc>
            </a:pPr>
            <a:r>
              <a:rPr lang="fr-FR" sz="1400" dirty="0"/>
              <a:t>Ces conclusions peuvent être partagées dans un document final, voire faire l’objet d’une réunion spécifique.</a:t>
            </a:r>
          </a:p>
        </p:txBody>
      </p:sp>
      <p:pic>
        <p:nvPicPr>
          <p:cNvPr id="4" name="Graphique 3" descr="Aide">
            <a:extLst>
              <a:ext uri="{FF2B5EF4-FFF2-40B4-BE49-F238E27FC236}">
                <a16:creationId xmlns:a16="http://schemas.microsoft.com/office/drawing/2014/main" id="{37D42E2C-8294-439C-9D9C-487E5EEB56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48000" y="1671650"/>
            <a:ext cx="648000" cy="648000"/>
          </a:xfrm>
          <a:prstGeom prst="rect">
            <a:avLst/>
          </a:prstGeom>
        </p:spPr>
      </p:pic>
      <p:pic>
        <p:nvPicPr>
          <p:cNvPr id="10" name="Graphique 9" descr="Document">
            <a:extLst>
              <a:ext uri="{FF2B5EF4-FFF2-40B4-BE49-F238E27FC236}">
                <a16:creationId xmlns:a16="http://schemas.microsoft.com/office/drawing/2014/main" id="{DDC14489-2E93-4CDF-AA4C-601331EBB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0570" y="1671650"/>
            <a:ext cx="648000" cy="648000"/>
          </a:xfrm>
          <a:prstGeom prst="rect">
            <a:avLst/>
          </a:prstGeom>
        </p:spPr>
      </p:pic>
      <p:pic>
        <p:nvPicPr>
          <p:cNvPr id="12" name="Graphique 11" descr="Salle de conseil">
            <a:extLst>
              <a:ext uri="{FF2B5EF4-FFF2-40B4-BE49-F238E27FC236}">
                <a16:creationId xmlns:a16="http://schemas.microsoft.com/office/drawing/2014/main" id="{02506927-3372-49B8-8D1C-B381AE99AF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85430" y="1671650"/>
            <a:ext cx="648000" cy="648000"/>
          </a:xfrm>
          <a:prstGeom prst="rect">
            <a:avLst/>
          </a:prstGeom>
        </p:spPr>
      </p:pic>
      <p:sp>
        <p:nvSpPr>
          <p:cNvPr id="13" name="ZoneTexte 12">
            <a:extLst>
              <a:ext uri="{FF2B5EF4-FFF2-40B4-BE49-F238E27FC236}">
                <a16:creationId xmlns:a16="http://schemas.microsoft.com/office/drawing/2014/main" id="{108680AE-FF28-479C-B178-E91B0C9714ED}"/>
              </a:ext>
            </a:extLst>
          </p:cNvPr>
          <p:cNvSpPr txBox="1"/>
          <p:nvPr/>
        </p:nvSpPr>
        <p:spPr>
          <a:xfrm>
            <a:off x="1080464" y="2287345"/>
            <a:ext cx="1908211" cy="568810"/>
          </a:xfrm>
          <a:prstGeom prst="rect">
            <a:avLst/>
          </a:prstGeom>
          <a:noFill/>
        </p:spPr>
        <p:txBody>
          <a:bodyPr wrap="square" rtlCol="0">
            <a:spAutoFit/>
          </a:bodyPr>
          <a:lstStyle/>
          <a:p>
            <a:pPr algn="ctr">
              <a:lnSpc>
                <a:spcPct val="150000"/>
              </a:lnSpc>
            </a:pPr>
            <a:r>
              <a:rPr lang="fr-FR" sz="1100" dirty="0"/>
              <a:t>Envoi de la fiche d’observation de l’exercice</a:t>
            </a:r>
          </a:p>
        </p:txBody>
      </p:sp>
      <p:sp>
        <p:nvSpPr>
          <p:cNvPr id="14" name="ZoneTexte 13">
            <a:extLst>
              <a:ext uri="{FF2B5EF4-FFF2-40B4-BE49-F238E27FC236}">
                <a16:creationId xmlns:a16="http://schemas.microsoft.com/office/drawing/2014/main" id="{C6CDFF73-AC36-464D-B9BC-B05D59353445}"/>
              </a:ext>
            </a:extLst>
          </p:cNvPr>
          <p:cNvSpPr txBox="1"/>
          <p:nvPr/>
        </p:nvSpPr>
        <p:spPr>
          <a:xfrm>
            <a:off x="3617893" y="2289653"/>
            <a:ext cx="1908211" cy="822726"/>
          </a:xfrm>
          <a:prstGeom prst="rect">
            <a:avLst/>
          </a:prstGeom>
          <a:noFill/>
        </p:spPr>
        <p:txBody>
          <a:bodyPr wrap="square" rtlCol="0">
            <a:spAutoFit/>
          </a:bodyPr>
          <a:lstStyle/>
          <a:p>
            <a:pPr algn="ctr">
              <a:lnSpc>
                <a:spcPct val="150000"/>
              </a:lnSpc>
            </a:pPr>
            <a:r>
              <a:rPr lang="fr-FR" sz="1100" dirty="0"/>
              <a:t>Complétion du questionnaire de RETEX par les joueurs</a:t>
            </a:r>
          </a:p>
        </p:txBody>
      </p:sp>
      <p:sp>
        <p:nvSpPr>
          <p:cNvPr id="15" name="ZoneTexte 14">
            <a:extLst>
              <a:ext uri="{FF2B5EF4-FFF2-40B4-BE49-F238E27FC236}">
                <a16:creationId xmlns:a16="http://schemas.microsoft.com/office/drawing/2014/main" id="{0D537586-9FEE-441D-AE6E-BEFE4D6BC861}"/>
              </a:ext>
            </a:extLst>
          </p:cNvPr>
          <p:cNvSpPr txBox="1"/>
          <p:nvPr/>
        </p:nvSpPr>
        <p:spPr>
          <a:xfrm>
            <a:off x="6156649" y="2287345"/>
            <a:ext cx="1908211" cy="568810"/>
          </a:xfrm>
          <a:prstGeom prst="rect">
            <a:avLst/>
          </a:prstGeom>
          <a:noFill/>
        </p:spPr>
        <p:txBody>
          <a:bodyPr wrap="square" rtlCol="0">
            <a:spAutoFit/>
          </a:bodyPr>
          <a:lstStyle/>
          <a:p>
            <a:pPr algn="ctr">
              <a:lnSpc>
                <a:spcPct val="150000"/>
              </a:lnSpc>
            </a:pPr>
            <a:r>
              <a:rPr lang="fr-FR" sz="1100" dirty="0"/>
              <a:t>Si nécessaire, entretiens avec les organisations</a:t>
            </a:r>
          </a:p>
        </p:txBody>
      </p:sp>
    </p:spTree>
    <p:extLst>
      <p:ext uri="{BB962C8B-B14F-4D97-AF65-F5344CB8AC3E}">
        <p14:creationId xmlns:p14="http://schemas.microsoft.com/office/powerpoint/2010/main" val="11425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Lst>
  </p:timing>
  <p:extLst mod="1">
    <p:ext uri="{6950BFC3-D8DA-4A85-94F7-54DA5524770B}">
      <p188:commentRel xmlns="" xmlns:p188="http://schemas.microsoft.com/office/powerpoint/2018/8/main" r:id="rId8"/>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21945"/>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dirty="0">
                <a:solidFill>
                  <a:schemeClr val="bg1"/>
                </a:solidFill>
              </a:rPr>
              <a:t>Sommaire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a:t>
            </a:fld>
            <a:endParaRPr lang="fr-FR" dirty="0"/>
          </a:p>
        </p:txBody>
      </p:sp>
      <p:sp>
        <p:nvSpPr>
          <p:cNvPr id="20" name="ZoneTexte 19">
            <a:extLst>
              <a:ext uri="{FF2B5EF4-FFF2-40B4-BE49-F238E27FC236}">
                <a16:creationId xmlns:a16="http://schemas.microsoft.com/office/drawing/2014/main" id="{2B6443B8-165B-409C-9CE4-04A0906D4D48}"/>
              </a:ext>
            </a:extLst>
          </p:cNvPr>
          <p:cNvSpPr txBox="1"/>
          <p:nvPr/>
        </p:nvSpPr>
        <p:spPr>
          <a:xfrm>
            <a:off x="323851" y="1304736"/>
            <a:ext cx="8245166" cy="1703030"/>
          </a:xfrm>
          <a:prstGeom prst="rect">
            <a:avLst/>
          </a:prstGeom>
          <a:noFill/>
        </p:spPr>
        <p:txBody>
          <a:bodyPr wrap="square" rtlCol="0">
            <a:spAutoFit/>
          </a:bodyPr>
          <a:lstStyle/>
          <a:p>
            <a:pPr marL="342900" indent="-342900" algn="just">
              <a:lnSpc>
                <a:spcPct val="150000"/>
              </a:lnSpc>
              <a:buFont typeface="+mj-lt"/>
              <a:buAutoNum type="arabicPeriod"/>
            </a:pPr>
            <a:r>
              <a:rPr lang="fr-FR" b="1" dirty="0">
                <a:solidFill>
                  <a:schemeClr val="accent2"/>
                </a:solidFill>
              </a:rPr>
              <a:t>Rappel sur la préparation</a:t>
            </a:r>
          </a:p>
          <a:p>
            <a:pPr marL="342900" indent="-342900" algn="just">
              <a:lnSpc>
                <a:spcPct val="150000"/>
              </a:lnSpc>
              <a:buFont typeface="+mj-lt"/>
              <a:buAutoNum type="arabicPeriod"/>
            </a:pPr>
            <a:r>
              <a:rPr lang="fr-FR" b="1" dirty="0">
                <a:solidFill>
                  <a:schemeClr val="accent2"/>
                </a:solidFill>
              </a:rPr>
              <a:t>Enjeux et objectifs de l’exercice</a:t>
            </a:r>
          </a:p>
          <a:p>
            <a:pPr marL="342900" indent="-342900" algn="just">
              <a:lnSpc>
                <a:spcPct val="150000"/>
              </a:lnSpc>
              <a:buFont typeface="+mj-lt"/>
              <a:buAutoNum type="arabicPeriod"/>
            </a:pPr>
            <a:r>
              <a:rPr lang="fr-FR" b="1" dirty="0">
                <a:solidFill>
                  <a:schemeClr val="accent2"/>
                </a:solidFill>
              </a:rPr>
              <a:t>Modalités de RETEX à chaud</a:t>
            </a:r>
          </a:p>
          <a:p>
            <a:pPr marL="342900" indent="-342900" algn="just">
              <a:lnSpc>
                <a:spcPct val="150000"/>
              </a:lnSpc>
              <a:buFont typeface="+mj-lt"/>
              <a:buAutoNum type="arabicPeriod"/>
            </a:pPr>
            <a:r>
              <a:rPr lang="fr-FR" b="1" dirty="0">
                <a:solidFill>
                  <a:schemeClr val="accent2"/>
                </a:solidFill>
              </a:rPr>
              <a:t>Modalités de RETEX </a:t>
            </a:r>
            <a:r>
              <a:rPr lang="fr-FR" b="1">
                <a:solidFill>
                  <a:schemeClr val="accent2"/>
                </a:solidFill>
              </a:rPr>
              <a:t>à froid</a:t>
            </a:r>
            <a:endParaRPr lang="fr-FR" b="1" dirty="0">
              <a:solidFill>
                <a:schemeClr val="accent2"/>
              </a:solidFill>
            </a:endParaRPr>
          </a:p>
        </p:txBody>
      </p:sp>
      <p:sp>
        <p:nvSpPr>
          <p:cNvPr id="17" name="Rectangle 16">
            <a:extLst>
              <a:ext uri="{FF2B5EF4-FFF2-40B4-BE49-F238E27FC236}">
                <a16:creationId xmlns:a16="http://schemas.microsoft.com/office/drawing/2014/main" id="{C18E1CA6-C46C-42E5-B85A-126286631F42}"/>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820114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r>
              <a:rPr lang="fr-FR" dirty="0"/>
              <a:t>Rappel sur la préparation</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dirty="0"/>
              <a:t>09/03/2022</a:t>
            </a:r>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3</a:t>
            </a:fld>
            <a:endParaRPr lang="fr-FR" dirty="0"/>
          </a:p>
        </p:txBody>
      </p:sp>
    </p:spTree>
    <p:extLst>
      <p:ext uri="{BB962C8B-B14F-4D97-AF65-F5344CB8AC3E}">
        <p14:creationId xmlns:p14="http://schemas.microsoft.com/office/powerpoint/2010/main" val="32484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Rappel sur les attendus de préparation</a:t>
            </a:r>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20" name="ZoneTexte 19">
            <a:extLst>
              <a:ext uri="{FF2B5EF4-FFF2-40B4-BE49-F238E27FC236}">
                <a16:creationId xmlns:a16="http://schemas.microsoft.com/office/drawing/2014/main" id="{5B4F6BCB-86D1-4EE6-B1E9-9025F839ED6A}"/>
              </a:ext>
            </a:extLst>
          </p:cNvPr>
          <p:cNvSpPr txBox="1"/>
          <p:nvPr/>
        </p:nvSpPr>
        <p:spPr>
          <a:xfrm>
            <a:off x="323851" y="1361324"/>
            <a:ext cx="8460618" cy="263783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400" i="1" dirty="0">
                <a:solidFill>
                  <a:schemeClr val="bg1">
                    <a:lumMod val="65000"/>
                  </a:schemeClr>
                </a:solidFill>
              </a:rPr>
              <a:t>S’approprier les modalités et le scénario de l’exercice</a:t>
            </a:r>
          </a:p>
          <a:p>
            <a:pPr marL="285750" indent="-285750" algn="just">
              <a:lnSpc>
                <a:spcPct val="150000"/>
              </a:lnSpc>
              <a:buFont typeface="Arial" panose="020B0604020202020204" pitchFamily="34" charset="0"/>
              <a:buChar char="•"/>
            </a:pPr>
            <a:r>
              <a:rPr lang="fr-FR" sz="1400" i="1" dirty="0">
                <a:solidFill>
                  <a:schemeClr val="bg1">
                    <a:lumMod val="65000"/>
                  </a:schemeClr>
                </a:solidFill>
              </a:rPr>
              <a:t>Définir les objectifs d’exercice pour la structure et les modalités de jeu</a:t>
            </a:r>
          </a:p>
          <a:p>
            <a:pPr marL="285750" indent="-285750" algn="just">
              <a:lnSpc>
                <a:spcPct val="150000"/>
              </a:lnSpc>
              <a:buFont typeface="Arial" panose="020B0604020202020204" pitchFamily="34" charset="0"/>
              <a:buChar char="•"/>
            </a:pPr>
            <a:r>
              <a:rPr lang="fr-FR" sz="1400" i="1" dirty="0">
                <a:solidFill>
                  <a:schemeClr val="bg1">
                    <a:lumMod val="65000"/>
                  </a:schemeClr>
                </a:solidFill>
              </a:rPr>
              <a:t>Mobiliser les bonnes équipes au sein de sa structure vis-à-vis des objectifs </a:t>
            </a:r>
          </a:p>
          <a:p>
            <a:pPr marL="285750" indent="-285750" algn="just">
              <a:lnSpc>
                <a:spcPct val="150000"/>
              </a:lnSpc>
              <a:buFont typeface="Arial" panose="020B0604020202020204" pitchFamily="34" charset="0"/>
              <a:buChar char="•"/>
            </a:pPr>
            <a:r>
              <a:rPr lang="fr-FR" sz="1400" b="1" dirty="0">
                <a:solidFill>
                  <a:srgbClr val="21215A"/>
                </a:solidFill>
              </a:rPr>
              <a:t>Modifier le scénario en conséquence </a:t>
            </a:r>
            <a:r>
              <a:rPr lang="fr-FR" sz="1400" b="1" i="1" dirty="0">
                <a:solidFill>
                  <a:srgbClr val="C00000"/>
                </a:solidFill>
                <a:sym typeface="Wingdings" panose="05000000000000000000" pitchFamily="2" charset="2"/>
              </a:rPr>
              <a:t> Vous êtes ici ! </a:t>
            </a:r>
            <a:endParaRPr lang="fr-FR" sz="1400" b="1" i="1" dirty="0">
              <a:solidFill>
                <a:srgbClr val="C00000"/>
              </a:solidFill>
            </a:endParaRPr>
          </a:p>
          <a:p>
            <a:pPr marL="285750" indent="-285750" algn="just">
              <a:lnSpc>
                <a:spcPct val="150000"/>
              </a:lnSpc>
              <a:buFont typeface="Arial" panose="020B0604020202020204" pitchFamily="34" charset="0"/>
              <a:buChar char="•"/>
            </a:pPr>
            <a:r>
              <a:rPr lang="fr-FR" sz="1400" b="1" dirty="0">
                <a:solidFill>
                  <a:srgbClr val="21215A"/>
                </a:solidFill>
              </a:rPr>
              <a:t>Intégrer les aspects logistiques pour l’exercice (réservation de salles, outillage de crise, partage de procédures, etc.) </a:t>
            </a:r>
            <a:r>
              <a:rPr lang="fr-FR" sz="1400" b="1" i="1" dirty="0">
                <a:solidFill>
                  <a:srgbClr val="C00000"/>
                </a:solidFill>
                <a:sym typeface="Wingdings" panose="05000000000000000000" pitchFamily="2" charset="2"/>
              </a:rPr>
              <a:t> Vous êtes ici ! </a:t>
            </a:r>
            <a:endParaRPr lang="fr-FR" sz="1400" b="1" dirty="0">
              <a:solidFill>
                <a:srgbClr val="21215A"/>
              </a:solidFill>
            </a:endParaRPr>
          </a:p>
          <a:p>
            <a:pPr marL="285750" indent="-285750" algn="just">
              <a:lnSpc>
                <a:spcPct val="150000"/>
              </a:lnSpc>
              <a:buFont typeface="Arial" panose="020B0604020202020204" pitchFamily="34" charset="0"/>
              <a:buChar char="•"/>
            </a:pPr>
            <a:r>
              <a:rPr lang="fr-FR" sz="1400" b="1" dirty="0">
                <a:solidFill>
                  <a:srgbClr val="21215A"/>
                </a:solidFill>
              </a:rPr>
              <a:t>Préparer les joueurs pour l’exercice (brief sur leur rôle durant la crise à minima)</a:t>
            </a:r>
          </a:p>
          <a:p>
            <a:pPr marL="285750" indent="-285750" algn="just">
              <a:lnSpc>
                <a:spcPct val="150000"/>
              </a:lnSpc>
              <a:buFont typeface="Arial" panose="020B0604020202020204" pitchFamily="34" charset="0"/>
              <a:buChar char="•"/>
            </a:pPr>
            <a:r>
              <a:rPr lang="fr-FR" sz="1400" b="1" dirty="0">
                <a:solidFill>
                  <a:srgbClr val="21215A"/>
                </a:solidFill>
              </a:rPr>
              <a:t>Préparer le RETEX de l’exercice </a:t>
            </a:r>
            <a:r>
              <a:rPr lang="fr-FR" sz="1400" b="1" i="1" dirty="0">
                <a:solidFill>
                  <a:srgbClr val="C00000"/>
                </a:solidFill>
                <a:sym typeface="Wingdings" panose="05000000000000000000" pitchFamily="2" charset="2"/>
              </a:rPr>
              <a:t> Vous êtes ici ! </a:t>
            </a:r>
            <a:endParaRPr lang="fr-FR" sz="1400" b="1" dirty="0">
              <a:solidFill>
                <a:srgbClr val="21215A"/>
              </a:solidFill>
            </a:endParaRPr>
          </a:p>
        </p:txBody>
      </p:sp>
    </p:spTree>
    <p:extLst>
      <p:ext uri="{BB962C8B-B14F-4D97-AF65-F5344CB8AC3E}">
        <p14:creationId xmlns:p14="http://schemas.microsoft.com/office/powerpoint/2010/main" val="2062457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2. Les enjeux de l’exercice</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dirty="0"/>
              <a:t>09/03/2022</a:t>
            </a:r>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5</a:t>
            </a:fld>
            <a:endParaRPr lang="fr-FR" dirty="0"/>
          </a:p>
        </p:txBody>
      </p:sp>
    </p:spTree>
    <p:extLst>
      <p:ext uri="{BB962C8B-B14F-4D97-AF65-F5344CB8AC3E}">
        <p14:creationId xmlns:p14="http://schemas.microsoft.com/office/powerpoint/2010/main" val="271500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dirty="0">
                <a:solidFill>
                  <a:schemeClr val="bg1"/>
                </a:solidFill>
              </a:rPr>
              <a:t>Les thématiques à cibler via le RETEX</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6</a:t>
            </a:fld>
            <a:endParaRPr lang="fr-FR" dirty="0"/>
          </a:p>
        </p:txBody>
      </p:sp>
      <p:sp>
        <p:nvSpPr>
          <p:cNvPr id="19" name="ZoneTexte 18">
            <a:extLst>
              <a:ext uri="{FF2B5EF4-FFF2-40B4-BE49-F238E27FC236}">
                <a16:creationId xmlns:a16="http://schemas.microsoft.com/office/drawing/2014/main" id="{3A76BC3A-BE30-4251-971D-E9C11D424FAB}"/>
              </a:ext>
            </a:extLst>
          </p:cNvPr>
          <p:cNvSpPr txBox="1"/>
          <p:nvPr/>
        </p:nvSpPr>
        <p:spPr>
          <a:xfrm>
            <a:off x="1356668" y="4340941"/>
            <a:ext cx="6851735" cy="553998"/>
          </a:xfrm>
          <a:prstGeom prst="rect">
            <a:avLst/>
          </a:prstGeom>
          <a:noFill/>
        </p:spPr>
        <p:txBody>
          <a:bodyPr wrap="square" rtlCol="0" anchor="ctr">
            <a:spAutoFit/>
          </a:bodyPr>
          <a:lstStyle/>
          <a:p>
            <a:pPr algn="just"/>
            <a:r>
              <a:rPr lang="fr-FR" sz="1600" b="1" dirty="0">
                <a:solidFill>
                  <a:schemeClr val="accent2"/>
                </a:solidFill>
              </a:rPr>
              <a:t>Expérience de l’exercice massifié</a:t>
            </a:r>
          </a:p>
          <a:p>
            <a:pPr marL="285750" indent="-285750">
              <a:buFont typeface="Arial" panose="020B0604020202020204" pitchFamily="34" charset="0"/>
              <a:buChar char="•"/>
            </a:pPr>
            <a:r>
              <a:rPr lang="fr-FR" sz="1400" dirty="0">
                <a:solidFill>
                  <a:schemeClr val="accent2"/>
                </a:solidFill>
              </a:rPr>
              <a:t>Pistes d’amélioration et nouvelles fonctionnalités pour les exercices massifiés</a:t>
            </a:r>
          </a:p>
        </p:txBody>
      </p:sp>
      <p:sp>
        <p:nvSpPr>
          <p:cNvPr id="20" name="ZoneTexte 19">
            <a:extLst>
              <a:ext uri="{FF2B5EF4-FFF2-40B4-BE49-F238E27FC236}">
                <a16:creationId xmlns:a16="http://schemas.microsoft.com/office/drawing/2014/main" id="{2B6443B8-165B-409C-9CE4-04A0906D4D48}"/>
              </a:ext>
            </a:extLst>
          </p:cNvPr>
          <p:cNvSpPr txBox="1"/>
          <p:nvPr/>
        </p:nvSpPr>
        <p:spPr>
          <a:xfrm>
            <a:off x="1403650" y="992478"/>
            <a:ext cx="6527700" cy="1015663"/>
          </a:xfrm>
          <a:prstGeom prst="rect">
            <a:avLst/>
          </a:prstGeom>
          <a:noFill/>
        </p:spPr>
        <p:txBody>
          <a:bodyPr wrap="square" rtlCol="0" anchor="ctr">
            <a:spAutoFit/>
          </a:bodyPr>
          <a:lstStyle/>
          <a:p>
            <a:pPr algn="just"/>
            <a:r>
              <a:rPr lang="fr-FR" sz="1600" b="1" dirty="0">
                <a:solidFill>
                  <a:schemeClr val="accent2"/>
                </a:solidFill>
              </a:rPr>
              <a:t>Perception par les organisations de la maturité de gestion de crise cyber:</a:t>
            </a:r>
          </a:p>
          <a:p>
            <a:pPr marL="285750" indent="-285750" algn="just">
              <a:buFont typeface="Arial" panose="020B0604020202020204" pitchFamily="34" charset="0"/>
              <a:buChar char="•"/>
            </a:pPr>
            <a:r>
              <a:rPr lang="fr-FR" sz="1400" dirty="0">
                <a:solidFill>
                  <a:schemeClr val="accent2"/>
                </a:solidFill>
              </a:rPr>
              <a:t>Aptitude à gérer les crise d’origine cyber</a:t>
            </a:r>
          </a:p>
          <a:p>
            <a:pPr marL="285750" indent="-285750" algn="just">
              <a:buFont typeface="Arial" panose="020B0604020202020204" pitchFamily="34" charset="0"/>
              <a:buChar char="•"/>
            </a:pPr>
            <a:r>
              <a:rPr lang="fr-FR" sz="1400" dirty="0">
                <a:solidFill>
                  <a:schemeClr val="accent2"/>
                </a:solidFill>
              </a:rPr>
              <a:t>Coopération avec l’écosystème (sectoriel et autorités)</a:t>
            </a:r>
          </a:p>
        </p:txBody>
      </p:sp>
      <p:sp>
        <p:nvSpPr>
          <p:cNvPr id="21" name="ZoneTexte 20">
            <a:extLst>
              <a:ext uri="{FF2B5EF4-FFF2-40B4-BE49-F238E27FC236}">
                <a16:creationId xmlns:a16="http://schemas.microsoft.com/office/drawing/2014/main" id="{EBB17622-4A98-4D4D-B388-34BB44C72FEE}"/>
              </a:ext>
            </a:extLst>
          </p:cNvPr>
          <p:cNvSpPr txBox="1"/>
          <p:nvPr/>
        </p:nvSpPr>
        <p:spPr>
          <a:xfrm>
            <a:off x="1403651" y="3394065"/>
            <a:ext cx="6527700" cy="553998"/>
          </a:xfrm>
          <a:prstGeom prst="rect">
            <a:avLst/>
          </a:prstGeom>
          <a:noFill/>
        </p:spPr>
        <p:txBody>
          <a:bodyPr wrap="square" rtlCol="0" anchor="ctr">
            <a:spAutoFit/>
          </a:bodyPr>
          <a:lstStyle/>
          <a:p>
            <a:pPr algn="just"/>
            <a:r>
              <a:rPr lang="fr-FR" sz="1600" b="1" dirty="0">
                <a:solidFill>
                  <a:schemeClr val="accent2"/>
                </a:solidFill>
              </a:rPr>
              <a:t>Maturité en continuité d’activité</a:t>
            </a:r>
            <a:endParaRPr lang="fr-FR" sz="1600" dirty="0">
              <a:solidFill>
                <a:schemeClr val="accent2"/>
              </a:solidFill>
            </a:endParaRPr>
          </a:p>
          <a:p>
            <a:pPr marL="285750" indent="-285750" algn="just">
              <a:buFont typeface="Arial" panose="020B0604020202020204" pitchFamily="34" charset="0"/>
              <a:buChar char="•"/>
            </a:pPr>
            <a:r>
              <a:rPr lang="fr-FR" sz="1400" dirty="0">
                <a:solidFill>
                  <a:schemeClr val="accent2"/>
                </a:solidFill>
              </a:rPr>
              <a:t>Adaptation des PCA et des PRA au risque cyber</a:t>
            </a:r>
          </a:p>
        </p:txBody>
      </p:sp>
      <p:sp>
        <p:nvSpPr>
          <p:cNvPr id="15" name="ZoneTexte 14">
            <a:extLst>
              <a:ext uri="{FF2B5EF4-FFF2-40B4-BE49-F238E27FC236}">
                <a16:creationId xmlns:a16="http://schemas.microsoft.com/office/drawing/2014/main" id="{2CF32A3B-2B80-48A9-AE2D-701FA681B274}"/>
              </a:ext>
            </a:extLst>
          </p:cNvPr>
          <p:cNvSpPr txBox="1"/>
          <p:nvPr/>
        </p:nvSpPr>
        <p:spPr>
          <a:xfrm>
            <a:off x="1403650" y="2339466"/>
            <a:ext cx="6527700" cy="769441"/>
          </a:xfrm>
          <a:prstGeom prst="rect">
            <a:avLst/>
          </a:prstGeom>
          <a:noFill/>
        </p:spPr>
        <p:txBody>
          <a:bodyPr wrap="square" rtlCol="0" anchor="ctr">
            <a:spAutoFit/>
          </a:bodyPr>
          <a:lstStyle/>
          <a:p>
            <a:pPr algn="just"/>
            <a:r>
              <a:rPr lang="fr-FR" sz="1600" b="1" dirty="0">
                <a:solidFill>
                  <a:schemeClr val="accent2"/>
                </a:solidFill>
              </a:rPr>
              <a:t>Appréciation de chacun du risque de blackout numérique</a:t>
            </a:r>
          </a:p>
          <a:p>
            <a:pPr marL="285750" indent="-285750" algn="just">
              <a:buFont typeface="Arial" panose="020B0604020202020204" pitchFamily="34" charset="0"/>
              <a:buChar char="•"/>
            </a:pPr>
            <a:r>
              <a:rPr lang="fr-FR" sz="1400" dirty="0">
                <a:solidFill>
                  <a:schemeClr val="accent2"/>
                </a:solidFill>
              </a:rPr>
              <a:t>Prise en compte du risque de Blackout numérique</a:t>
            </a:r>
          </a:p>
          <a:p>
            <a:pPr marL="285750" indent="-285750" algn="just">
              <a:buFont typeface="Arial" panose="020B0604020202020204" pitchFamily="34" charset="0"/>
              <a:buChar char="•"/>
            </a:pPr>
            <a:r>
              <a:rPr lang="fr-FR" sz="1400" dirty="0">
                <a:solidFill>
                  <a:schemeClr val="accent2"/>
                </a:solidFill>
              </a:rPr>
              <a:t>Bonnes pratiques face au Blackout numérique</a:t>
            </a:r>
          </a:p>
        </p:txBody>
      </p:sp>
      <p:pic>
        <p:nvPicPr>
          <p:cNvPr id="8" name="Graphique 7" descr="Fiole">
            <a:extLst>
              <a:ext uri="{FF2B5EF4-FFF2-40B4-BE49-F238E27FC236}">
                <a16:creationId xmlns:a16="http://schemas.microsoft.com/office/drawing/2014/main" id="{A95DC1B5-E0FE-4A15-AB8D-2B965B14B7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3750" y="4332875"/>
            <a:ext cx="576000" cy="576000"/>
          </a:xfrm>
          <a:prstGeom prst="rect">
            <a:avLst/>
          </a:prstGeom>
        </p:spPr>
      </p:pic>
      <p:pic>
        <p:nvPicPr>
          <p:cNvPr id="10" name="Graphique 9" descr="Éclair">
            <a:extLst>
              <a:ext uri="{FF2B5EF4-FFF2-40B4-BE49-F238E27FC236}">
                <a16:creationId xmlns:a16="http://schemas.microsoft.com/office/drawing/2014/main" id="{2068A0D8-C4A6-468A-9063-7041198EEA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1718" y="2433253"/>
            <a:ext cx="576000" cy="576000"/>
          </a:xfrm>
          <a:prstGeom prst="rect">
            <a:avLst/>
          </a:prstGeom>
        </p:spPr>
      </p:pic>
      <p:pic>
        <p:nvPicPr>
          <p:cNvPr id="22" name="Graphique 21" descr="Rose des vents">
            <a:extLst>
              <a:ext uri="{FF2B5EF4-FFF2-40B4-BE49-F238E27FC236}">
                <a16:creationId xmlns:a16="http://schemas.microsoft.com/office/drawing/2014/main" id="{3BE3ED52-DF9B-491C-A36B-6AA031F79F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1718" y="1215900"/>
            <a:ext cx="576000" cy="576000"/>
          </a:xfrm>
          <a:prstGeom prst="rect">
            <a:avLst/>
          </a:prstGeom>
        </p:spPr>
      </p:pic>
      <p:pic>
        <p:nvPicPr>
          <p:cNvPr id="24" name="Graphique 23" descr="Outils d'exploitation minière">
            <a:extLst>
              <a:ext uri="{FF2B5EF4-FFF2-40B4-BE49-F238E27FC236}">
                <a16:creationId xmlns:a16="http://schemas.microsoft.com/office/drawing/2014/main" id="{5956275E-E6E2-42AC-854B-A560D44277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8449" y="3401064"/>
            <a:ext cx="540000" cy="540000"/>
          </a:xfrm>
          <a:prstGeom prst="rect">
            <a:avLst/>
          </a:prstGeom>
        </p:spPr>
      </p:pic>
      <p:sp>
        <p:nvSpPr>
          <p:cNvPr id="13" name="Rectangle 12">
            <a:extLst>
              <a:ext uri="{FF2B5EF4-FFF2-40B4-BE49-F238E27FC236}">
                <a16:creationId xmlns:a16="http://schemas.microsoft.com/office/drawing/2014/main" id="{5AB0DB62-9F70-4D38-99F2-B619E79FCA5E}"/>
              </a:ext>
            </a:extLst>
          </p:cNvPr>
          <p:cNvSpPr/>
          <p:nvPr/>
        </p:nvSpPr>
        <p:spPr>
          <a:xfrm>
            <a:off x="7740351" y="234611"/>
            <a:ext cx="1206005"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309208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La construction du RETEX</a:t>
            </a:r>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2" name="Rectangle : coins arrondis 1">
            <a:extLst>
              <a:ext uri="{FF2B5EF4-FFF2-40B4-BE49-F238E27FC236}">
                <a16:creationId xmlns:a16="http://schemas.microsoft.com/office/drawing/2014/main" id="{7ADA30DA-411C-4139-9072-E6A92FF86FCB}"/>
              </a:ext>
            </a:extLst>
          </p:cNvPr>
          <p:cNvSpPr/>
          <p:nvPr/>
        </p:nvSpPr>
        <p:spPr>
          <a:xfrm>
            <a:off x="755576" y="1347614"/>
            <a:ext cx="3168352" cy="20522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a:t>RETEX à chaud</a:t>
            </a:r>
          </a:p>
          <a:p>
            <a:pPr algn="ctr"/>
            <a:endParaRPr lang="fr-FR" sz="1200" b="1" dirty="0"/>
          </a:p>
          <a:p>
            <a:pPr algn="ctr"/>
            <a:r>
              <a:rPr lang="fr-FR" sz="1400" dirty="0"/>
              <a:t>Vise à enregistrer les réactions initiales des joueurs, des éléments surprenants durant l’exercice et identifier des enseignements immédiats pour l’organisation</a:t>
            </a:r>
          </a:p>
        </p:txBody>
      </p:sp>
      <p:sp>
        <p:nvSpPr>
          <p:cNvPr id="7" name="Rectangle : coins arrondis 6">
            <a:extLst>
              <a:ext uri="{FF2B5EF4-FFF2-40B4-BE49-F238E27FC236}">
                <a16:creationId xmlns:a16="http://schemas.microsoft.com/office/drawing/2014/main" id="{B14F8602-1DE9-4A71-892D-7C5B9CB4E338}"/>
              </a:ext>
            </a:extLst>
          </p:cNvPr>
          <p:cNvSpPr/>
          <p:nvPr/>
        </p:nvSpPr>
        <p:spPr>
          <a:xfrm>
            <a:off x="5004048" y="1347614"/>
            <a:ext cx="3168352" cy="205222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a:t>RETEX à froid</a:t>
            </a:r>
          </a:p>
          <a:p>
            <a:pPr algn="ctr"/>
            <a:endParaRPr lang="fr-FR" sz="1200" b="1" dirty="0"/>
          </a:p>
          <a:p>
            <a:pPr algn="ctr"/>
            <a:r>
              <a:rPr lang="fr-FR" sz="1400" dirty="0"/>
              <a:t>Vise à prendre du recul, faire le lien avec le programme de travail ou les évaluations précédentes de l’organisation, permet de consolider des recommandations communes</a:t>
            </a:r>
          </a:p>
        </p:txBody>
      </p:sp>
      <p:sp>
        <p:nvSpPr>
          <p:cNvPr id="9" name="ZoneTexte 8">
            <a:extLst>
              <a:ext uri="{FF2B5EF4-FFF2-40B4-BE49-F238E27FC236}">
                <a16:creationId xmlns:a16="http://schemas.microsoft.com/office/drawing/2014/main" id="{CA79EAFE-A9D9-4711-B9E1-9BB3C5E8B558}"/>
              </a:ext>
            </a:extLst>
          </p:cNvPr>
          <p:cNvSpPr txBox="1"/>
          <p:nvPr/>
        </p:nvSpPr>
        <p:spPr>
          <a:xfrm>
            <a:off x="3923928" y="2103698"/>
            <a:ext cx="1080120" cy="523220"/>
          </a:xfrm>
          <a:prstGeom prst="rect">
            <a:avLst/>
          </a:prstGeom>
          <a:noFill/>
        </p:spPr>
        <p:txBody>
          <a:bodyPr wrap="square" rtlCol="0" anchor="ctr">
            <a:spAutoFit/>
          </a:bodyPr>
          <a:lstStyle/>
          <a:p>
            <a:pPr algn="ctr"/>
            <a:r>
              <a:rPr lang="fr-FR" sz="2800" b="1" dirty="0"/>
              <a:t>+</a:t>
            </a:r>
            <a:endParaRPr lang="fr-FR" sz="2400" dirty="0"/>
          </a:p>
        </p:txBody>
      </p:sp>
      <p:sp>
        <p:nvSpPr>
          <p:cNvPr id="10" name="Espace réservé du texte 6">
            <a:extLst>
              <a:ext uri="{FF2B5EF4-FFF2-40B4-BE49-F238E27FC236}">
                <a16:creationId xmlns:a16="http://schemas.microsoft.com/office/drawing/2014/main" id="{A37318A3-50BA-421D-95BE-DE9716F278C0}"/>
              </a:ext>
            </a:extLst>
          </p:cNvPr>
          <p:cNvSpPr txBox="1">
            <a:spLocks/>
          </p:cNvSpPr>
          <p:nvPr/>
        </p:nvSpPr>
        <p:spPr bwMode="gray">
          <a:xfrm>
            <a:off x="359833" y="3903800"/>
            <a:ext cx="8424334"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r>
              <a:rPr lang="fr-FR" sz="1600" dirty="0"/>
              <a:t>Les deux périodes de RETEX sont essentiels pour consolider une vue complète des enseignements de l’exercice. Les conclusions provenant du RETEX à chaud et froid peuvent faire l’objet d’un document commun, accompagné d’un plan d’action.</a:t>
            </a:r>
          </a:p>
        </p:txBody>
      </p:sp>
    </p:spTree>
    <p:extLst>
      <p:ext uri="{BB962C8B-B14F-4D97-AF65-F5344CB8AC3E}">
        <p14:creationId xmlns:p14="http://schemas.microsoft.com/office/powerpoint/2010/main" val="331525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3. </a:t>
            </a:r>
            <a:r>
              <a:rPr lang="fr-FR" cap="none" dirty="0"/>
              <a:t>MODALITES DE RETEX A CHAUD</a:t>
            </a:r>
          </a:p>
          <a:p>
            <a:pPr marL="92075" indent="0">
              <a:buNone/>
            </a:pPr>
            <a:endParaRPr lang="fr-FR" dirty="0"/>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dirty="0"/>
              <a:t>09/03/2022</a:t>
            </a:r>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8</a:t>
            </a:fld>
            <a:endParaRPr lang="fr-FR" dirty="0"/>
          </a:p>
        </p:txBody>
      </p:sp>
    </p:spTree>
    <p:extLst>
      <p:ext uri="{BB962C8B-B14F-4D97-AF65-F5344CB8AC3E}">
        <p14:creationId xmlns:p14="http://schemas.microsoft.com/office/powerpoint/2010/main" val="269042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0" y="182826"/>
            <a:ext cx="8424863" cy="539750"/>
          </a:xfrm>
        </p:spPr>
        <p:txBody>
          <a:bodyPr/>
          <a:lstStyle/>
          <a:p>
            <a:r>
              <a:rPr lang="fr-FR" sz="2000" dirty="0">
                <a:solidFill>
                  <a:schemeClr val="bg1"/>
                </a:solidFill>
              </a:rPr>
              <a:t>Mener le RETEX à chaud au sein de votre organisation</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a:xfrm>
            <a:off x="7157184" y="4783138"/>
            <a:ext cx="1349375" cy="360362"/>
          </a:xfrm>
        </p:spPr>
        <p:txBody>
          <a:bodyPr/>
          <a:lstStyle/>
          <a:p>
            <a:pPr>
              <a:defRPr/>
            </a:pPr>
            <a:fld id="{F1971858-D133-4354-BF97-EEB8F9BAB97E}" type="slidenum">
              <a:rPr lang="fr-FR" smtClean="0"/>
              <a:pPr>
                <a:defRPr/>
              </a:pPr>
              <a:t>9</a:t>
            </a:fld>
            <a:endParaRPr lang="fr-FR" dirty="0"/>
          </a:p>
        </p:txBody>
      </p:sp>
      <p:sp>
        <p:nvSpPr>
          <p:cNvPr id="18" name="Espace réservé du texte 6">
            <a:extLst>
              <a:ext uri="{FF2B5EF4-FFF2-40B4-BE49-F238E27FC236}">
                <a16:creationId xmlns:a16="http://schemas.microsoft.com/office/drawing/2014/main" id="{09571FC3-B716-4520-9E83-2FBFDE5E2461}"/>
              </a:ext>
            </a:extLst>
          </p:cNvPr>
          <p:cNvSpPr txBox="1">
            <a:spLocks/>
          </p:cNvSpPr>
          <p:nvPr/>
        </p:nvSpPr>
        <p:spPr bwMode="gray">
          <a:xfrm>
            <a:off x="359833" y="1203598"/>
            <a:ext cx="8424334" cy="3600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baseline="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r>
              <a:rPr lang="fr-FR" sz="1600" dirty="0"/>
              <a:t>Dans le cadre du RETEX à chaud, nous vous invitons à organiser au sein de votre organisation une organisation (</a:t>
            </a:r>
            <a:r>
              <a:rPr lang="fr-FR" sz="1600" i="1" dirty="0"/>
              <a:t>physique ou distancielle selon vos modalités de jeu</a:t>
            </a:r>
            <a:r>
              <a:rPr lang="fr-FR" sz="1600" dirty="0"/>
              <a:t>), afin de tirer des premiers enseignements.</a:t>
            </a:r>
          </a:p>
          <a:p>
            <a:pPr algn="just" eaLnBrk="1" hangingPunct="1"/>
            <a:endParaRPr lang="fr-FR" sz="1600" dirty="0"/>
          </a:p>
          <a:p>
            <a:pPr algn="just" eaLnBrk="1" hangingPunct="1"/>
            <a:r>
              <a:rPr lang="fr-FR" sz="1600" dirty="0"/>
              <a:t>Il est conseillé que cet échange </a:t>
            </a:r>
            <a:r>
              <a:rPr lang="fr-FR" sz="1600" b="1" dirty="0"/>
              <a:t>dure une heure au maximum</a:t>
            </a:r>
            <a:r>
              <a:rPr lang="fr-FR" sz="1600" dirty="0"/>
              <a:t>. Aussi il est recommandé de privilégier l’efficacité à l’exhaustivité dans les échanges. Par ailleurs, si plusieurs cellules ou de nombreux joueurs sont mobilisés, il est </a:t>
            </a:r>
            <a:r>
              <a:rPr lang="fr-FR" sz="1600" b="1" dirty="0"/>
              <a:t>recommandé d’identifier des représentants </a:t>
            </a:r>
            <a:r>
              <a:rPr lang="fr-FR" sz="1600" dirty="0"/>
              <a:t>pour limiter le nombre de participants et faciliter les échanges.</a:t>
            </a:r>
          </a:p>
          <a:p>
            <a:pPr algn="just" eaLnBrk="1" hangingPunct="1"/>
            <a:endParaRPr lang="fr-FR" sz="1600" dirty="0"/>
          </a:p>
          <a:p>
            <a:pPr algn="just" eaLnBrk="1" hangingPunct="1"/>
            <a:r>
              <a:rPr lang="fr-FR" sz="1600" dirty="0"/>
              <a:t>Les thématiques à aborder sont celles qui seront présentes dans la fiche d’observation, et listées dans la planche suivante. Une option pour faciliter la complétion de la fiche d’observation est d’identifier un complice qui préremplira la fiche en cours d’exercice, et amendera son contenu en fonction des réactions des joueurs lors du RETEX interne.</a:t>
            </a:r>
          </a:p>
        </p:txBody>
      </p:sp>
      <p:sp>
        <p:nvSpPr>
          <p:cNvPr id="7" name="Rectangle 6">
            <a:extLst>
              <a:ext uri="{FF2B5EF4-FFF2-40B4-BE49-F238E27FC236}">
                <a16:creationId xmlns:a16="http://schemas.microsoft.com/office/drawing/2014/main" id="{4FDE89CE-737F-475E-8EB0-92444BFCDCF7}"/>
              </a:ext>
            </a:extLst>
          </p:cNvPr>
          <p:cNvSpPr/>
          <p:nvPr/>
        </p:nvSpPr>
        <p:spPr>
          <a:xfrm>
            <a:off x="7596335" y="234611"/>
            <a:ext cx="1350021"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1103695277"/>
      </p:ext>
    </p:extLst>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110BFB46BEA4E4EB105A563B1B62E6A" ma:contentTypeVersion="2" ma:contentTypeDescription="Crée un document." ma:contentTypeScope="" ma:versionID="20a8075ca9ff51eb79a501a2df008b9f">
  <xsd:schema xmlns:xsd="http://www.w3.org/2001/XMLSchema" xmlns:xs="http://www.w3.org/2001/XMLSchema" xmlns:p="http://schemas.microsoft.com/office/2006/metadata/properties" xmlns:ns2="ebc4c703-24c5-4f38-b8ce-eb8c27c6040d" targetNamespace="http://schemas.microsoft.com/office/2006/metadata/properties" ma:root="true" ma:fieldsID="1fbee7f1fd3a0600f5af36be77e74405" ns2:_="">
    <xsd:import namespace="ebc4c703-24c5-4f38-b8ce-eb8c27c604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4c703-24c5-4f38-b8ce-eb8c27c6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CF3A-673A-45CE-BF8E-CC70D9D6AC81}">
  <ds:schemaRefs>
    <ds:schemaRef ds:uri="http://schemas.microsoft.com/office/2006/documentManagement/types"/>
    <ds:schemaRef ds:uri="ebc4c703-24c5-4f38-b8ce-eb8c27c6040d"/>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5BCD64FB-7668-4914-AB9B-C80E6FCBF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4c703-24c5-4f38-b8ce-eb8c27c60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52692A-EB63-4267-9E37-6F356DC31C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TEMPLATE_OPERATEURS</Template>
  <TotalTime>401</TotalTime>
  <Words>1003</Words>
  <Application>Microsoft Office PowerPoint</Application>
  <PresentationFormat>Affichage à l'écran (16:9)</PresentationFormat>
  <Paragraphs>185</Paragraphs>
  <Slides>13</Slides>
  <Notes>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Calibri</vt:lpstr>
      <vt:lpstr>Wingdings</vt:lpstr>
      <vt:lpstr>TEMPLATE_OPERATEURS</vt:lpstr>
      <vt:lpstr>Présentation PowerPoint</vt:lpstr>
      <vt:lpstr>Sommaire</vt:lpstr>
      <vt:lpstr>Présentation PowerPoint</vt:lpstr>
      <vt:lpstr>Rappel sur les attendus de préparation</vt:lpstr>
      <vt:lpstr>Présentation PowerPoint</vt:lpstr>
      <vt:lpstr>Les thématiques à cibler via le RETEX</vt:lpstr>
      <vt:lpstr>La construction du RETEX</vt:lpstr>
      <vt:lpstr>Présentation PowerPoint</vt:lpstr>
      <vt:lpstr>Mener le RETEX à chaud au sein de votre organisation</vt:lpstr>
      <vt:lpstr>Les thématiques abordés</vt:lpstr>
      <vt:lpstr>Exemple de modèle de restitution</vt:lpstr>
      <vt:lpstr>Présentation PowerPoint</vt:lpstr>
      <vt:lpstr>Modalités de RETEX à froid</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Nowak Celia</cp:lastModifiedBy>
  <cp:revision>552</cp:revision>
  <dcterms:created xsi:type="dcterms:W3CDTF">2020-08-04T12:18:42Z</dcterms:created>
  <dcterms:modified xsi:type="dcterms:W3CDTF">2023-01-18T09:31:18Z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0x0101002110BFB46BEA4E4EB105A563B1B62E6A</vt:lpwstr>
  </property>
</Properties>
</file>