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E4_2EF08E83.xml" ContentType="application/vnd.ms-powerpoint.comments+xml"/>
  <Override PartName="/ppt/comments/modernComment_1E7_9DC25A4D.xml" ContentType="application/vnd.ms-powerpoint.comments+xml"/>
  <Override PartName="/ppt/comments/modernComment_1E8_9883942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20"/>
  </p:notesMasterIdLst>
  <p:handoutMasterIdLst>
    <p:handoutMasterId r:id="rId21"/>
  </p:handoutMasterIdLst>
  <p:sldIdLst>
    <p:sldId id="332" r:id="rId5"/>
    <p:sldId id="434" r:id="rId6"/>
    <p:sldId id="423" r:id="rId7"/>
    <p:sldId id="415" r:id="rId8"/>
    <p:sldId id="476" r:id="rId9"/>
    <p:sldId id="428" r:id="rId10"/>
    <p:sldId id="477" r:id="rId11"/>
    <p:sldId id="483" r:id="rId12"/>
    <p:sldId id="484" r:id="rId13"/>
    <p:sldId id="478" r:id="rId14"/>
    <p:sldId id="485" r:id="rId15"/>
    <p:sldId id="486" r:id="rId16"/>
    <p:sldId id="487" r:id="rId17"/>
    <p:sldId id="491" r:id="rId18"/>
    <p:sldId id="488" r:id="rId19"/>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ction par défaut" id="{E424E3C2-99B4-400B-BADD-CB27CD0CB53E}">
          <p14:sldIdLst>
            <p14:sldId id="332"/>
            <p14:sldId id="434"/>
          </p14:sldIdLst>
        </p14:section>
        <p14:section name="Rappel sur les phases d’exercices" id="{9E44B8C3-38D2-42D3-BC42-9E376B8230AC}">
          <p14:sldIdLst>
            <p14:sldId id="423"/>
            <p14:sldId id="415"/>
          </p14:sldIdLst>
        </p14:section>
        <p14:section name="résentation des formats d’exercice et de l’outillage associé" id="{119B3FC5-8AD9-4F94-A1C8-511E527715BF}">
          <p14:sldIdLst>
            <p14:sldId id="476"/>
            <p14:sldId id="428"/>
            <p14:sldId id="477"/>
            <p14:sldId id="483"/>
            <p14:sldId id="484"/>
            <p14:sldId id="478"/>
            <p14:sldId id="485"/>
            <p14:sldId id="486"/>
            <p14:sldId id="487"/>
            <p14:sldId id="491"/>
            <p14:sldId id="48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guide id="11" orient="horz" pos="169">
          <p15:clr>
            <a:srgbClr val="A4A3A4"/>
          </p15:clr>
        </p15:guide>
        <p15:guide id="12" orient="horz" pos="8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1AA7B-899E-5972-6F06-D0E9C3C07DDC}" name="Angèle GUILBERT" initials="AG" userId="S::angele@campuscyber.fr::94f07bc8-6352-4f4c-9167-76dfa9c381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lier Adrien" initials="MA" lastIdx="20" clrIdx="0">
    <p:extLst>
      <p:ext uri="{19B8F6BF-5375-455C-9EA6-DF929625EA0E}">
        <p15:presenceInfo xmlns:p15="http://schemas.microsoft.com/office/powerpoint/2012/main" userId="S-1-5-21-1724003341-2785121338-2260330338-23704" providerId="AD"/>
      </p:ext>
    </p:extLst>
  </p:cmAuthor>
  <p:cmAuthor id="2" name="Couturier Mathieu" initials="CM" lastIdx="1" clrIdx="1">
    <p:extLst>
      <p:ext uri="{19B8F6BF-5375-455C-9EA6-DF929625EA0E}">
        <p15:presenceInfo xmlns:p15="http://schemas.microsoft.com/office/powerpoint/2012/main" userId="S-1-5-21-1724003341-2785121338-2260330338-18296" providerId="AD"/>
      </p:ext>
    </p:extLst>
  </p:cmAuthor>
  <p:cmAuthor id="3" name="Nowak Celia" initials="NC" lastIdx="4" clrIdx="2">
    <p:extLst>
      <p:ext uri="{19B8F6BF-5375-455C-9EA6-DF929625EA0E}">
        <p15:presenceInfo xmlns:p15="http://schemas.microsoft.com/office/powerpoint/2012/main" userId="S-1-5-21-1724003341-2785121338-2260330338-12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5A"/>
    <a:srgbClr val="50DC53"/>
    <a:srgbClr val="FF9933"/>
    <a:srgbClr val="363696"/>
    <a:srgbClr val="FFE666"/>
    <a:srgbClr val="FFEE99"/>
    <a:srgbClr val="FFC6CA"/>
    <a:srgbClr val="FBE3DD"/>
    <a:srgbClr val="00584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78E07-7930-4223-966A-EDC9D1071AC3}" v="2" dt="2022-11-03T12:35:59.0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239" autoAdjust="0"/>
  </p:normalViewPr>
  <p:slideViewPr>
    <p:cSldViewPr snapToObjects="1">
      <p:cViewPr varScale="1">
        <p:scale>
          <a:sx n="96" d="100"/>
          <a:sy n="96" d="100"/>
        </p:scale>
        <p:origin x="660" y="78"/>
      </p:cViewPr>
      <p:guideLst>
        <p:guide orient="horz" pos="1620"/>
        <p:guide orient="horz" pos="191"/>
        <p:guide orient="horz" pos="854"/>
        <p:guide orient="horz" pos="821"/>
        <p:guide orient="horz" pos="3049"/>
        <p:guide orient="horz" pos="3151"/>
        <p:guide pos="2880"/>
        <p:guide pos="476"/>
        <p:guide pos="5193"/>
        <p:guide pos="5465"/>
        <p:guide orient="horz" pos="169"/>
        <p:guide orient="horz" pos="84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82" d="100"/>
          <a:sy n="82" d="100"/>
        </p:scale>
        <p:origin x="-318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omments/modernComment_1E4_2EF08E83.xml><?xml version="1.0" encoding="utf-8"?>
<p188:cmLst xmlns:a="http://schemas.openxmlformats.org/drawingml/2006/main" xmlns:r="http://schemas.openxmlformats.org/officeDocument/2006/relationships" xmlns:p188="http://schemas.microsoft.com/office/powerpoint/2018/8/main">
  <p188:cm id="{33F5D9F8-5FD2-4EDB-8E0F-51F606ECC25F}" authorId="{5BC1AA7B-899E-5972-6F06-D0E9C3C07DDC}" created="2022-11-03T12:36:07.753">
    <ac:txMkLst xmlns:ac="http://schemas.microsoft.com/office/drawing/2013/main/command">
      <pc:docMk xmlns:pc="http://schemas.microsoft.com/office/powerpoint/2013/main/command"/>
      <pc:sldMk xmlns:pc="http://schemas.microsoft.com/office/powerpoint/2013/main/command" cId="787517059" sldId="484"/>
      <ac:spMk id="9" creationId="{A91C414D-B41E-4620-A2B9-F7185FF21318}"/>
      <ac:txMk cp="89" len="5">
        <ac:context len="922" hash="3943189994"/>
      </ac:txMk>
    </ac:txMkLst>
    <p188:pos x="6370809" y="210923"/>
    <p188:txBody>
      <a:bodyPr/>
      <a:lstStyle/>
      <a:p>
        <a:r>
          <a:rPr lang="fr-FR"/>
          <a:t>Crise</a:t>
        </a:r>
      </a:p>
    </p188:txBody>
  </p188:cm>
</p188:cmLst>
</file>

<file path=ppt/comments/modernComment_1E7_9DC25A4D.xml><?xml version="1.0" encoding="utf-8"?>
<p188:cmLst xmlns:a="http://schemas.openxmlformats.org/drawingml/2006/main" xmlns:r="http://schemas.openxmlformats.org/officeDocument/2006/relationships" xmlns:p188="http://schemas.microsoft.com/office/powerpoint/2018/8/main">
  <p188:cm id="{5F7DC3AA-4081-4C90-B73F-6C712C8E08DA}" authorId="{5BC1AA7B-899E-5972-6F06-D0E9C3C07DDC}" created="2022-11-03T12:36:44.595">
    <ac:txMkLst xmlns:ac="http://schemas.microsoft.com/office/drawing/2013/main/command">
      <pc:docMk xmlns:pc="http://schemas.microsoft.com/office/powerpoint/2013/main/command"/>
      <pc:sldMk xmlns:pc="http://schemas.microsoft.com/office/powerpoint/2013/main/command" cId="2646760013" sldId="487"/>
      <ac:spMk id="50" creationId="{66F6E41E-F464-4BD4-8596-AB79559F8232}"/>
      <ac:txMk cp="403" len="4">
        <ac:context len="477" hash="2666782655"/>
      </ac:txMk>
    </ac:txMkLst>
    <p188:pos x="3936069" y="854140"/>
    <p188:txBody>
      <a:bodyPr/>
      <a:lstStyle/>
      <a:p>
        <a:r>
          <a:rPr lang="fr-FR"/>
          <a:t>Oraux
</a:t>
        </a:r>
      </a:p>
    </p188:txBody>
  </p188:cm>
</p188:cmLst>
</file>

<file path=ppt/comments/modernComment_1E8_98839429.xml><?xml version="1.0" encoding="utf-8"?>
<p188:cmLst xmlns:a="http://schemas.openxmlformats.org/drawingml/2006/main" xmlns:r="http://schemas.openxmlformats.org/officeDocument/2006/relationships" xmlns:p188="http://schemas.microsoft.com/office/powerpoint/2018/8/main">
  <p188:cm id="{10139EB8-A352-45CB-91AE-2B0B39ADF0BB}" authorId="{5BC1AA7B-899E-5972-6F06-D0E9C3C07DDC}" created="2022-11-03T12:37:20.463">
    <ac:txMkLst xmlns:ac="http://schemas.microsoft.com/office/drawing/2013/main/command">
      <pc:docMk xmlns:pc="http://schemas.microsoft.com/office/powerpoint/2013/main/command"/>
      <pc:sldMk xmlns:pc="http://schemas.microsoft.com/office/powerpoint/2013/main/command" cId="2558759977" sldId="488"/>
      <ac:spMk id="25" creationId="{6FC65D5A-8315-4A65-9EEA-F435B2D43BFD}"/>
      <ac:txMk cp="557" len="3">
        <ac:context len="600" hash="330513096"/>
      </ac:txMk>
    </ac:txMkLst>
    <p188:pos x="7257624" y="2335529"/>
    <p188:txBody>
      <a:bodyPr/>
      <a:lstStyle/>
      <a:p>
        <a:r>
          <a:rPr lang="fr-FR"/>
          <a:t>leur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A43937-F1FC-481A-8EEA-4A48CCE255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id="{AB981D73-67AA-4D98-A018-6A9FC04AAA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3D7CAC-FC49-47AF-A0F3-75CDA0829CC7}" type="datetimeFigureOut">
              <a:rPr lang="fr-FR"/>
              <a:pPr>
                <a:defRPr/>
              </a:pPr>
              <a:t>18/01/2023</a:t>
            </a:fld>
            <a:endParaRPr lang="fr-FR" dirty="0"/>
          </a:p>
        </p:txBody>
      </p:sp>
      <p:sp>
        <p:nvSpPr>
          <p:cNvPr id="4" name="Espace réservé du pied de page 3">
            <a:extLst>
              <a:ext uri="{FF2B5EF4-FFF2-40B4-BE49-F238E27FC236}">
                <a16:creationId xmlns:a16="http://schemas.microsoft.com/office/drawing/2014/main" id="{5558DD57-F20F-4772-9F42-BFEF64C1A7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dirty="0"/>
          </a:p>
        </p:txBody>
      </p:sp>
      <p:sp>
        <p:nvSpPr>
          <p:cNvPr id="5" name="Espace réservé du numéro de diapositive 4">
            <a:extLst>
              <a:ext uri="{FF2B5EF4-FFF2-40B4-BE49-F238E27FC236}">
                <a16:creationId xmlns:a16="http://schemas.microsoft.com/office/drawing/2014/main" id="{F3ED7997-FC6D-4A85-AC5E-E59C91C4C63A}"/>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2A7936D-48A0-4488-A686-63923B6FB562}" type="slidenum">
              <a:rPr lang="fr-FR"/>
              <a:pPr>
                <a:defRPr/>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F5510D-D101-4F54-AA2B-4C94520C17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3" name="Espace réservé de la date 2">
            <a:extLst>
              <a:ext uri="{FF2B5EF4-FFF2-40B4-BE49-F238E27FC236}">
                <a16:creationId xmlns:a16="http://schemas.microsoft.com/office/drawing/2014/main" id="{E514B934-6658-459C-AC9E-50F2520EB9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pitchFamily="34" charset="0"/>
              </a:defRPr>
            </a:lvl1pPr>
          </a:lstStyle>
          <a:p>
            <a:pPr>
              <a:defRPr/>
            </a:pPr>
            <a:fld id="{3E0821FB-339E-4B8F-A2F3-9193EA92B741}" type="datetimeFigureOut">
              <a:rPr lang="fr-FR"/>
              <a:pPr>
                <a:defRPr/>
              </a:pPr>
              <a:t>18/01/2023</a:t>
            </a:fld>
            <a:endParaRPr lang="fr-FR" dirty="0"/>
          </a:p>
        </p:txBody>
      </p:sp>
      <p:sp>
        <p:nvSpPr>
          <p:cNvPr id="4" name="Espace réservé de l'image des diapositives 3">
            <a:extLst>
              <a:ext uri="{FF2B5EF4-FFF2-40B4-BE49-F238E27FC236}">
                <a16:creationId xmlns:a16="http://schemas.microsoft.com/office/drawing/2014/main" id="{7A5545F4-3A68-4CE2-83D4-2E4EB2B0D69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FB1138D-977C-4137-BC42-40B4722E54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a:extLst>
              <a:ext uri="{FF2B5EF4-FFF2-40B4-BE49-F238E27FC236}">
                <a16:creationId xmlns:a16="http://schemas.microsoft.com/office/drawing/2014/main" id="{14623C6A-C007-4DB5-B0AE-DDB98B7AA5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7" name="Espace réservé du numéro de diapositive 6">
            <a:extLst>
              <a:ext uri="{FF2B5EF4-FFF2-40B4-BE49-F238E27FC236}">
                <a16:creationId xmlns:a16="http://schemas.microsoft.com/office/drawing/2014/main" id="{48407820-B2FA-487D-B474-ECC8E2CB764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Arial" pitchFamily="34" charset="0"/>
              </a:defRPr>
            </a:lvl1pPr>
          </a:lstStyle>
          <a:p>
            <a:pPr>
              <a:defRPr/>
            </a:pPr>
            <a:fld id="{3DCAABFC-87D6-4DB4-9341-D53DC40CEBE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A6D6EE4E-921E-4659-8B56-5F125F048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notes 2">
            <a:extLst>
              <a:ext uri="{FF2B5EF4-FFF2-40B4-BE49-F238E27FC236}">
                <a16:creationId xmlns:a16="http://schemas.microsoft.com/office/drawing/2014/main" id="{908A9A59-EA3A-48D6-8BC1-DA079146E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Rappel TLP-AMBER</a:t>
            </a:r>
          </a:p>
        </p:txBody>
      </p:sp>
      <p:sp>
        <p:nvSpPr>
          <p:cNvPr id="13316" name="Espace réservé du numéro de diapositive 3">
            <a:extLst>
              <a:ext uri="{FF2B5EF4-FFF2-40B4-BE49-F238E27FC236}">
                <a16:creationId xmlns:a16="http://schemas.microsoft.com/office/drawing/2014/main" id="{9F1867BD-74A8-40A9-B0F1-E9DDCAA59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00C86B8-CAF2-4A1D-BC90-31865518F62A}" type="slidenum">
              <a:rPr lang="fr-FR" altLang="fr-FR"/>
              <a:pPr fontAlgn="base">
                <a:spcBef>
                  <a:spcPct val="0"/>
                </a:spcBef>
                <a:spcAft>
                  <a:spcPct val="0"/>
                </a:spcAft>
              </a:pPr>
              <a:t>1</a:t>
            </a:fld>
            <a:endParaRPr lang="fr-FR" alt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4</a:t>
            </a:fld>
            <a:endParaRPr lang="fr-FR" dirty="0"/>
          </a:p>
        </p:txBody>
      </p:sp>
    </p:spTree>
    <p:extLst>
      <p:ext uri="{BB962C8B-B14F-4D97-AF65-F5344CB8AC3E}">
        <p14:creationId xmlns:p14="http://schemas.microsoft.com/office/powerpoint/2010/main" val="265260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5941266-44D4-4D7B-B396-4DF053F8EE4A}"/>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
        <p:nvSpPr>
          <p:cNvPr id="10" name="Espace réservé de la date 3">
            <a:extLst>
              <a:ext uri="{FF2B5EF4-FFF2-40B4-BE49-F238E27FC236}">
                <a16:creationId xmlns:a16="http://schemas.microsoft.com/office/drawing/2014/main" id="{784217F5-D1D7-406F-AB9F-81F593A9E38E}"/>
              </a:ext>
            </a:extLst>
          </p:cNvPr>
          <p:cNvSpPr>
            <a:spLocks noGrp="1"/>
          </p:cNvSpPr>
          <p:nvPr>
            <p:ph type="dt" sz="half" idx="16"/>
          </p:nvPr>
        </p:nvSpPr>
        <p:spPr bwMode="gray">
          <a:xfrm>
            <a:off x="323850" y="4797425"/>
            <a:ext cx="1169988"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11" name="Rectangle 10">
            <a:extLst>
              <a:ext uri="{FF2B5EF4-FFF2-40B4-BE49-F238E27FC236}">
                <a16:creationId xmlns:a16="http://schemas.microsoft.com/office/drawing/2014/main" id="{66B44FCE-634B-435B-B57F-97670B464561}"/>
              </a:ext>
            </a:extLst>
          </p:cNvPr>
          <p:cNvSpPr/>
          <p:nvPr userDrawn="1"/>
        </p:nvSpPr>
        <p:spPr>
          <a:xfrm>
            <a:off x="6444208" y="4672943"/>
            <a:ext cx="2628292"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en dehors de votre organisation</a:t>
            </a:r>
          </a:p>
        </p:txBody>
      </p:sp>
    </p:spTree>
    <p:extLst>
      <p:ext uri="{BB962C8B-B14F-4D97-AF65-F5344CB8AC3E}">
        <p14:creationId xmlns:p14="http://schemas.microsoft.com/office/powerpoint/2010/main" val="225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 sous-titre / texte">
    <p:spTree>
      <p:nvGrpSpPr>
        <p:cNvPr id="1" name=""/>
        <p:cNvGrpSpPr/>
        <p:nvPr/>
      </p:nvGrpSpPr>
      <p:grpSpPr>
        <a:xfrm>
          <a:off x="0" y="0"/>
          <a:ext cx="0" cy="0"/>
          <a:chOff x="0" y="0"/>
          <a:chExt cx="0" cy="0"/>
        </a:xfrm>
      </p:grpSpPr>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Tree>
    <p:extLst>
      <p:ext uri="{BB962C8B-B14F-4D97-AF65-F5344CB8AC3E}">
        <p14:creationId xmlns:p14="http://schemas.microsoft.com/office/powerpoint/2010/main" val="103672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90893D4E-D973-403F-8794-462429E931FF}"/>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4"/>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0" name="Espace réservé du texte 7"/>
          <p:cNvSpPr>
            <a:spLocks noGrp="1"/>
          </p:cNvSpPr>
          <p:nvPr>
            <p:ph type="body" sz="quarter" idx="15"/>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25"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2" name="Espace réservé du numéro de diapositive 4">
            <a:extLst>
              <a:ext uri="{FF2B5EF4-FFF2-40B4-BE49-F238E27FC236}">
                <a16:creationId xmlns:a16="http://schemas.microsoft.com/office/drawing/2014/main" id="{C73BA777-11CE-41A0-A6CF-8F9388C00734}"/>
              </a:ext>
            </a:extLst>
          </p:cNvPr>
          <p:cNvSpPr>
            <a:spLocks noGrp="1"/>
          </p:cNvSpPr>
          <p:nvPr>
            <p:ph type="sldNum" sz="quarter" idx="16"/>
          </p:nvPr>
        </p:nvSpPr>
        <p:spPr/>
        <p:txBody>
          <a:bodyPr/>
          <a:lstStyle>
            <a:lvl1pPr>
              <a:defRPr/>
            </a:lvl1pPr>
          </a:lstStyle>
          <a:p>
            <a:pPr>
              <a:defRPr/>
            </a:pPr>
            <a:fld id="{78F3A495-0CAB-4730-84AF-39839411CE37}" type="slidenum">
              <a:rPr lang="fr-FR"/>
              <a:pPr>
                <a:defRPr/>
              </a:pPr>
              <a:t>‹N°›</a:t>
            </a:fld>
            <a:endParaRPr lang="fr-FR" dirty="0"/>
          </a:p>
        </p:txBody>
      </p:sp>
      <p:sp>
        <p:nvSpPr>
          <p:cNvPr id="13" name="Espace réservé de la date 3">
            <a:extLst>
              <a:ext uri="{FF2B5EF4-FFF2-40B4-BE49-F238E27FC236}">
                <a16:creationId xmlns:a16="http://schemas.microsoft.com/office/drawing/2014/main" id="{46267A13-BFE4-4163-985C-055BD17DBB57}"/>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pic>
        <p:nvPicPr>
          <p:cNvPr id="14" name="Image 7">
            <a:extLst>
              <a:ext uri="{FF2B5EF4-FFF2-40B4-BE49-F238E27FC236}">
                <a16:creationId xmlns:a16="http://schemas.microsoft.com/office/drawing/2014/main" id="{738CE812-FD2B-4955-9B3C-64DEBDE451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7938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Accueil - Club de la Continuité d'Activité">
            <a:extLst>
              <a:ext uri="{FF2B5EF4-FFF2-40B4-BE49-F238E27FC236}">
                <a16:creationId xmlns:a16="http://schemas.microsoft.com/office/drawing/2014/main" id="{C960E644-40B0-45DC-925C-43540857AB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63516" y="212676"/>
            <a:ext cx="612068" cy="23615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DCC1DC58-28B8-4B65-BD14-B86C14C98B85}"/>
              </a:ext>
            </a:extLst>
          </p:cNvPr>
          <p:cNvPicPr>
            <a:picLocks noChangeAspect="1"/>
          </p:cNvPicPr>
          <p:nvPr userDrawn="1"/>
        </p:nvPicPr>
        <p:blipFill>
          <a:blip r:embed="rId4"/>
          <a:stretch>
            <a:fillRect/>
          </a:stretch>
        </p:blipFill>
        <p:spPr>
          <a:xfrm>
            <a:off x="6777366" y="248733"/>
            <a:ext cx="784022" cy="204305"/>
          </a:xfrm>
          <a:prstGeom prst="rect">
            <a:avLst/>
          </a:prstGeom>
        </p:spPr>
      </p:pic>
    </p:spTree>
    <p:extLst>
      <p:ext uri="{BB962C8B-B14F-4D97-AF65-F5344CB8AC3E}">
        <p14:creationId xmlns:p14="http://schemas.microsoft.com/office/powerpoint/2010/main" val="177760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785AAAC-2608-484B-8FFB-E1D7AA454F7E}"/>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p:cNvSpPr>
            <a:spLocks noGrp="1"/>
          </p:cNvSpPr>
          <p:nvPr>
            <p:ph type="body" sz="quarter" idx="16"/>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2"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3" name="Espace réservé du texte 11"/>
          <p:cNvSpPr>
            <a:spLocks noGrp="1"/>
          </p:cNvSpPr>
          <p:nvPr>
            <p:ph type="body" sz="quarter" idx="17"/>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p:cNvSpPr>
            <a:spLocks noGrp="1"/>
          </p:cNvSpPr>
          <p:nvPr>
            <p:ph type="body" sz="quarter" idx="14"/>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1"/>
          <p:cNvSpPr>
            <a:spLocks noGrp="1"/>
          </p:cNvSpPr>
          <p:nvPr>
            <p:ph type="body" sz="quarter" idx="18"/>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4">
            <a:extLst>
              <a:ext uri="{FF2B5EF4-FFF2-40B4-BE49-F238E27FC236}">
                <a16:creationId xmlns:a16="http://schemas.microsoft.com/office/drawing/2014/main" id="{5D86C4AE-97D5-45A8-A61B-E55DA970D734}"/>
              </a:ext>
            </a:extLst>
          </p:cNvPr>
          <p:cNvSpPr>
            <a:spLocks noGrp="1"/>
          </p:cNvSpPr>
          <p:nvPr>
            <p:ph type="sldNum" sz="quarter" idx="19"/>
          </p:nvPr>
        </p:nvSpPr>
        <p:spPr/>
        <p:txBody>
          <a:bodyPr/>
          <a:lstStyle>
            <a:lvl1pPr>
              <a:defRPr/>
            </a:lvl1pPr>
          </a:lstStyle>
          <a:p>
            <a:pPr>
              <a:defRPr/>
            </a:pPr>
            <a:fld id="{52D99216-69DD-45B2-9226-6F1493D2D9BF}" type="slidenum">
              <a:rPr lang="fr-FR"/>
              <a:pPr>
                <a:defRPr/>
              </a:pPr>
              <a:t>‹N°›</a:t>
            </a:fld>
            <a:endParaRPr lang="fr-FR" dirty="0"/>
          </a:p>
        </p:txBody>
      </p:sp>
      <p:sp>
        <p:nvSpPr>
          <p:cNvPr id="16" name="Espace réservé de la date 3">
            <a:extLst>
              <a:ext uri="{FF2B5EF4-FFF2-40B4-BE49-F238E27FC236}">
                <a16:creationId xmlns:a16="http://schemas.microsoft.com/office/drawing/2014/main" id="{C31EA944-9CFF-4CDF-BE90-9E7AD8E01A37}"/>
              </a:ext>
            </a:extLst>
          </p:cNvPr>
          <p:cNvSpPr>
            <a:spLocks noGrp="1"/>
          </p:cNvSpPr>
          <p:nvPr>
            <p:ph type="dt" sz="half" idx="20"/>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952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78061EC1-19BF-42FB-8FCC-5B9A44CDC682}"/>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8" name="Espace réservé pour une image  7"/>
          <p:cNvSpPr>
            <a:spLocks noGrp="1"/>
          </p:cNvSpPr>
          <p:nvPr>
            <p:ph type="pic" sz="quarter" idx="15"/>
          </p:nvPr>
        </p:nvSpPr>
        <p:spPr>
          <a:xfrm>
            <a:off x="3131840" y="1707654"/>
            <a:ext cx="5616624" cy="2880320"/>
          </a:xfrm>
        </p:spPr>
        <p:txBody>
          <a:bodyPr rtlCol="0">
            <a:noAutofit/>
          </a:bodyPr>
          <a:lstStyle/>
          <a:p>
            <a:pPr lvl="0"/>
            <a:r>
              <a:rPr lang="fr-FR" noProof="0" dirty="0"/>
              <a:t>Cliquez sur l'icône pour ajouter une image</a:t>
            </a:r>
          </a:p>
        </p:txBody>
      </p:sp>
      <p:sp>
        <p:nvSpPr>
          <p:cNvPr id="10" name="Espace réservé du numéro de diapositive 4">
            <a:extLst>
              <a:ext uri="{FF2B5EF4-FFF2-40B4-BE49-F238E27FC236}">
                <a16:creationId xmlns:a16="http://schemas.microsoft.com/office/drawing/2014/main" id="{00285CDD-E57E-4C08-A3CD-F16C2A1FFA31}"/>
              </a:ext>
            </a:extLst>
          </p:cNvPr>
          <p:cNvSpPr>
            <a:spLocks noGrp="1"/>
          </p:cNvSpPr>
          <p:nvPr>
            <p:ph type="sldNum" sz="quarter" idx="16"/>
          </p:nvPr>
        </p:nvSpPr>
        <p:spPr/>
        <p:txBody>
          <a:bodyPr/>
          <a:lstStyle>
            <a:lvl1pPr>
              <a:defRPr/>
            </a:lvl1pPr>
          </a:lstStyle>
          <a:p>
            <a:pPr>
              <a:defRPr/>
            </a:pPr>
            <a:fld id="{3F84C447-30AF-4557-9C5B-F2FCB4D94B75}" type="slidenum">
              <a:rPr lang="fr-FR"/>
              <a:pPr>
                <a:defRPr/>
              </a:pPr>
              <a:t>‹N°›</a:t>
            </a:fld>
            <a:endParaRPr lang="fr-FR" dirty="0"/>
          </a:p>
        </p:txBody>
      </p:sp>
      <p:sp>
        <p:nvSpPr>
          <p:cNvPr id="11" name="Espace réservé de la date 3">
            <a:extLst>
              <a:ext uri="{FF2B5EF4-FFF2-40B4-BE49-F238E27FC236}">
                <a16:creationId xmlns:a16="http://schemas.microsoft.com/office/drawing/2014/main" id="{A6130339-A1B9-4C53-9B32-D5E9FFA68F5F}"/>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385386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894ADF2E-2B3C-4295-A1C0-4A0185EB1CE1}"/>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3" name="Espace réservé du graphique 2"/>
          <p:cNvSpPr>
            <a:spLocks noGrp="1"/>
          </p:cNvSpPr>
          <p:nvPr>
            <p:ph type="chart" sz="quarter" idx="15"/>
          </p:nvPr>
        </p:nvSpPr>
        <p:spPr>
          <a:xfrm>
            <a:off x="323528" y="1707654"/>
            <a:ext cx="5761038" cy="2879725"/>
          </a:xfrm>
        </p:spPr>
        <p:txBody>
          <a:bodyPr rtlCol="0">
            <a:noAutofit/>
          </a:bodyPr>
          <a:lstStyle/>
          <a:p>
            <a:pPr lvl="0"/>
            <a:r>
              <a:rPr lang="fr-FR" noProof="0" dirty="0"/>
              <a:t>Cliquez sur l'icône pour ajouter un graphique</a:t>
            </a:r>
          </a:p>
        </p:txBody>
      </p:sp>
      <p:sp>
        <p:nvSpPr>
          <p:cNvPr id="9" name="Espace réservé du numéro de diapositive 4">
            <a:extLst>
              <a:ext uri="{FF2B5EF4-FFF2-40B4-BE49-F238E27FC236}">
                <a16:creationId xmlns:a16="http://schemas.microsoft.com/office/drawing/2014/main" id="{69C74E37-C365-48B6-BA95-1619D8719439}"/>
              </a:ext>
            </a:extLst>
          </p:cNvPr>
          <p:cNvSpPr>
            <a:spLocks noGrp="1"/>
          </p:cNvSpPr>
          <p:nvPr>
            <p:ph type="sldNum" sz="quarter" idx="16"/>
          </p:nvPr>
        </p:nvSpPr>
        <p:spPr/>
        <p:txBody>
          <a:bodyPr/>
          <a:lstStyle>
            <a:lvl1pPr>
              <a:defRPr/>
            </a:lvl1pPr>
          </a:lstStyle>
          <a:p>
            <a:pPr>
              <a:defRPr/>
            </a:pPr>
            <a:fld id="{003F92FF-DF16-4215-A8E0-FCD52151AA52}" type="slidenum">
              <a:rPr lang="fr-FR"/>
              <a:pPr>
                <a:defRPr/>
              </a:pPr>
              <a:t>‹N°›</a:t>
            </a:fld>
            <a:endParaRPr lang="fr-FR" dirty="0"/>
          </a:p>
        </p:txBody>
      </p:sp>
      <p:sp>
        <p:nvSpPr>
          <p:cNvPr id="10" name="Espace réservé de la date 3">
            <a:extLst>
              <a:ext uri="{FF2B5EF4-FFF2-40B4-BE49-F238E27FC236}">
                <a16:creationId xmlns:a16="http://schemas.microsoft.com/office/drawing/2014/main" id="{7998AEDB-2DF5-448F-B32F-16CFD9A044B6}"/>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8605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bwMode="gray">
          <a:xfrm>
            <a:off x="323850" y="2427734"/>
            <a:ext cx="8424000" cy="2293224"/>
          </a:xfrm>
        </p:spPr>
        <p:txBody>
          <a:bodyPr/>
          <a:lstStyle>
            <a:lvl1pPr>
              <a:lnSpc>
                <a:spcPct val="90000"/>
              </a:lnSpc>
              <a:spcAft>
                <a:spcPts val="0"/>
              </a:spcAft>
              <a:defRPr sz="4000" b="1" cap="all" baseline="0"/>
            </a:lvl1pPr>
            <a:lvl2pPr marL="92075" indent="0">
              <a:spcBef>
                <a:spcPts val="500"/>
              </a:spcBef>
              <a:spcAft>
                <a:spcPts val="0"/>
              </a:spcAft>
              <a:buNone/>
              <a:tabLst/>
              <a:defRPr sz="2000"/>
            </a:lvl2pPr>
          </a:lstStyle>
          <a:p>
            <a:pPr lvl="0"/>
            <a:r>
              <a:rPr lang="fr-FR" dirty="0"/>
              <a:t>Modifiez les styles du texte du masque</a:t>
            </a:r>
          </a:p>
          <a:p>
            <a:pPr lvl="1"/>
            <a:r>
              <a:rPr lang="fr-FR" dirty="0"/>
              <a:t>Deuxième niveau</a:t>
            </a:r>
          </a:p>
        </p:txBody>
      </p:sp>
      <p:sp>
        <p:nvSpPr>
          <p:cNvPr id="6" name="Espace réservé de la date 3">
            <a:extLst>
              <a:ext uri="{FF2B5EF4-FFF2-40B4-BE49-F238E27FC236}">
                <a16:creationId xmlns:a16="http://schemas.microsoft.com/office/drawing/2014/main" id="{9DDBF3C8-E45F-419F-886C-8D95614B6288}"/>
              </a:ext>
            </a:extLst>
          </p:cNvPr>
          <p:cNvSpPr>
            <a:spLocks noGrp="1"/>
          </p:cNvSpPr>
          <p:nvPr>
            <p:ph type="dt" sz="half" idx="14"/>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1551076F-13C4-4594-B2AE-71E27E438176}"/>
              </a:ext>
            </a:extLst>
          </p:cNvPr>
          <p:cNvSpPr>
            <a:spLocks noGrp="1"/>
          </p:cNvSpPr>
          <p:nvPr>
            <p:ph type="sldNum" sz="quarter" idx="15"/>
          </p:nvPr>
        </p:nvSpPr>
        <p:spPr/>
        <p:txBody>
          <a:bodyPr/>
          <a:lstStyle>
            <a:lvl1pPr algn="r">
              <a:defRPr sz="750" b="1" smtClean="0">
                <a:solidFill>
                  <a:schemeClr val="tx1"/>
                </a:solidFill>
              </a:defRPr>
            </a:lvl1pPr>
          </a:lstStyle>
          <a:p>
            <a:pPr>
              <a:defRPr/>
            </a:pPr>
            <a:fld id="{16236DBE-02F8-4A7C-AA13-A8190BD14CA6}" type="slidenum">
              <a:rPr lang="fr-FR"/>
              <a:pPr>
                <a:defRPr/>
              </a:pPr>
              <a:t>‹N°›</a:t>
            </a:fld>
            <a:endParaRPr lang="fr-FR" dirty="0"/>
          </a:p>
        </p:txBody>
      </p:sp>
    </p:spTree>
    <p:extLst>
      <p:ext uri="{BB962C8B-B14F-4D97-AF65-F5344CB8AC3E}">
        <p14:creationId xmlns:p14="http://schemas.microsoft.com/office/powerpoint/2010/main" val="172699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3530A-8232-4E16-BB23-D12DF6613B35}"/>
              </a:ext>
            </a:extLst>
          </p:cNvPr>
          <p:cNvSpPr/>
          <p:nvPr userDrawn="1"/>
        </p:nvSpPr>
        <p:spPr>
          <a:xfrm>
            <a:off x="0" y="647700"/>
            <a:ext cx="9144000" cy="44958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12"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rabicPeriod"/>
              <a:defRPr sz="3250" b="1" cap="all" baseline="0">
                <a:solidFill>
                  <a:schemeClr val="bg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6" name="Espace réservé de la date 3">
            <a:extLst>
              <a:ext uri="{FF2B5EF4-FFF2-40B4-BE49-F238E27FC236}">
                <a16:creationId xmlns:a16="http://schemas.microsoft.com/office/drawing/2014/main" id="{98C051D5-DA2E-4DAC-903E-D3F52440ACF0}"/>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8579B0C8-1EF9-467D-9DF5-4831026C2890}"/>
              </a:ext>
            </a:extLst>
          </p:cNvPr>
          <p:cNvSpPr>
            <a:spLocks noGrp="1"/>
          </p:cNvSpPr>
          <p:nvPr>
            <p:ph type="sldNum" sz="quarter" idx="15"/>
          </p:nvPr>
        </p:nvSpPr>
        <p:spPr/>
        <p:txBody>
          <a:bodyPr/>
          <a:lstStyle>
            <a:lvl1pPr algn="r">
              <a:defRPr sz="750" b="1" smtClean="0">
                <a:solidFill>
                  <a:schemeClr val="bg1"/>
                </a:solidFill>
              </a:defRPr>
            </a:lvl1pPr>
          </a:lstStyle>
          <a:p>
            <a:pPr>
              <a:defRPr/>
            </a:pPr>
            <a:fld id="{212C633B-659A-434E-9BBF-83C60A170E8C}" type="slidenum">
              <a:rPr lang="fr-FR"/>
              <a:pPr>
                <a:defRPr/>
              </a:pPr>
              <a:t>‹N°›</a:t>
            </a:fld>
            <a:endParaRPr lang="fr-FR" dirty="0"/>
          </a:p>
        </p:txBody>
      </p:sp>
    </p:spTree>
    <p:extLst>
      <p:ext uri="{BB962C8B-B14F-4D97-AF65-F5344CB8AC3E}">
        <p14:creationId xmlns:p14="http://schemas.microsoft.com/office/powerpoint/2010/main" val="141755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F7BC-AEF0-45B8-A2D9-B1B7FB4F37B4}"/>
              </a:ext>
            </a:extLst>
          </p:cNvPr>
          <p:cNvSpPr/>
          <p:nvPr userDrawn="1"/>
        </p:nvSpPr>
        <p:spPr>
          <a:xfrm>
            <a:off x="0" y="662400"/>
            <a:ext cx="9144000" cy="4104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 name="Rectangle 3">
            <a:extLst>
              <a:ext uri="{FF2B5EF4-FFF2-40B4-BE49-F238E27FC236}">
                <a16:creationId xmlns:a16="http://schemas.microsoft.com/office/drawing/2014/main" id="{58E921D5-A9BE-4189-A6F0-D6D162981D2C}"/>
              </a:ext>
            </a:extLst>
          </p:cNvPr>
          <p:cNvSpPr/>
          <p:nvPr userDrawn="1"/>
        </p:nvSpPr>
        <p:spPr>
          <a:xfrm>
            <a:off x="0" y="4765675"/>
            <a:ext cx="9144000" cy="377825"/>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23"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lphaUcPeriod"/>
              <a:defRPr sz="2500" b="1" cap="all" baseline="0">
                <a:solidFill>
                  <a:schemeClr val="tx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7" name="Espace réservé de la date 3">
            <a:extLst>
              <a:ext uri="{FF2B5EF4-FFF2-40B4-BE49-F238E27FC236}">
                <a16:creationId xmlns:a16="http://schemas.microsoft.com/office/drawing/2014/main" id="{3D0AECF4-8BBB-4602-8C15-EB8808B8BEF3}"/>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8" name="Espace réservé du numéro de diapositive 5">
            <a:extLst>
              <a:ext uri="{FF2B5EF4-FFF2-40B4-BE49-F238E27FC236}">
                <a16:creationId xmlns:a16="http://schemas.microsoft.com/office/drawing/2014/main" id="{90B5C319-18E6-4FBE-B128-B68A2FD17B33}"/>
              </a:ext>
            </a:extLst>
          </p:cNvPr>
          <p:cNvSpPr>
            <a:spLocks noGrp="1"/>
          </p:cNvSpPr>
          <p:nvPr>
            <p:ph type="sldNum" sz="quarter" idx="15"/>
          </p:nvPr>
        </p:nvSpPr>
        <p:spPr/>
        <p:txBody>
          <a:bodyPr/>
          <a:lstStyle>
            <a:lvl1pPr algn="r">
              <a:defRPr sz="750" b="1" smtClean="0">
                <a:solidFill>
                  <a:schemeClr val="bg1"/>
                </a:solidFill>
              </a:defRPr>
            </a:lvl1pPr>
          </a:lstStyle>
          <a:p>
            <a:pPr>
              <a:defRPr/>
            </a:pPr>
            <a:fld id="{B04CA4DD-83B3-480F-9DE5-C6494E001CD8}" type="slidenum">
              <a:rPr lang="fr-FR"/>
              <a:pPr>
                <a:defRPr/>
              </a:pPr>
              <a:t>‹N°›</a:t>
            </a:fld>
            <a:endParaRPr lang="fr-FR" dirty="0"/>
          </a:p>
        </p:txBody>
      </p:sp>
    </p:spTree>
    <p:extLst>
      <p:ext uri="{BB962C8B-B14F-4D97-AF65-F5344CB8AC3E}">
        <p14:creationId xmlns:p14="http://schemas.microsoft.com/office/powerpoint/2010/main" val="360881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3592EB48-853A-42F7-961D-F1E38781911A}"/>
              </a:ext>
            </a:extLst>
          </p:cNvPr>
          <p:cNvSpPr>
            <a:spLocks noGrp="1"/>
          </p:cNvSpPr>
          <p:nvPr>
            <p:ph type="body" idx="1"/>
          </p:nvPr>
        </p:nvSpPr>
        <p:spPr bwMode="gray">
          <a:xfrm>
            <a:off x="323850" y="1708150"/>
            <a:ext cx="84248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6" name="Espace réservé du numéro de diapositive 5">
            <a:extLst>
              <a:ext uri="{FF2B5EF4-FFF2-40B4-BE49-F238E27FC236}">
                <a16:creationId xmlns:a16="http://schemas.microsoft.com/office/drawing/2014/main" id="{6E126620-148B-45D8-A4E8-E38091C80FD5}"/>
              </a:ext>
            </a:extLst>
          </p:cNvPr>
          <p:cNvSpPr>
            <a:spLocks noGrp="1"/>
          </p:cNvSpPr>
          <p:nvPr>
            <p:ph type="sldNum" sz="quarter" idx="4"/>
          </p:nvPr>
        </p:nvSpPr>
        <p:spPr bwMode="gray">
          <a:xfrm>
            <a:off x="7399338" y="4783138"/>
            <a:ext cx="1349375" cy="360362"/>
          </a:xfrm>
          <a:prstGeom prst="rect">
            <a:avLst/>
          </a:prstGeom>
        </p:spPr>
        <p:txBody>
          <a:bodyPr vert="horz" lIns="0" tIns="0" rIns="0" bIns="0" rtlCol="0" anchor="ctr" anchorCtr="0">
            <a:noAutofit/>
          </a:bodyPr>
          <a:lstStyle>
            <a:lvl1pPr algn="r" eaLnBrk="1" fontAlgn="auto" hangingPunct="1">
              <a:spcBef>
                <a:spcPts val="0"/>
              </a:spcBef>
              <a:spcAft>
                <a:spcPts val="0"/>
              </a:spcAft>
              <a:defRPr sz="750" b="1" smtClean="0">
                <a:solidFill>
                  <a:schemeClr val="tx1"/>
                </a:solidFill>
                <a:latin typeface="+mn-lt"/>
              </a:defRPr>
            </a:lvl1pPr>
          </a:lstStyle>
          <a:p>
            <a:pPr>
              <a:defRPr/>
            </a:pPr>
            <a:fld id="{B13E9C10-DF8E-4B7F-A608-7C15B3E7DA2A}" type="slidenum">
              <a:rPr lang="fr-FR"/>
              <a:pPr>
                <a:defRPr/>
              </a:pPr>
              <a:t>‹N°›</a:t>
            </a:fld>
            <a:endParaRPr lang="fr-FR" dirty="0"/>
          </a:p>
        </p:txBody>
      </p:sp>
      <p:sp>
        <p:nvSpPr>
          <p:cNvPr id="1028" name="Espace réservé du titre 11">
            <a:extLst>
              <a:ext uri="{FF2B5EF4-FFF2-40B4-BE49-F238E27FC236}">
                <a16:creationId xmlns:a16="http://schemas.microsoft.com/office/drawing/2014/main" id="{3DC49810-871F-4209-A624-6BAA3C5658B3}"/>
              </a:ext>
            </a:extLst>
          </p:cNvPr>
          <p:cNvSpPr>
            <a:spLocks noGrp="1"/>
          </p:cNvSpPr>
          <p:nvPr>
            <p:ph type="title"/>
          </p:nvPr>
        </p:nvSpPr>
        <p:spPr bwMode="auto">
          <a:xfrm>
            <a:off x="323850" y="682625"/>
            <a:ext cx="84248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a:t>
            </a:r>
          </a:p>
        </p:txBody>
      </p:sp>
      <p:sp>
        <p:nvSpPr>
          <p:cNvPr id="2" name="Espace réservé de la date 1">
            <a:extLst>
              <a:ext uri="{FF2B5EF4-FFF2-40B4-BE49-F238E27FC236}">
                <a16:creationId xmlns:a16="http://schemas.microsoft.com/office/drawing/2014/main" id="{F7E66223-C3B5-40CE-BBF2-E2B79CEC1CCB}"/>
              </a:ext>
            </a:extLst>
          </p:cNvPr>
          <p:cNvSpPr>
            <a:spLocks noGrp="1"/>
          </p:cNvSpPr>
          <p:nvPr>
            <p:ph type="dt" sz="half" idx="2"/>
          </p:nvPr>
        </p:nvSpPr>
        <p:spPr>
          <a:xfrm>
            <a:off x="315913" y="4783138"/>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750" b="1" cap="all" smtClean="0">
                <a:solidFill>
                  <a:schemeClr val="tx1"/>
                </a:solidFill>
                <a:latin typeface="+mn-lt"/>
              </a:defRPr>
            </a:lvl1pPr>
          </a:lstStyle>
          <a:p>
            <a:pPr>
              <a:defRPr/>
            </a:pPr>
            <a:r>
              <a:rPr lang="fr-FR" dirty="0"/>
              <a:t>09/03/2022</a:t>
            </a:r>
          </a:p>
        </p:txBody>
      </p:sp>
    </p:spTree>
  </p:cSld>
  <p:clrMap bg1="lt1" tx1="dk1" bg2="lt2" tx2="dk2" accent1="accent1" accent2="accent2" accent3="accent3" accent4="accent4" accent5="accent5" accent6="accent6" hlink="hlink" folHlink="folHlink"/>
  <p:sldLayoutIdLst>
    <p:sldLayoutId id="2147483830" r:id="rId1"/>
    <p:sldLayoutId id="2147483838" r:id="rId2"/>
    <p:sldLayoutId id="2147483831" r:id="rId3"/>
    <p:sldLayoutId id="2147483832" r:id="rId4"/>
    <p:sldLayoutId id="2147483833" r:id="rId5"/>
    <p:sldLayoutId id="2147483834" r:id="rId6"/>
    <p:sldLayoutId id="2147483835" r:id="rId7"/>
    <p:sldLayoutId id="2147483836" r:id="rId8"/>
    <p:sldLayoutId id="2147483837" r:id="rId9"/>
  </p:sldLayoutIdLst>
  <p:hf hdr="0" ftr="0"/>
  <p:txStyles>
    <p:titleStyle>
      <a:lvl1pPr marL="14288" algn="l" rtl="0" fontAlgn="base">
        <a:lnSpc>
          <a:spcPct val="90000"/>
        </a:lnSpc>
        <a:spcBef>
          <a:spcPct val="0"/>
        </a:spcBef>
        <a:spcAft>
          <a:spcPct val="0"/>
        </a:spcAft>
        <a:defRPr sz="2500" b="1" kern="1200">
          <a:solidFill>
            <a:schemeClr val="tx1"/>
          </a:solidFill>
          <a:latin typeface="+mj-lt"/>
          <a:ea typeface="+mj-ea"/>
          <a:cs typeface="+mj-cs"/>
        </a:defRPr>
      </a:lvl1pPr>
      <a:lvl2pPr marL="14288" algn="l" rtl="0" fontAlgn="base">
        <a:lnSpc>
          <a:spcPct val="90000"/>
        </a:lnSpc>
        <a:spcBef>
          <a:spcPct val="0"/>
        </a:spcBef>
        <a:spcAft>
          <a:spcPct val="0"/>
        </a:spcAft>
        <a:defRPr sz="2500" b="1">
          <a:solidFill>
            <a:schemeClr val="tx1"/>
          </a:solidFill>
          <a:latin typeface="Arial" panose="020B0604020202020204" pitchFamily="34" charset="0"/>
        </a:defRPr>
      </a:lvl2pPr>
      <a:lvl3pPr marL="14288" algn="l" rtl="0" fontAlgn="base">
        <a:lnSpc>
          <a:spcPct val="90000"/>
        </a:lnSpc>
        <a:spcBef>
          <a:spcPct val="0"/>
        </a:spcBef>
        <a:spcAft>
          <a:spcPct val="0"/>
        </a:spcAft>
        <a:defRPr sz="2500" b="1">
          <a:solidFill>
            <a:schemeClr val="tx1"/>
          </a:solidFill>
          <a:latin typeface="Arial" panose="020B0604020202020204" pitchFamily="34" charset="0"/>
        </a:defRPr>
      </a:lvl3pPr>
      <a:lvl4pPr marL="14288" algn="l" rtl="0" fontAlgn="base">
        <a:lnSpc>
          <a:spcPct val="90000"/>
        </a:lnSpc>
        <a:spcBef>
          <a:spcPct val="0"/>
        </a:spcBef>
        <a:spcAft>
          <a:spcPct val="0"/>
        </a:spcAft>
        <a:defRPr sz="2500" b="1">
          <a:solidFill>
            <a:schemeClr val="tx1"/>
          </a:solidFill>
          <a:latin typeface="Arial" panose="020B0604020202020204" pitchFamily="34" charset="0"/>
        </a:defRPr>
      </a:lvl4pPr>
      <a:lvl5pPr marL="14288" algn="l" rtl="0" fontAlgn="base">
        <a:lnSpc>
          <a:spcPct val="90000"/>
        </a:lnSpc>
        <a:spcBef>
          <a:spcPct val="0"/>
        </a:spcBef>
        <a:spcAft>
          <a:spcPct val="0"/>
        </a:spcAft>
        <a:defRPr sz="2500" b="1">
          <a:solidFill>
            <a:schemeClr val="tx1"/>
          </a:solidFill>
          <a:latin typeface="Arial" panose="020B0604020202020204" pitchFamily="34" charset="0"/>
        </a:defRPr>
      </a:lvl5pPr>
      <a:lvl6pPr marL="471488" algn="l" rtl="0" fontAlgn="base">
        <a:lnSpc>
          <a:spcPct val="90000"/>
        </a:lnSpc>
        <a:spcBef>
          <a:spcPct val="0"/>
        </a:spcBef>
        <a:spcAft>
          <a:spcPct val="0"/>
        </a:spcAft>
        <a:defRPr sz="2500" b="1">
          <a:solidFill>
            <a:schemeClr val="tx1"/>
          </a:solidFill>
          <a:latin typeface="Arial" panose="020B0604020202020204" pitchFamily="34" charset="0"/>
        </a:defRPr>
      </a:lvl6pPr>
      <a:lvl7pPr marL="928688" algn="l" rtl="0" fontAlgn="base">
        <a:lnSpc>
          <a:spcPct val="90000"/>
        </a:lnSpc>
        <a:spcBef>
          <a:spcPct val="0"/>
        </a:spcBef>
        <a:spcAft>
          <a:spcPct val="0"/>
        </a:spcAft>
        <a:defRPr sz="2500" b="1">
          <a:solidFill>
            <a:schemeClr val="tx1"/>
          </a:solidFill>
          <a:latin typeface="Arial" panose="020B0604020202020204" pitchFamily="34" charset="0"/>
        </a:defRPr>
      </a:lvl7pPr>
      <a:lvl8pPr marL="1385888" algn="l" rtl="0" fontAlgn="base">
        <a:lnSpc>
          <a:spcPct val="90000"/>
        </a:lnSpc>
        <a:spcBef>
          <a:spcPct val="0"/>
        </a:spcBef>
        <a:spcAft>
          <a:spcPct val="0"/>
        </a:spcAft>
        <a:defRPr sz="2500" b="1">
          <a:solidFill>
            <a:schemeClr val="tx1"/>
          </a:solidFill>
          <a:latin typeface="Arial" panose="020B0604020202020204" pitchFamily="34" charset="0"/>
        </a:defRPr>
      </a:lvl8pPr>
      <a:lvl9pPr marL="1843088" algn="l" rtl="0" fontAlgn="base">
        <a:lnSpc>
          <a:spcPct val="90000"/>
        </a:lnSpc>
        <a:spcBef>
          <a:spcPct val="0"/>
        </a:spcBef>
        <a:spcAft>
          <a:spcPct val="0"/>
        </a:spcAft>
        <a:defRPr sz="2500" b="1">
          <a:solidFill>
            <a:schemeClr val="tx1"/>
          </a:solidFill>
          <a:latin typeface="Arial" panose="020B0604020202020204" pitchFamily="34" charset="0"/>
        </a:defRPr>
      </a:lvl9pPr>
    </p:titleStyle>
    <p:body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E7_9DC25A4D.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microsoft.com/office/2018/10/relationships/comments" Target="../comments/modernComment_1E8_9883942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E4_2EF08E8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9BAB8FC-243A-4AB7-8ECA-7BDC95086298}"/>
              </a:ext>
            </a:extLst>
          </p:cNvPr>
          <p:cNvPicPr>
            <a:picLocks noChangeAspect="1"/>
          </p:cNvPicPr>
          <p:nvPr/>
        </p:nvPicPr>
        <p:blipFill rotWithShape="1">
          <a:blip r:embed="rId3">
            <a:duotone>
              <a:schemeClr val="accent2">
                <a:shade val="45000"/>
                <a:satMod val="135000"/>
              </a:schemeClr>
              <a:prstClr val="white"/>
            </a:duotone>
          </a:blip>
          <a:srcRect t="24500" b="19994"/>
          <a:stretch/>
        </p:blipFill>
        <p:spPr>
          <a:xfrm>
            <a:off x="0" y="-56542"/>
            <a:ext cx="9157184" cy="3384376"/>
          </a:xfrm>
          <a:prstGeom prst="rect">
            <a:avLst/>
          </a:prstGeom>
        </p:spPr>
      </p:pic>
      <p:sp>
        <p:nvSpPr>
          <p:cNvPr id="12290" name="Espace réservé du texte 1">
            <a:extLst>
              <a:ext uri="{FF2B5EF4-FFF2-40B4-BE49-F238E27FC236}">
                <a16:creationId xmlns:a16="http://schemas.microsoft.com/office/drawing/2014/main" id="{37FE8259-D3FD-42A6-B549-CBD443A1805E}"/>
              </a:ext>
            </a:extLst>
          </p:cNvPr>
          <p:cNvSpPr>
            <a:spLocks noGrp="1"/>
          </p:cNvSpPr>
          <p:nvPr>
            <p:ph type="body" sz="quarter" idx="13"/>
          </p:nvPr>
        </p:nvSpPr>
        <p:spPr>
          <a:xfrm>
            <a:off x="324713" y="3327834"/>
            <a:ext cx="8424000" cy="1188132"/>
          </a:xfrm>
        </p:spPr>
        <p:txBody>
          <a:bodyPr anchor="ctr"/>
          <a:lstStyle/>
          <a:p>
            <a:pPr algn="ctr">
              <a:spcAft>
                <a:spcPct val="0"/>
              </a:spcAft>
            </a:pPr>
            <a:r>
              <a:rPr lang="fr-FR" altLang="fr-FR" sz="3200" cap="none" dirty="0"/>
              <a:t>Exercice « REMPAR22 »</a:t>
            </a:r>
          </a:p>
          <a:p>
            <a:pPr algn="ctr">
              <a:spcAft>
                <a:spcPct val="0"/>
              </a:spcAft>
            </a:pPr>
            <a:r>
              <a:rPr lang="fr-FR" altLang="fr-FR" sz="2000" cap="none" dirty="0">
                <a:solidFill>
                  <a:schemeClr val="tx1">
                    <a:lumMod val="65000"/>
                    <a:lumOff val="35000"/>
                  </a:schemeClr>
                </a:solidFill>
              </a:rPr>
              <a:t>Atelier 3 - Animation</a:t>
            </a:r>
          </a:p>
        </p:txBody>
      </p:sp>
      <p:sp>
        <p:nvSpPr>
          <p:cNvPr id="4" name="Espace réservé du numéro de diapositive 3">
            <a:extLst>
              <a:ext uri="{FF2B5EF4-FFF2-40B4-BE49-F238E27FC236}">
                <a16:creationId xmlns:a16="http://schemas.microsoft.com/office/drawing/2014/main" id="{1BE11005-07F5-448D-B13A-D4036080468E}"/>
              </a:ext>
            </a:extLst>
          </p:cNvPr>
          <p:cNvSpPr>
            <a:spLocks noGrp="1"/>
          </p:cNvSpPr>
          <p:nvPr>
            <p:ph type="sldNum" sz="quarter" idx="15"/>
          </p:nvPr>
        </p:nvSpPr>
        <p:spPr/>
        <p:txBody>
          <a:bodyPr/>
          <a:lstStyle/>
          <a:p>
            <a:pPr>
              <a:defRPr/>
            </a:pPr>
            <a:fld id="{3BEB860A-AEEF-4795-BD19-8310BB51B30F}" type="slidenum">
              <a:rPr lang="fr-FR"/>
              <a:pPr>
                <a:defRPr/>
              </a:pPr>
              <a:t>1</a:t>
            </a:fld>
            <a:endParaRPr lang="fr-FR" dirty="0"/>
          </a:p>
        </p:txBody>
      </p:sp>
      <p:pic>
        <p:nvPicPr>
          <p:cNvPr id="5" name="Image 4" descr="Accueil - Club de la Continuité d'Activité">
            <a:extLst>
              <a:ext uri="{FF2B5EF4-FFF2-40B4-BE49-F238E27FC236}">
                <a16:creationId xmlns:a16="http://schemas.microsoft.com/office/drawing/2014/main" id="{5613B7BC-7237-4022-96F6-998D18008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810" y="4681751"/>
            <a:ext cx="784390" cy="3026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8">
            <a:extLst>
              <a:ext uri="{FF2B5EF4-FFF2-40B4-BE49-F238E27FC236}">
                <a16:creationId xmlns:a16="http://schemas.microsoft.com/office/drawing/2014/main" id="{0D8EB50D-A3E0-4001-A24B-25CD72EC39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1919" y="4571145"/>
            <a:ext cx="520161" cy="52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Un Campus dédié à la cybersécurité | Agence nationale de la sécurité des  systèmes d'information">
            <a:extLst>
              <a:ext uri="{FF2B5EF4-FFF2-40B4-BE49-F238E27FC236}">
                <a16:creationId xmlns:a16="http://schemas.microsoft.com/office/drawing/2014/main" id="{E52B3112-DFCD-4E21-A053-BD05207FDA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270" y="4671895"/>
            <a:ext cx="1115186" cy="319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C105D39-E120-4923-88C3-086FA113ECCB}"/>
              </a:ext>
            </a:extLst>
          </p:cNvPr>
          <p:cNvSpPr/>
          <p:nvPr/>
        </p:nvSpPr>
        <p:spPr>
          <a:xfrm>
            <a:off x="3114555" y="21423"/>
            <a:ext cx="2844316" cy="684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rPr>
              <a:t>Ne pas diffuser aux joueurs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Exemple d’animation pour le format « simulations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10</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596335" y="234611"/>
            <a:ext cx="1350021"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A91C414D-B41E-4620-A2B9-F7185FF21318}"/>
              </a:ext>
            </a:extLst>
          </p:cNvPr>
          <p:cNvSpPr txBox="1"/>
          <p:nvPr/>
        </p:nvSpPr>
        <p:spPr>
          <a:xfrm>
            <a:off x="143508" y="1084196"/>
            <a:ext cx="8460618" cy="419005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b="1" dirty="0"/>
              <a:t>Modalités d’animation : </a:t>
            </a:r>
          </a:p>
          <a:p>
            <a:pPr marL="742950" lvl="1" indent="-285750" algn="just">
              <a:lnSpc>
                <a:spcPct val="150000"/>
              </a:lnSpc>
              <a:buFont typeface="Arial" panose="020B0604020202020204" pitchFamily="34" charset="0"/>
              <a:buChar char="•"/>
            </a:pPr>
            <a:r>
              <a:rPr lang="fr-FR" sz="1200" dirty="0"/>
              <a:t>Une cellule d’animation (entre 2 à 5 personnes) est chargée d’envoyer les stimuli et d’animer le jeu (</a:t>
            </a:r>
            <a:r>
              <a:rPr lang="fr-FR" sz="1200" dirty="0" err="1"/>
              <a:t>Openex</a:t>
            </a:r>
            <a:r>
              <a:rPr lang="fr-FR" sz="1200" dirty="0"/>
              <a:t>, appels, réponses à des questions) en fonction d’un niveau d’intensité choisi ;</a:t>
            </a:r>
          </a:p>
          <a:p>
            <a:pPr marL="742950" lvl="1" indent="-285750" algn="just">
              <a:lnSpc>
                <a:spcPct val="150000"/>
              </a:lnSpc>
              <a:buFont typeface="Arial" panose="020B0604020202020204" pitchFamily="34" charset="0"/>
              <a:buChar char="•"/>
            </a:pPr>
            <a:r>
              <a:rPr lang="fr-FR" sz="1200" dirty="0"/>
              <a:t>La mise en place d’une adresse mail d’animation est fortement recommandé en </a:t>
            </a:r>
            <a:r>
              <a:rPr lang="fr-FR" sz="1200" i="1" dirty="0"/>
              <a:t>back-up </a:t>
            </a:r>
            <a:r>
              <a:rPr lang="fr-FR" sz="1200" dirty="0"/>
              <a:t>de celle utilisée pour </a:t>
            </a:r>
            <a:r>
              <a:rPr lang="fr-FR" sz="1200" dirty="0" err="1"/>
              <a:t>Openex</a:t>
            </a:r>
            <a:r>
              <a:rPr lang="fr-FR" sz="1200" i="1" dirty="0"/>
              <a:t>.</a:t>
            </a:r>
          </a:p>
          <a:p>
            <a:pPr algn="just">
              <a:lnSpc>
                <a:spcPct val="150000"/>
              </a:lnSpc>
            </a:pPr>
            <a:r>
              <a:rPr lang="fr-FR" sz="1200" dirty="0">
                <a:solidFill>
                  <a:srgbClr val="C00000"/>
                </a:solidFill>
                <a:sym typeface="Wingdings" panose="05000000000000000000" pitchFamily="2" charset="2"/>
              </a:rPr>
              <a:t>	 Actions des planificateurs : assurer la logistique d’animation (personnel, matériel).</a:t>
            </a:r>
            <a:endParaRPr lang="fr-FR" sz="1200" dirty="0"/>
          </a:p>
          <a:p>
            <a:pPr algn="just">
              <a:lnSpc>
                <a:spcPct val="150000"/>
              </a:lnSpc>
            </a:pPr>
            <a:r>
              <a:rPr lang="fr-FR" sz="1200" i="1" dirty="0">
                <a:solidFill>
                  <a:srgbClr val="C00000"/>
                </a:solidFill>
                <a:sym typeface="Wingdings" panose="05000000000000000000" pitchFamily="2" charset="2"/>
              </a:rPr>
              <a:t> </a:t>
            </a:r>
            <a:endParaRPr lang="fr-FR" sz="1200" b="1" dirty="0"/>
          </a:p>
          <a:p>
            <a:pPr marL="285750" indent="-285750" algn="just">
              <a:lnSpc>
                <a:spcPct val="150000"/>
              </a:lnSpc>
              <a:buFont typeface="Arial" panose="020B0604020202020204" pitchFamily="34" charset="0"/>
              <a:buChar char="•"/>
            </a:pPr>
            <a:r>
              <a:rPr lang="fr-FR" sz="1200" b="1" dirty="0"/>
              <a:t>Rythme de bataille : </a:t>
            </a:r>
            <a:r>
              <a:rPr lang="fr-FR" sz="1200" dirty="0"/>
              <a:t>en fonction du niveau de maturité des équipes et des objectifs définis :</a:t>
            </a:r>
          </a:p>
          <a:p>
            <a:pPr marL="742950" lvl="1" indent="-285750" algn="just">
              <a:lnSpc>
                <a:spcPct val="150000"/>
              </a:lnSpc>
              <a:buFont typeface="Arial" panose="020B0604020202020204" pitchFamily="34" charset="0"/>
              <a:buChar char="•"/>
            </a:pPr>
            <a:r>
              <a:rPr lang="fr-FR" sz="1200" dirty="0"/>
              <a:t>Prévoir dans le chronogramme la tenue de points de situation internes et inter-cellules ;</a:t>
            </a:r>
          </a:p>
          <a:p>
            <a:pPr marL="742950" lvl="1" indent="-285750" algn="just">
              <a:lnSpc>
                <a:spcPct val="150000"/>
              </a:lnSpc>
              <a:buFont typeface="Arial" panose="020B0604020202020204" pitchFamily="34" charset="0"/>
              <a:buChar char="•"/>
            </a:pPr>
            <a:r>
              <a:rPr lang="fr-FR" sz="1200" dirty="0"/>
              <a:t>Prévoir un créneau de RETEX à chaud.</a:t>
            </a:r>
            <a:r>
              <a:rPr lang="fr-FR" sz="1200" dirty="0">
                <a:solidFill>
                  <a:srgbClr val="C00000"/>
                </a:solidFill>
                <a:sym typeface="Wingdings" panose="05000000000000000000" pitchFamily="2" charset="2"/>
              </a:rPr>
              <a:t> </a:t>
            </a:r>
          </a:p>
          <a:p>
            <a:pPr algn="just">
              <a:lnSpc>
                <a:spcPct val="150000"/>
              </a:lnSpc>
            </a:pPr>
            <a:r>
              <a:rPr lang="fr-FR" sz="1200" dirty="0">
                <a:solidFill>
                  <a:srgbClr val="C00000"/>
                </a:solidFill>
                <a:sym typeface="Wingdings" panose="05000000000000000000" pitchFamily="2" charset="2"/>
              </a:rPr>
              <a:t>	 Actions des planificateurs : </a:t>
            </a:r>
          </a:p>
          <a:p>
            <a:pPr marL="1543050" lvl="3"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Adapter le scénario et le rythme d’exercice aux objectifs de l’organisation ;</a:t>
            </a:r>
          </a:p>
          <a:p>
            <a:pPr marL="1543050" lvl="3"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Préparer la session de RETEX à chaud.</a:t>
            </a:r>
            <a:endParaRPr lang="fr-FR" sz="1200" dirty="0">
              <a:solidFill>
                <a:srgbClr val="C00000"/>
              </a:solidFill>
            </a:endParaRPr>
          </a:p>
          <a:p>
            <a:pPr lvl="1" algn="just">
              <a:lnSpc>
                <a:spcPct val="150000"/>
              </a:lnSpc>
            </a:pPr>
            <a:endParaRPr lang="fr-FR" sz="1100" dirty="0"/>
          </a:p>
          <a:p>
            <a:pPr marL="742950" lvl="1" indent="-285750" algn="just">
              <a:lnSpc>
                <a:spcPct val="150000"/>
              </a:lnSpc>
              <a:buFontTx/>
              <a:buChar char="-"/>
            </a:pPr>
            <a:endParaRPr lang="fr-FR" sz="1200" dirty="0"/>
          </a:p>
        </p:txBody>
      </p:sp>
    </p:spTree>
    <p:extLst>
      <p:ext uri="{BB962C8B-B14F-4D97-AF65-F5344CB8AC3E}">
        <p14:creationId xmlns:p14="http://schemas.microsoft.com/office/powerpoint/2010/main" val="323769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Focus sur le volet de pression médiatique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11</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2" name="Rectangle 1">
            <a:extLst>
              <a:ext uri="{FF2B5EF4-FFF2-40B4-BE49-F238E27FC236}">
                <a16:creationId xmlns:a16="http://schemas.microsoft.com/office/drawing/2014/main" id="{CA05ADBC-5716-4E1D-8B71-CFFCC5B764A2}"/>
              </a:ext>
            </a:extLst>
          </p:cNvPr>
          <p:cNvSpPr/>
          <p:nvPr/>
        </p:nvSpPr>
        <p:spPr>
          <a:xfrm>
            <a:off x="3974162" y="2040328"/>
            <a:ext cx="4500177" cy="1668214"/>
          </a:xfrm>
          <a:prstGeom prst="rect">
            <a:avLst/>
          </a:prstGeom>
        </p:spPr>
        <p:txBody>
          <a:bodyPr wrap="square" numCol="1">
            <a:spAutoFit/>
          </a:bodyPr>
          <a:lstStyle/>
          <a:p>
            <a:pPr lvl="2" algn="just">
              <a:lnSpc>
                <a:spcPct val="150000"/>
              </a:lnSpc>
            </a:pPr>
            <a:endParaRPr lang="fr-FR" sz="1400" dirty="0"/>
          </a:p>
          <a:p>
            <a:pPr marL="1200150" lvl="2" indent="-285750" algn="just">
              <a:lnSpc>
                <a:spcPct val="150000"/>
              </a:lnSpc>
              <a:buFont typeface="Arial" panose="020B0604020202020204" pitchFamily="34" charset="0"/>
              <a:buChar char="•"/>
            </a:pPr>
            <a:r>
              <a:rPr lang="fr-FR" sz="1400" dirty="0"/>
              <a:t>Des « scripts » d’appels journalistiques seront également partagés pour renforcer l’animation (utilisé par l’animation locale ou centrale).</a:t>
            </a:r>
          </a:p>
        </p:txBody>
      </p:sp>
      <p:sp>
        <p:nvSpPr>
          <p:cNvPr id="4" name="Rectangle 3">
            <a:extLst>
              <a:ext uri="{FF2B5EF4-FFF2-40B4-BE49-F238E27FC236}">
                <a16:creationId xmlns:a16="http://schemas.microsoft.com/office/drawing/2014/main" id="{D8DC8C87-B653-4287-B8AB-FD29B83962DF}"/>
              </a:ext>
            </a:extLst>
          </p:cNvPr>
          <p:cNvSpPr/>
          <p:nvPr/>
        </p:nvSpPr>
        <p:spPr>
          <a:xfrm>
            <a:off x="-115886" y="1382573"/>
            <a:ext cx="8144269" cy="375552"/>
          </a:xfrm>
          <a:prstGeom prst="rect">
            <a:avLst/>
          </a:prstGeom>
        </p:spPr>
        <p:txBody>
          <a:bodyPr wrap="square">
            <a:spAutoFit/>
          </a:bodyPr>
          <a:lstStyle/>
          <a:p>
            <a:pPr lvl="1" algn="just">
              <a:lnSpc>
                <a:spcPct val="150000"/>
              </a:lnSpc>
            </a:pPr>
            <a:r>
              <a:rPr lang="fr-FR" sz="1400" dirty="0"/>
              <a:t>A ce jour, les chronogrammes </a:t>
            </a:r>
            <a:r>
              <a:rPr lang="fr-FR" sz="1400" dirty="0" err="1"/>
              <a:t>Openex</a:t>
            </a:r>
            <a:r>
              <a:rPr lang="fr-FR" sz="1400" dirty="0"/>
              <a:t> contiennent </a:t>
            </a:r>
            <a:r>
              <a:rPr lang="fr-FR" sz="1400" b="1" dirty="0"/>
              <a:t>une pression médiatique minime :</a:t>
            </a:r>
          </a:p>
        </p:txBody>
      </p:sp>
      <p:sp>
        <p:nvSpPr>
          <p:cNvPr id="7" name="Rectangle 6">
            <a:extLst>
              <a:ext uri="{FF2B5EF4-FFF2-40B4-BE49-F238E27FC236}">
                <a16:creationId xmlns:a16="http://schemas.microsoft.com/office/drawing/2014/main" id="{41E743F0-9042-4EDC-8F05-C234EF568DE9}"/>
              </a:ext>
            </a:extLst>
          </p:cNvPr>
          <p:cNvSpPr/>
          <p:nvPr/>
        </p:nvSpPr>
        <p:spPr>
          <a:xfrm>
            <a:off x="-368991" y="2319722"/>
            <a:ext cx="4500177" cy="1345048"/>
          </a:xfrm>
          <a:prstGeom prst="rect">
            <a:avLst/>
          </a:prstGeom>
        </p:spPr>
        <p:txBody>
          <a:bodyPr wrap="square">
            <a:spAutoFit/>
          </a:bodyPr>
          <a:lstStyle/>
          <a:p>
            <a:pPr marL="1200150" lvl="2" indent="-285750" algn="just">
              <a:lnSpc>
                <a:spcPct val="150000"/>
              </a:lnSpc>
              <a:buFont typeface="Arial" panose="020B0604020202020204" pitchFamily="34" charset="0"/>
              <a:buChar char="•"/>
            </a:pPr>
            <a:r>
              <a:rPr lang="fr-FR" sz="1400" dirty="0"/>
              <a:t>Des modèles </a:t>
            </a:r>
            <a:r>
              <a:rPr lang="fr-FR" sz="1400" b="1" dirty="0"/>
              <a:t>supplémentaires de stimuli </a:t>
            </a:r>
            <a:r>
              <a:rPr lang="fr-FR" sz="1400" dirty="0"/>
              <a:t>médiatiques seront rendus disponibles et pourront être utilisés et ajoutés par les planificateurs.</a:t>
            </a:r>
          </a:p>
        </p:txBody>
      </p:sp>
    </p:spTree>
    <p:extLst>
      <p:ext uri="{BB962C8B-B14F-4D97-AF65-F5344CB8AC3E}">
        <p14:creationId xmlns:p14="http://schemas.microsoft.com/office/powerpoint/2010/main" val="258814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marL="92075" indent="0">
              <a:buNone/>
            </a:pPr>
            <a:r>
              <a:rPr lang="fr-FR" dirty="0"/>
              <a:t>3. </a:t>
            </a:r>
            <a:r>
              <a:rPr lang="fr-FR" cap="none" dirty="0"/>
              <a:t>ORGANISATION ET RÔLE DE LA CELLULE D’ANIMATION DES ORGANISATIONS</a:t>
            </a:r>
          </a:p>
          <a:p>
            <a:pPr marL="92075" indent="0">
              <a:buNone/>
            </a:pPr>
            <a:endParaRPr lang="fr-FR" dirty="0"/>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12</a:t>
            </a:fld>
            <a:endParaRPr lang="fr-FR" dirty="0"/>
          </a:p>
        </p:txBody>
      </p:sp>
    </p:spTree>
    <p:extLst>
      <p:ext uri="{BB962C8B-B14F-4D97-AF65-F5344CB8AC3E}">
        <p14:creationId xmlns:p14="http://schemas.microsoft.com/office/powerpoint/2010/main" val="26904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Organisation et rôle de la cellule d’animation des organisations</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13</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2" name="Rectangle : avec coin rogné 83">
            <a:extLst>
              <a:ext uri="{FF2B5EF4-FFF2-40B4-BE49-F238E27FC236}">
                <a16:creationId xmlns:a16="http://schemas.microsoft.com/office/drawing/2014/main" id="{2CCF9475-9186-4706-860B-DDD5766E5D89}"/>
              </a:ext>
            </a:extLst>
          </p:cNvPr>
          <p:cNvSpPr>
            <a:spLocks/>
          </p:cNvSpPr>
          <p:nvPr/>
        </p:nvSpPr>
        <p:spPr>
          <a:xfrm flipH="1">
            <a:off x="412578" y="1650708"/>
            <a:ext cx="3455915" cy="337507"/>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p:txBody>
      </p:sp>
      <p:sp>
        <p:nvSpPr>
          <p:cNvPr id="18" name="TextBox 33">
            <a:extLst>
              <a:ext uri="{FF2B5EF4-FFF2-40B4-BE49-F238E27FC236}">
                <a16:creationId xmlns:a16="http://schemas.microsoft.com/office/drawing/2014/main" id="{35F1DA9A-E35D-47B6-BF2F-342DC6165721}"/>
              </a:ext>
            </a:extLst>
          </p:cNvPr>
          <p:cNvSpPr txBox="1"/>
          <p:nvPr/>
        </p:nvSpPr>
        <p:spPr>
          <a:xfrm>
            <a:off x="119856" y="1261637"/>
            <a:ext cx="8232563" cy="415498"/>
          </a:xfrm>
          <a:prstGeom prst="rect">
            <a:avLst/>
          </a:prstGeom>
          <a:noFill/>
        </p:spPr>
        <p:txBody>
          <a:bodyPr wrap="square">
            <a:spAutoFit/>
          </a:bodyPr>
          <a:lstStyle/>
          <a:p>
            <a:pPr algn="just"/>
            <a:r>
              <a:rPr lang="fr-FR" sz="1050" kern="0" dirty="0">
                <a:latin typeface="Arial" panose="020B0604020202020204" pitchFamily="34" charset="0"/>
                <a:ea typeface="Geneva" charset="-128"/>
                <a:cs typeface="Arial" panose="020B0604020202020204" pitchFamily="34" charset="0"/>
              </a:rPr>
              <a:t>Le planificateur de l’exercice assure </a:t>
            </a:r>
            <a:r>
              <a:rPr lang="fr-FR" sz="1050" i="1" kern="0" dirty="0">
                <a:latin typeface="Arial" panose="020B0604020202020204" pitchFamily="34" charset="0"/>
                <a:ea typeface="Geneva" charset="-128"/>
                <a:cs typeface="Arial" panose="020B0604020202020204" pitchFamily="34" charset="0"/>
              </a:rPr>
              <a:t>de facto </a:t>
            </a:r>
            <a:r>
              <a:rPr lang="fr-FR" sz="1050" kern="0" dirty="0">
                <a:latin typeface="Arial" panose="020B0604020202020204" pitchFamily="34" charset="0"/>
                <a:ea typeface="Geneva" charset="-128"/>
                <a:cs typeface="Arial" panose="020B0604020202020204" pitchFamily="34" charset="0"/>
              </a:rPr>
              <a:t>l’animation de l’exercice. Il peut être appuyé par une équipe d’animation. </a:t>
            </a:r>
          </a:p>
          <a:p>
            <a:pPr algn="just"/>
            <a:r>
              <a:rPr lang="fr-FR" sz="1050" kern="0" dirty="0">
                <a:latin typeface="Arial" panose="020B0604020202020204" pitchFamily="34" charset="0"/>
                <a:ea typeface="Geneva" charset="-128"/>
                <a:cs typeface="Arial" panose="020B0604020202020204" pitchFamily="34" charset="0"/>
              </a:rPr>
              <a:t>Leur rôle est d’accompagner les joueurs pour garantir l’atteinte des objectifs définis précédemment. Pour cela, l’animation doit assurer : </a:t>
            </a:r>
          </a:p>
        </p:txBody>
      </p:sp>
      <p:sp>
        <p:nvSpPr>
          <p:cNvPr id="20" name="TextBox 35">
            <a:extLst>
              <a:ext uri="{FF2B5EF4-FFF2-40B4-BE49-F238E27FC236}">
                <a16:creationId xmlns:a16="http://schemas.microsoft.com/office/drawing/2014/main" id="{AF967F0E-2ACF-4121-A905-32962EBBD3B2}"/>
              </a:ext>
            </a:extLst>
          </p:cNvPr>
          <p:cNvSpPr txBox="1"/>
          <p:nvPr/>
        </p:nvSpPr>
        <p:spPr>
          <a:xfrm>
            <a:off x="125473" y="1650708"/>
            <a:ext cx="7146772" cy="2862322"/>
          </a:xfrm>
          <a:prstGeom prst="rect">
            <a:avLst/>
          </a:prstGeom>
          <a:noFill/>
        </p:spPr>
        <p:txBody>
          <a:bodyPr wrap="square">
            <a:spAutoFit/>
          </a:bodyPr>
          <a:lstStyle/>
          <a:p>
            <a:pPr marL="742950" lvl="1" indent="-285750" algn="just">
              <a:lnSpc>
                <a:spcPct val="150000"/>
              </a:lnSpc>
              <a:buFont typeface="Arial" panose="020B0604020202020204" pitchFamily="34" charset="0"/>
              <a:buChar char="•"/>
            </a:pPr>
            <a:r>
              <a:rPr lang="fr-FR" sz="1050" dirty="0"/>
              <a:t>La bonne compréhension des objectifs de l’exercice avec la réalisation d’un briefing clair et d’une phase de questions / réponses ;</a:t>
            </a:r>
          </a:p>
          <a:p>
            <a:pPr marL="742950" lvl="1" indent="-285750" algn="just">
              <a:lnSpc>
                <a:spcPct val="150000"/>
              </a:lnSpc>
              <a:buFont typeface="Arial" panose="020B0604020202020204" pitchFamily="34" charset="0"/>
              <a:buChar char="•"/>
            </a:pPr>
            <a:r>
              <a:rPr lang="fr-FR" sz="1050" dirty="0"/>
              <a:t>L’implication de tous les joueurs à l’exercice en variant les destinataires des stimuli et en adaptant le scénario si nécessaire ;</a:t>
            </a:r>
          </a:p>
          <a:p>
            <a:pPr marL="742950" lvl="1" indent="-285750" algn="just">
              <a:lnSpc>
                <a:spcPct val="150000"/>
              </a:lnSpc>
              <a:buFont typeface="Arial" panose="020B0604020202020204" pitchFamily="34" charset="0"/>
              <a:buChar char="•"/>
            </a:pPr>
            <a:r>
              <a:rPr lang="fr-FR" sz="1050" dirty="0"/>
              <a:t>Une animation dynamique pour conserver l’attention de tous ;</a:t>
            </a:r>
          </a:p>
          <a:p>
            <a:pPr marL="742950" lvl="1" indent="-285750" algn="just">
              <a:lnSpc>
                <a:spcPct val="150000"/>
              </a:lnSpc>
              <a:buFont typeface="Arial" panose="020B0604020202020204" pitchFamily="34" charset="0"/>
              <a:buChar char="•"/>
            </a:pPr>
            <a:r>
              <a:rPr lang="fr-FR" sz="1050" dirty="0"/>
              <a:t>Un environnement d’exercice calme et apaisé pour éviter toute situation de stress ;</a:t>
            </a:r>
          </a:p>
          <a:p>
            <a:pPr marL="742950" lvl="1" indent="-285750" algn="just">
              <a:lnSpc>
                <a:spcPct val="150000"/>
              </a:lnSpc>
              <a:buFont typeface="Arial" panose="020B0604020202020204" pitchFamily="34" charset="0"/>
              <a:buChar char="•"/>
            </a:pPr>
            <a:r>
              <a:rPr lang="fr-FR" sz="1050" dirty="0"/>
              <a:t>Une bonne compréhension des points d’amélioration à mettre en œuvre et des leçons à tirer de l’exercice.</a:t>
            </a:r>
          </a:p>
          <a:p>
            <a:pPr marL="171450" indent="-171450" algn="just">
              <a:buFont typeface="Arial" panose="020B0604020202020204" pitchFamily="34" charset="0"/>
              <a:buChar char="•"/>
            </a:pPr>
            <a:endParaRPr lang="fr-FR" sz="1050" kern="0" dirty="0">
              <a:solidFill>
                <a:schemeClr val="tx1">
                  <a:lumMod val="65000"/>
                  <a:lumOff val="35000"/>
                </a:schemeClr>
              </a:solidFill>
              <a:ea typeface="Geneva" charset="-128"/>
              <a:cs typeface="Arial" panose="020B0604020202020204" pitchFamily="34" charset="0"/>
            </a:endParaRPr>
          </a:p>
          <a:p>
            <a:pPr marL="171450" indent="-171450" algn="just">
              <a:buFont typeface="Arial" panose="020B0604020202020204" pitchFamily="34" charset="0"/>
              <a:buChar char="•"/>
            </a:pPr>
            <a:endParaRPr lang="fr-FR" sz="1050" kern="0" dirty="0">
              <a:solidFill>
                <a:schemeClr val="tx1">
                  <a:lumMod val="65000"/>
                  <a:lumOff val="35000"/>
                </a:schemeClr>
              </a:solidFill>
              <a:ea typeface="Geneva" charset="-128"/>
              <a:cs typeface="Arial" panose="020B0604020202020204" pitchFamily="34" charset="0"/>
            </a:endParaRPr>
          </a:p>
          <a:p>
            <a:pPr marL="171450" indent="-171450" algn="just">
              <a:buFont typeface="Arial" panose="020B0604020202020204" pitchFamily="34" charset="0"/>
              <a:buChar char="•"/>
            </a:pPr>
            <a:endParaRPr lang="fr-FR" sz="1100" kern="0" dirty="0">
              <a:solidFill>
                <a:schemeClr val="tx1">
                  <a:lumMod val="65000"/>
                  <a:lumOff val="35000"/>
                </a:schemeClr>
              </a:solidFill>
              <a:ea typeface="Geneva" charset="-128"/>
              <a:cs typeface="Arial" panose="020B0604020202020204" pitchFamily="34" charset="0"/>
            </a:endParaRPr>
          </a:p>
          <a:p>
            <a:pPr marL="171450" indent="-171450" algn="just">
              <a:buFont typeface="Arial" panose="020B0604020202020204" pitchFamily="34" charset="0"/>
              <a:buChar char="•"/>
            </a:pPr>
            <a:endParaRPr lang="fr-FR" sz="1100" kern="0" dirty="0">
              <a:solidFill>
                <a:schemeClr val="tx1">
                  <a:lumMod val="65000"/>
                  <a:lumOff val="35000"/>
                </a:schemeClr>
              </a:solidFill>
              <a:ea typeface="Geneva" charset="-128"/>
              <a:cs typeface="Arial" panose="020B0604020202020204" pitchFamily="34" charset="0"/>
            </a:endParaRPr>
          </a:p>
          <a:p>
            <a:pPr marL="171450" indent="-171450" algn="just">
              <a:buFont typeface="Arial" panose="020B0604020202020204" pitchFamily="34" charset="0"/>
              <a:buChar char="•"/>
            </a:pPr>
            <a:endParaRPr lang="fr-FR" sz="1100" kern="0" dirty="0">
              <a:solidFill>
                <a:schemeClr val="tx1">
                  <a:lumMod val="65000"/>
                  <a:lumOff val="35000"/>
                </a:schemeClr>
              </a:solidFill>
              <a:latin typeface="Arial" panose="020B0604020202020204" pitchFamily="34" charset="0"/>
              <a:ea typeface="Geneva" charset="-128"/>
              <a:cs typeface="Arial" panose="020B0604020202020204" pitchFamily="34" charset="0"/>
            </a:endParaRPr>
          </a:p>
        </p:txBody>
      </p:sp>
      <p:sp>
        <p:nvSpPr>
          <p:cNvPr id="4" name="Rectangle 3">
            <a:extLst>
              <a:ext uri="{FF2B5EF4-FFF2-40B4-BE49-F238E27FC236}">
                <a16:creationId xmlns:a16="http://schemas.microsoft.com/office/drawing/2014/main" id="{28F57048-6C1E-426C-9BC4-36F8040FB017}"/>
              </a:ext>
            </a:extLst>
          </p:cNvPr>
          <p:cNvSpPr/>
          <p:nvPr/>
        </p:nvSpPr>
        <p:spPr>
          <a:xfrm>
            <a:off x="119857" y="953860"/>
            <a:ext cx="2023311" cy="307777"/>
          </a:xfrm>
          <a:prstGeom prst="rect">
            <a:avLst/>
          </a:prstGeom>
        </p:spPr>
        <p:txBody>
          <a:bodyPr wrap="none">
            <a:spAutoFit/>
          </a:bodyPr>
          <a:lstStyle/>
          <a:p>
            <a:r>
              <a:rPr lang="fr-FR" sz="1400" b="1" kern="0" dirty="0">
                <a:solidFill>
                  <a:schemeClr val="accent4"/>
                </a:solidFill>
                <a:cs typeface="Arial" panose="020B0604020202020204" pitchFamily="34" charset="0"/>
              </a:rPr>
              <a:t>Le rôle de l’animation</a:t>
            </a:r>
            <a:endParaRPr lang="fr-FR" sz="1400" dirty="0"/>
          </a:p>
        </p:txBody>
      </p:sp>
      <p:sp>
        <p:nvSpPr>
          <p:cNvPr id="49" name="Rectangle 48">
            <a:extLst>
              <a:ext uri="{FF2B5EF4-FFF2-40B4-BE49-F238E27FC236}">
                <a16:creationId xmlns:a16="http://schemas.microsoft.com/office/drawing/2014/main" id="{85B8AB07-ED76-45FB-9583-24FE0BE1CB45}"/>
              </a:ext>
            </a:extLst>
          </p:cNvPr>
          <p:cNvSpPr/>
          <p:nvPr/>
        </p:nvSpPr>
        <p:spPr>
          <a:xfrm>
            <a:off x="251520" y="3662418"/>
            <a:ext cx="3020379" cy="253916"/>
          </a:xfrm>
          <a:prstGeom prst="rect">
            <a:avLst/>
          </a:prstGeom>
        </p:spPr>
        <p:txBody>
          <a:bodyPr wrap="none">
            <a:spAutoFit/>
          </a:bodyPr>
          <a:lstStyle/>
          <a:p>
            <a:r>
              <a:rPr lang="fr-FR" sz="1050" b="1" i="1" kern="0" dirty="0">
                <a:cs typeface="Arial" panose="020B0604020202020204" pitchFamily="34" charset="0"/>
              </a:rPr>
              <a:t>Quelques conseils pour bien orienter le jeu :</a:t>
            </a:r>
            <a:endParaRPr lang="fr-FR" sz="1050" i="1" dirty="0"/>
          </a:p>
        </p:txBody>
      </p:sp>
      <p:sp>
        <p:nvSpPr>
          <p:cNvPr id="50" name="TextBox 35">
            <a:extLst>
              <a:ext uri="{FF2B5EF4-FFF2-40B4-BE49-F238E27FC236}">
                <a16:creationId xmlns:a16="http://schemas.microsoft.com/office/drawing/2014/main" id="{66F6E41E-F464-4BD4-8596-AB79559F8232}"/>
              </a:ext>
            </a:extLst>
          </p:cNvPr>
          <p:cNvSpPr txBox="1"/>
          <p:nvPr/>
        </p:nvSpPr>
        <p:spPr>
          <a:xfrm>
            <a:off x="566727" y="3973498"/>
            <a:ext cx="7146772" cy="1061829"/>
          </a:xfrm>
          <a:prstGeom prst="rect">
            <a:avLst/>
          </a:prstGeom>
          <a:noFill/>
        </p:spPr>
        <p:txBody>
          <a:bodyPr wrap="square">
            <a:spAutoFit/>
          </a:bodyPr>
          <a:lstStyle/>
          <a:p>
            <a:pPr marL="171450" indent="-171450" algn="just">
              <a:buFont typeface="Arial" panose="020B0604020202020204" pitchFamily="34" charset="0"/>
              <a:buChar char="•"/>
            </a:pPr>
            <a:r>
              <a:rPr lang="fr-FR" sz="1050" i="1" kern="0" dirty="0">
                <a:ea typeface="Geneva" charset="-128"/>
                <a:cs typeface="Arial" panose="020B0604020202020204" pitchFamily="34" charset="0"/>
              </a:rPr>
              <a:t>Ne pas être frustré de ne pas suivre le déroulé du chronogramme à 100%. Il est difficile de tout prévoir ;</a:t>
            </a:r>
          </a:p>
          <a:p>
            <a:pPr marL="171450" indent="-171450" algn="just">
              <a:buFont typeface="Arial" panose="020B0604020202020204" pitchFamily="34" charset="0"/>
              <a:buChar char="•"/>
            </a:pPr>
            <a:r>
              <a:rPr lang="fr-FR" sz="1050" i="1" kern="0" dirty="0">
                <a:ea typeface="Geneva" charset="-128"/>
                <a:cs typeface="Arial" panose="020B0604020202020204" pitchFamily="34" charset="0"/>
              </a:rPr>
              <a:t>Insister sur les points qui ne sont pas réalisés par les joueurs : analyse des conséquences sur les biens essentiels, PCA, etc. ;</a:t>
            </a:r>
          </a:p>
          <a:p>
            <a:pPr marL="171450" indent="-171450" algn="just">
              <a:buFont typeface="Arial" panose="020B0604020202020204" pitchFamily="34" charset="0"/>
              <a:buChar char="•"/>
            </a:pPr>
            <a:r>
              <a:rPr lang="fr-FR" sz="1050" i="1" kern="0" dirty="0">
                <a:ea typeface="Geneva" charset="-128"/>
                <a:cs typeface="Arial" panose="020B0604020202020204" pitchFamily="34" charset="0"/>
              </a:rPr>
              <a:t>Assurer la bonne compréhension des stimuli par les joueurs en étant le plus clair et vivant possible à l’oral ;</a:t>
            </a:r>
          </a:p>
          <a:p>
            <a:pPr marL="171450" indent="-171450" algn="just">
              <a:buFont typeface="Arial" panose="020B0604020202020204" pitchFamily="34" charset="0"/>
              <a:buChar char="•"/>
            </a:pPr>
            <a:r>
              <a:rPr lang="fr-FR" sz="1050" i="1" kern="0" dirty="0">
                <a:ea typeface="Geneva" charset="-128"/>
                <a:cs typeface="Arial" panose="020B0604020202020204" pitchFamily="34" charset="0"/>
              </a:rPr>
              <a:t>Compléter les stimuli par </a:t>
            </a:r>
            <a:r>
              <a:rPr lang="fr-FR" sz="1050" i="1" kern="0" dirty="0" err="1">
                <a:ea typeface="Geneva" charset="-128"/>
                <a:cs typeface="Arial" panose="020B0604020202020204" pitchFamily="34" charset="0"/>
              </a:rPr>
              <a:t>Openex</a:t>
            </a:r>
            <a:r>
              <a:rPr lang="fr-FR" sz="1050" i="1" kern="0" dirty="0">
                <a:ea typeface="Geneva" charset="-128"/>
                <a:cs typeface="Arial" panose="020B0604020202020204" pitchFamily="34" charset="0"/>
              </a:rPr>
              <a:t>/mail par des stimuli oral si nécessaire pour assurer la compréhension des joueurs (par appel).</a:t>
            </a:r>
            <a:endParaRPr lang="fr-FR" sz="1050" i="1" kern="0" dirty="0">
              <a:solidFill>
                <a:schemeClr val="tx1">
                  <a:lumMod val="65000"/>
                  <a:lumOff val="35000"/>
                </a:schemeClr>
              </a:solidFill>
              <a:ea typeface="Geneva" charset="-128"/>
              <a:cs typeface="Arial" panose="020B0604020202020204" pitchFamily="34" charset="0"/>
            </a:endParaRPr>
          </a:p>
        </p:txBody>
      </p:sp>
    </p:spTree>
    <p:extLst>
      <p:ext uri="{BB962C8B-B14F-4D97-AF65-F5344CB8AC3E}">
        <p14:creationId xmlns:p14="http://schemas.microsoft.com/office/powerpoint/2010/main" val="2646760013"/>
      </p:ext>
    </p:extLst>
  </p:cSld>
  <p:clrMapOvr>
    <a:masterClrMapping/>
  </p:clrMapOvr>
  <p:extLst mod="1">
    <p:ext uri="{6950BFC3-D8DA-4A85-94F7-54DA5524770B}">
      <p188:commentRel xmlns:p188="http://schemas.microsoft.com/office/powerpoint/2018/8/main" xmlns=""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Organisation et rôle de la cellule d’animation des organisations</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14</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2" name="Rectangle : avec coin rogné 83">
            <a:extLst>
              <a:ext uri="{FF2B5EF4-FFF2-40B4-BE49-F238E27FC236}">
                <a16:creationId xmlns:a16="http://schemas.microsoft.com/office/drawing/2014/main" id="{2CCF9475-9186-4706-860B-DDD5766E5D89}"/>
              </a:ext>
            </a:extLst>
          </p:cNvPr>
          <p:cNvSpPr>
            <a:spLocks/>
          </p:cNvSpPr>
          <p:nvPr/>
        </p:nvSpPr>
        <p:spPr>
          <a:xfrm flipH="1">
            <a:off x="412578" y="1650708"/>
            <a:ext cx="3455915" cy="337507"/>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p:txBody>
      </p:sp>
      <p:sp>
        <p:nvSpPr>
          <p:cNvPr id="13" name="Ellipse 42">
            <a:extLst>
              <a:ext uri="{FF2B5EF4-FFF2-40B4-BE49-F238E27FC236}">
                <a16:creationId xmlns:a16="http://schemas.microsoft.com/office/drawing/2014/main" id="{D477E09A-589C-465B-8FC7-3872B8C8E601}"/>
              </a:ext>
            </a:extLst>
          </p:cNvPr>
          <p:cNvSpPr/>
          <p:nvPr/>
        </p:nvSpPr>
        <p:spPr>
          <a:xfrm>
            <a:off x="412578" y="1231333"/>
            <a:ext cx="288000" cy="288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14" name="TextBox 29">
            <a:extLst>
              <a:ext uri="{FF2B5EF4-FFF2-40B4-BE49-F238E27FC236}">
                <a16:creationId xmlns:a16="http://schemas.microsoft.com/office/drawing/2014/main" id="{1415A39A-FFFB-496A-B41C-20C2C0F39594}"/>
              </a:ext>
            </a:extLst>
          </p:cNvPr>
          <p:cNvSpPr txBox="1"/>
          <p:nvPr/>
        </p:nvSpPr>
        <p:spPr>
          <a:xfrm>
            <a:off x="752791" y="1243377"/>
            <a:ext cx="5093969" cy="738664"/>
          </a:xfrm>
          <a:prstGeom prst="rect">
            <a:avLst/>
          </a:prstGeom>
          <a:noFill/>
        </p:spPr>
        <p:txBody>
          <a:bodyPr wrap="square">
            <a:spAutoFit/>
          </a:bodyPr>
          <a:lstStyle/>
          <a:p>
            <a:pPr algn="just"/>
            <a:r>
              <a:rPr lang="fr-FR" sz="1000" kern="0" dirty="0">
                <a:ea typeface="Geneva" charset="-128"/>
                <a:cs typeface="Arial" panose="020B0604020202020204" pitchFamily="34" charset="0"/>
              </a:rPr>
              <a:t>En tant qu’animateur, votre rôle sera d’accompagner les joueurs tout au long de l’exercice de crise. Cela passe par la mise en action du chronogramme et l’envoi des stimuli par téléphone/mail.</a:t>
            </a:r>
          </a:p>
          <a:p>
            <a:pPr algn="just"/>
            <a:endParaRPr lang="fr-FR" sz="1050" kern="0" dirty="0">
              <a:solidFill>
                <a:schemeClr val="tx1">
                  <a:lumMod val="65000"/>
                  <a:lumOff val="35000"/>
                </a:schemeClr>
              </a:solidFill>
              <a:latin typeface="Arial" panose="020B0604020202020204" pitchFamily="34" charset="0"/>
              <a:ea typeface="Geneva" charset="-128"/>
              <a:cs typeface="Arial" panose="020B0604020202020204" pitchFamily="34" charset="0"/>
            </a:endParaRPr>
          </a:p>
        </p:txBody>
      </p:sp>
      <p:sp>
        <p:nvSpPr>
          <p:cNvPr id="15" name="Ellipse 42">
            <a:extLst>
              <a:ext uri="{FF2B5EF4-FFF2-40B4-BE49-F238E27FC236}">
                <a16:creationId xmlns:a16="http://schemas.microsoft.com/office/drawing/2014/main" id="{E3FA73EB-A8BD-4F8C-806C-8BA90F85ECD4}"/>
              </a:ext>
            </a:extLst>
          </p:cNvPr>
          <p:cNvSpPr/>
          <p:nvPr/>
        </p:nvSpPr>
        <p:spPr>
          <a:xfrm>
            <a:off x="1424495" y="1896702"/>
            <a:ext cx="288000" cy="288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600" b="1" kern="0" dirty="0">
                <a:solidFill>
                  <a:prstClr val="white"/>
                </a:solidFill>
                <a:latin typeface="Arial" panose="020B0604020202020204" pitchFamily="34" charset="0"/>
                <a:cs typeface="Arial" panose="020B0604020202020204" pitchFamily="34" charset="0"/>
              </a:rPr>
              <a:t>2</a:t>
            </a:r>
            <a:endParaRPr kumimoji="0" lang="fr-FR"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 name="TextBox 31">
            <a:extLst>
              <a:ext uri="{FF2B5EF4-FFF2-40B4-BE49-F238E27FC236}">
                <a16:creationId xmlns:a16="http://schemas.microsoft.com/office/drawing/2014/main" id="{AB482C7B-B435-47BA-8B62-55E8CAE72CCC}"/>
              </a:ext>
            </a:extLst>
          </p:cNvPr>
          <p:cNvSpPr txBox="1"/>
          <p:nvPr/>
        </p:nvSpPr>
        <p:spPr>
          <a:xfrm>
            <a:off x="2328456" y="1697455"/>
            <a:ext cx="5093969" cy="707886"/>
          </a:xfrm>
          <a:prstGeom prst="rect">
            <a:avLst/>
          </a:prstGeom>
          <a:noFill/>
        </p:spPr>
        <p:txBody>
          <a:bodyPr wrap="square">
            <a:spAutoFit/>
          </a:bodyPr>
          <a:lstStyle/>
          <a:p>
            <a:pPr algn="just"/>
            <a:r>
              <a:rPr lang="fr-FR" sz="1000" kern="0" dirty="0">
                <a:latin typeface="Arial" panose="020B0604020202020204" pitchFamily="34" charset="0"/>
                <a:ea typeface="Geneva" charset="-128"/>
                <a:cs typeface="Arial" panose="020B0604020202020204" pitchFamily="34" charset="0"/>
              </a:rPr>
              <a:t>Plusieurs animateurs peuvent être désignés pour relayer les éléments d’animation aux joueurs et recevoir leurs consignes d’actions. Ces animateurs peuvent être également accompagnés pendant l’exercice par une personne technique de l’établissement pour contextualiser les stimuli avant envoi.</a:t>
            </a:r>
          </a:p>
        </p:txBody>
      </p:sp>
      <p:sp>
        <p:nvSpPr>
          <p:cNvPr id="2" name="Rectangle 1">
            <a:extLst>
              <a:ext uri="{FF2B5EF4-FFF2-40B4-BE49-F238E27FC236}">
                <a16:creationId xmlns:a16="http://schemas.microsoft.com/office/drawing/2014/main" id="{CF7B16A4-65A3-43A9-951F-2C0526316AB2}"/>
              </a:ext>
            </a:extLst>
          </p:cNvPr>
          <p:cNvSpPr/>
          <p:nvPr/>
        </p:nvSpPr>
        <p:spPr>
          <a:xfrm>
            <a:off x="92659" y="923556"/>
            <a:ext cx="3403496" cy="307777"/>
          </a:xfrm>
          <a:prstGeom prst="rect">
            <a:avLst/>
          </a:prstGeom>
        </p:spPr>
        <p:txBody>
          <a:bodyPr wrap="none">
            <a:spAutoFit/>
          </a:bodyPr>
          <a:lstStyle/>
          <a:p>
            <a:r>
              <a:rPr lang="fr-FR" sz="1400" b="1" kern="0" dirty="0">
                <a:cs typeface="Arial" panose="020B0604020202020204" pitchFamily="34" charset="0"/>
              </a:rPr>
              <a:t>Organisation de la cellule d’animation</a:t>
            </a:r>
            <a:endParaRPr lang="fr-FR" sz="1400" dirty="0"/>
          </a:p>
        </p:txBody>
      </p:sp>
      <p:grpSp>
        <p:nvGrpSpPr>
          <p:cNvPr id="7" name="Groupe 6">
            <a:extLst>
              <a:ext uri="{FF2B5EF4-FFF2-40B4-BE49-F238E27FC236}">
                <a16:creationId xmlns:a16="http://schemas.microsoft.com/office/drawing/2014/main" id="{41D468E1-EF84-4980-8106-C816490906A9}"/>
              </a:ext>
            </a:extLst>
          </p:cNvPr>
          <p:cNvGrpSpPr/>
          <p:nvPr/>
        </p:nvGrpSpPr>
        <p:grpSpPr>
          <a:xfrm>
            <a:off x="1506673" y="2460733"/>
            <a:ext cx="5903951" cy="2498571"/>
            <a:chOff x="-7771" y="5888872"/>
            <a:chExt cx="6902437" cy="2919449"/>
          </a:xfrm>
        </p:grpSpPr>
        <p:sp>
          <p:nvSpPr>
            <p:cNvPr id="19" name="Rectangle 18">
              <a:extLst>
                <a:ext uri="{FF2B5EF4-FFF2-40B4-BE49-F238E27FC236}">
                  <a16:creationId xmlns:a16="http://schemas.microsoft.com/office/drawing/2014/main" id="{15487D33-F252-4BD8-8A6B-02D1893FD73B}"/>
                </a:ext>
              </a:extLst>
            </p:cNvPr>
            <p:cNvSpPr/>
            <p:nvPr/>
          </p:nvSpPr>
          <p:spPr>
            <a:xfrm>
              <a:off x="381196" y="6323433"/>
              <a:ext cx="2121703" cy="1114329"/>
            </a:xfrm>
            <a:prstGeom prst="rect">
              <a:avLst/>
            </a:prstGeom>
            <a:noFill/>
            <a:ln w="12700" cap="flat" cmpd="sng" algn="ctr">
              <a:solidFill>
                <a:srgbClr val="8C9B9C">
                  <a:shade val="50000"/>
                </a:srgbClr>
              </a:solidFill>
              <a:prstDash val="dash"/>
              <a:miter lim="800000"/>
            </a:ln>
            <a:effectLst/>
          </p:spPr>
          <p:txBody>
            <a:bodyPr rtlCol="0" anchor="ctr"/>
            <a:lstStyle/>
            <a:p>
              <a:pPr defTabSz="514350">
                <a:defRPr/>
              </a:pPr>
              <a:endParaRPr lang="fr-FR" sz="1013" b="1" kern="0">
                <a:solidFill>
                  <a:srgbClr val="FF0000"/>
                </a:solidFill>
                <a:latin typeface="Tahoma"/>
                <a:cs typeface="Arial" panose="020B0604020202020204" pitchFamily="34" charset="0"/>
              </a:endParaRPr>
            </a:p>
          </p:txBody>
        </p:sp>
        <p:sp>
          <p:nvSpPr>
            <p:cNvPr id="21" name="Rectangle 20">
              <a:extLst>
                <a:ext uri="{FF2B5EF4-FFF2-40B4-BE49-F238E27FC236}">
                  <a16:creationId xmlns:a16="http://schemas.microsoft.com/office/drawing/2014/main" id="{87F189C1-FA4F-40ED-ADE7-CFFBD6A76CD5}"/>
                </a:ext>
              </a:extLst>
            </p:cNvPr>
            <p:cNvSpPr>
              <a:spLocks/>
            </p:cNvSpPr>
            <p:nvPr/>
          </p:nvSpPr>
          <p:spPr>
            <a:xfrm>
              <a:off x="457929" y="6473457"/>
              <a:ext cx="1999490" cy="291607"/>
            </a:xfrm>
            <a:prstGeom prst="rect">
              <a:avLst/>
            </a:prstGeom>
            <a:solidFill>
              <a:srgbClr val="F4F3F0"/>
            </a:solidFill>
            <a:ln w="12700" cap="flat" cmpd="sng" algn="ctr">
              <a:noFill/>
              <a:prstDash val="solid"/>
              <a:miter lim="800000"/>
            </a:ln>
            <a:effectLst/>
          </p:spPr>
          <p:txBody>
            <a:bodyPr rot="0" spcFirstLastPara="0" vertOverflow="overflow" horzOverflow="overflow" vert="horz" wrap="square" lIns="141750" tIns="40500" rIns="141750" bIns="40500" numCol="1" spcCol="0" rtlCol="0" fromWordArt="0" anchor="ctr" anchorCtr="0" forceAA="0" compatLnSpc="1">
              <a:prstTxWarp prst="textNoShape">
                <a:avLst/>
              </a:prstTxWarp>
              <a:noAutofit/>
            </a:bodyPr>
            <a:lstStyle/>
            <a:p>
              <a:pPr defTabSz="514350">
                <a:defRPr/>
              </a:pPr>
              <a:r>
                <a:rPr lang="fr-FR" sz="600" b="1" kern="0" dirty="0">
                  <a:solidFill>
                    <a:schemeClr val="tx2"/>
                  </a:solidFill>
                  <a:latin typeface="Tahoma"/>
                  <a:cs typeface="Arial" panose="020B0604020202020204" pitchFamily="34" charset="0"/>
                </a:rPr>
                <a:t>Rôle : Jouer</a:t>
              </a:r>
              <a:r>
                <a:rPr lang="fr-FR" sz="600" kern="0" dirty="0">
                  <a:solidFill>
                    <a:schemeClr val="tx2"/>
                  </a:solidFill>
                  <a:latin typeface="Tahoma"/>
                  <a:cs typeface="Arial" panose="020B0604020202020204" pitchFamily="34" charset="0"/>
                </a:rPr>
                <a:t> leur propre rôle pour </a:t>
              </a:r>
              <a:r>
                <a:rPr lang="fr-FR" sz="600" b="1" kern="0" dirty="0">
                  <a:solidFill>
                    <a:schemeClr val="tx2"/>
                  </a:solidFill>
                  <a:latin typeface="Tahoma"/>
                  <a:cs typeface="Arial" panose="020B0604020202020204" pitchFamily="34" charset="0"/>
                </a:rPr>
                <a:t>gérer la crise</a:t>
              </a:r>
              <a:r>
                <a:rPr lang="fr-FR" sz="600" kern="0" dirty="0">
                  <a:solidFill>
                    <a:schemeClr val="tx2"/>
                  </a:solidFill>
                  <a:latin typeface="Tahoma"/>
                  <a:cs typeface="Arial" panose="020B0604020202020204" pitchFamily="34" charset="0"/>
                </a:rPr>
                <a:t>, suivant les règles de l’exercice</a:t>
              </a:r>
            </a:p>
          </p:txBody>
        </p:sp>
        <p:sp>
          <p:nvSpPr>
            <p:cNvPr id="22" name="Rectangle 21">
              <a:extLst>
                <a:ext uri="{FF2B5EF4-FFF2-40B4-BE49-F238E27FC236}">
                  <a16:creationId xmlns:a16="http://schemas.microsoft.com/office/drawing/2014/main" id="{E7DBFA29-0DA6-44D4-90C6-657DFF839F5D}"/>
                </a:ext>
              </a:extLst>
            </p:cNvPr>
            <p:cNvSpPr>
              <a:spLocks/>
            </p:cNvSpPr>
            <p:nvPr/>
          </p:nvSpPr>
          <p:spPr>
            <a:xfrm>
              <a:off x="4841658" y="5888872"/>
              <a:ext cx="1280160" cy="328678"/>
            </a:xfrm>
            <a:prstGeom prst="rect">
              <a:avLst/>
            </a:prstGeom>
            <a:solidFill>
              <a:schemeClr val="accent1"/>
            </a:solidFill>
          </p:spPr>
          <p:txBody>
            <a:bodyPr wrap="square" rtlCol="0">
              <a:spAutoFit/>
            </a:bodyPr>
            <a:lstStyle/>
            <a:p>
              <a:pPr algn="ctr" defTabSz="514350">
                <a:defRPr/>
              </a:pPr>
              <a:r>
                <a:rPr lang="fr-FR" sz="700" b="1" kern="0" dirty="0">
                  <a:solidFill>
                    <a:srgbClr val="FFFFFF"/>
                  </a:solidFill>
                  <a:latin typeface="Arial" panose="020B0604020202020204" pitchFamily="34" charset="0"/>
                  <a:cs typeface="Arial" panose="020B0604020202020204" pitchFamily="34" charset="0"/>
                </a:rPr>
                <a:t>Salle des animateurs</a:t>
              </a:r>
            </a:p>
            <a:p>
              <a:pPr algn="ctr" defTabSz="514350">
                <a:defRPr/>
              </a:pPr>
              <a:r>
                <a:rPr lang="fr-FR" sz="700" b="1" kern="0" dirty="0">
                  <a:solidFill>
                    <a:srgbClr val="FFFFFF"/>
                  </a:solidFill>
                  <a:latin typeface="Arial" panose="020B0604020202020204" pitchFamily="34" charset="0"/>
                  <a:cs typeface="Arial" panose="020B0604020202020204" pitchFamily="34" charset="0"/>
                </a:rPr>
                <a:t>Cellule d’animation</a:t>
              </a:r>
            </a:p>
          </p:txBody>
        </p:sp>
        <p:sp>
          <p:nvSpPr>
            <p:cNvPr id="23" name="Rectangle 22">
              <a:extLst>
                <a:ext uri="{FF2B5EF4-FFF2-40B4-BE49-F238E27FC236}">
                  <a16:creationId xmlns:a16="http://schemas.microsoft.com/office/drawing/2014/main" id="{0ADEB41E-00D8-4F07-8966-F122FDA16434}"/>
                </a:ext>
              </a:extLst>
            </p:cNvPr>
            <p:cNvSpPr/>
            <p:nvPr/>
          </p:nvSpPr>
          <p:spPr>
            <a:xfrm>
              <a:off x="381196" y="7565715"/>
              <a:ext cx="2123982" cy="1242606"/>
            </a:xfrm>
            <a:prstGeom prst="rect">
              <a:avLst/>
            </a:prstGeom>
            <a:noFill/>
            <a:ln w="12700" cap="flat" cmpd="sng" algn="ctr">
              <a:solidFill>
                <a:srgbClr val="8C9B9C">
                  <a:shade val="50000"/>
                </a:srgbClr>
              </a:solidFill>
              <a:prstDash val="dash"/>
              <a:miter lim="800000"/>
            </a:ln>
            <a:effectLst/>
          </p:spPr>
          <p:txBody>
            <a:bodyPr rtlCol="0" anchor="ctr"/>
            <a:lstStyle/>
            <a:p>
              <a:pPr defTabSz="514350">
                <a:defRPr/>
              </a:pPr>
              <a:endParaRPr lang="fr-FR" sz="1013" b="1" kern="0">
                <a:solidFill>
                  <a:srgbClr val="FF0000"/>
                </a:solidFill>
                <a:latin typeface="Tahoma"/>
                <a:cs typeface="Arial" panose="020B0604020202020204" pitchFamily="34" charset="0"/>
              </a:endParaRPr>
            </a:p>
          </p:txBody>
        </p:sp>
        <p:sp>
          <p:nvSpPr>
            <p:cNvPr id="24" name="Rectangle 23">
              <a:extLst>
                <a:ext uri="{FF2B5EF4-FFF2-40B4-BE49-F238E27FC236}">
                  <a16:creationId xmlns:a16="http://schemas.microsoft.com/office/drawing/2014/main" id="{C8DAD7E5-907C-4E93-AA7B-224B871BDDFB}"/>
                </a:ext>
              </a:extLst>
            </p:cNvPr>
            <p:cNvSpPr>
              <a:spLocks/>
            </p:cNvSpPr>
            <p:nvPr/>
          </p:nvSpPr>
          <p:spPr>
            <a:xfrm>
              <a:off x="-7771" y="8213419"/>
              <a:ext cx="777934" cy="215773"/>
            </a:xfrm>
            <a:prstGeom prst="rect">
              <a:avLst/>
            </a:prstGeom>
            <a:solidFill>
              <a:srgbClr val="FFFFFF"/>
            </a:solidFill>
          </p:spPr>
          <p:txBody>
            <a:bodyPr wrap="square" rtlCol="0">
              <a:spAutoFit/>
            </a:bodyPr>
            <a:lstStyle/>
            <a:p>
              <a:pPr algn="ctr" defTabSz="514350">
                <a:defRPr/>
              </a:pPr>
              <a:r>
                <a:rPr lang="fr-FR" sz="600" b="1" kern="0" dirty="0">
                  <a:solidFill>
                    <a:schemeClr val="tx2"/>
                  </a:solidFill>
                  <a:latin typeface="Arial" panose="020B0604020202020204" pitchFamily="34" charset="0"/>
                  <a:cs typeface="Arial" panose="020B0604020202020204" pitchFamily="34" charset="0"/>
                </a:rPr>
                <a:t>Observateur*</a:t>
              </a:r>
            </a:p>
          </p:txBody>
        </p:sp>
        <p:sp>
          <p:nvSpPr>
            <p:cNvPr id="25" name="ZoneTexte 24">
              <a:extLst>
                <a:ext uri="{FF2B5EF4-FFF2-40B4-BE49-F238E27FC236}">
                  <a16:creationId xmlns:a16="http://schemas.microsoft.com/office/drawing/2014/main" id="{A67C8B7F-4EE4-49F4-AB5E-7DF9C03ABD1D}"/>
                </a:ext>
              </a:extLst>
            </p:cNvPr>
            <p:cNvSpPr txBox="1"/>
            <p:nvPr/>
          </p:nvSpPr>
          <p:spPr>
            <a:xfrm>
              <a:off x="2767650" y="7355898"/>
              <a:ext cx="1326651" cy="532914"/>
            </a:xfrm>
            <a:prstGeom prst="rect">
              <a:avLst/>
            </a:prstGeom>
            <a:noFill/>
          </p:spPr>
          <p:txBody>
            <a:bodyPr wrap="square" lIns="60750" rIns="60750" rtlCol="0">
              <a:spAutoFit/>
            </a:bodyPr>
            <a:lstStyle/>
            <a:p>
              <a:pPr algn="ctr" defTabSz="514350">
                <a:defRPr/>
              </a:pPr>
              <a:r>
                <a:rPr lang="fr-FR" sz="788" b="1" i="1" dirty="0">
                  <a:solidFill>
                    <a:schemeClr val="accent2"/>
                  </a:solidFill>
                  <a:latin typeface="Arial" panose="020B0604020202020204" pitchFamily="34" charset="0"/>
                  <a:cs typeface="Arial" panose="020B0604020202020204" pitchFamily="34" charset="0"/>
                </a:rPr>
                <a:t>Questions Communication des décisions et actions</a:t>
              </a:r>
            </a:p>
          </p:txBody>
        </p:sp>
        <p:sp>
          <p:nvSpPr>
            <p:cNvPr id="26" name="Rectangle 25">
              <a:extLst>
                <a:ext uri="{FF2B5EF4-FFF2-40B4-BE49-F238E27FC236}">
                  <a16:creationId xmlns:a16="http://schemas.microsoft.com/office/drawing/2014/main" id="{EF08A236-C97A-49E8-9A61-0EE4ED20C533}"/>
                </a:ext>
              </a:extLst>
            </p:cNvPr>
            <p:cNvSpPr>
              <a:spLocks/>
            </p:cNvSpPr>
            <p:nvPr/>
          </p:nvSpPr>
          <p:spPr>
            <a:xfrm>
              <a:off x="4589335" y="6670644"/>
              <a:ext cx="1787220" cy="1071866"/>
            </a:xfrm>
            <a:prstGeom prst="rect">
              <a:avLst/>
            </a:prstGeom>
            <a:solidFill>
              <a:srgbClr val="F4F3F0"/>
            </a:solidFill>
            <a:ln w="12700" cap="flat" cmpd="sng" algn="ctr">
              <a:noFill/>
              <a:prstDash val="solid"/>
              <a:miter lim="800000"/>
            </a:ln>
            <a:effectLst/>
          </p:spPr>
          <p:txBody>
            <a:bodyPr rot="0" spcFirstLastPara="0" vertOverflow="overflow" horzOverflow="overflow" vert="horz" wrap="square" lIns="141750" tIns="40500" rIns="141750" bIns="40500" numCol="1" spcCol="0" rtlCol="0" fromWordArt="0" anchor="ctr" anchorCtr="0" forceAA="0" compatLnSpc="1">
              <a:prstTxWarp prst="textNoShape">
                <a:avLst/>
              </a:prstTxWarp>
              <a:noAutofit/>
            </a:bodyPr>
            <a:lstStyle/>
            <a:p>
              <a:pPr defTabSz="514350">
                <a:defRPr/>
              </a:pPr>
              <a:r>
                <a:rPr lang="fr-FR" sz="600" b="1" kern="0" dirty="0">
                  <a:solidFill>
                    <a:schemeClr val="accent1"/>
                  </a:solidFill>
                  <a:latin typeface="Tahoma"/>
                  <a:cs typeface="Arial" panose="020B0604020202020204" pitchFamily="34" charset="0"/>
                </a:rPr>
                <a:t>Rôle : </a:t>
              </a:r>
            </a:p>
            <a:p>
              <a:pPr defTabSz="514350">
                <a:defRPr/>
              </a:pPr>
              <a:endParaRPr lang="fr-FR" sz="700" b="1" kern="0" dirty="0">
                <a:solidFill>
                  <a:schemeClr val="accent1"/>
                </a:solidFill>
                <a:latin typeface="Tahoma"/>
                <a:cs typeface="Arial" panose="020B0604020202020204" pitchFamily="34" charset="0"/>
              </a:endParaRPr>
            </a:p>
            <a:p>
              <a:pPr marL="96441" indent="-96441" defTabSz="514350">
                <a:buFont typeface="Arial" panose="020B0604020202020204" pitchFamily="34" charset="0"/>
                <a:buChar char="•"/>
                <a:defRPr/>
              </a:pPr>
              <a:r>
                <a:rPr lang="fr-FR" sz="600" b="1" kern="0" dirty="0">
                  <a:solidFill>
                    <a:schemeClr val="accent1"/>
                  </a:solidFill>
                  <a:latin typeface="Tahoma"/>
                  <a:cs typeface="Arial" panose="020B0604020202020204" pitchFamily="34" charset="0"/>
                </a:rPr>
                <a:t>Organiser, animer et gérer l'exercice </a:t>
              </a:r>
              <a:r>
                <a:rPr lang="fr-FR" sz="600" kern="0" dirty="0">
                  <a:solidFill>
                    <a:schemeClr val="accent1"/>
                  </a:solidFill>
                  <a:latin typeface="Tahoma"/>
                  <a:cs typeface="Arial" panose="020B0604020202020204" pitchFamily="34" charset="0"/>
                </a:rPr>
                <a:t>en envoyant les éléments immersifs : les stimuli et les réponses aux questions posées</a:t>
              </a:r>
              <a:endParaRPr lang="fr-FR" sz="600" b="1" kern="0" dirty="0">
                <a:solidFill>
                  <a:schemeClr val="accent1"/>
                </a:solidFill>
                <a:latin typeface="Tahoma"/>
                <a:cs typeface="Arial" panose="020B0604020202020204" pitchFamily="34" charset="0"/>
              </a:endParaRPr>
            </a:p>
            <a:p>
              <a:pPr defTabSz="514350">
                <a:defRPr/>
              </a:pPr>
              <a:endParaRPr lang="fr-FR" sz="600" b="1" kern="0" dirty="0">
                <a:solidFill>
                  <a:schemeClr val="accent1"/>
                </a:solidFill>
                <a:latin typeface="Tahoma"/>
                <a:cs typeface="Arial" panose="020B0604020202020204" pitchFamily="34" charset="0"/>
              </a:endParaRPr>
            </a:p>
            <a:p>
              <a:pPr marL="96441" indent="-96441" defTabSz="514350">
                <a:buFont typeface="Arial" panose="020B0604020202020204" pitchFamily="34" charset="0"/>
                <a:buChar char="•"/>
                <a:defRPr/>
              </a:pPr>
              <a:r>
                <a:rPr lang="fr-FR" sz="600" b="1" kern="0" dirty="0">
                  <a:solidFill>
                    <a:schemeClr val="accent1"/>
                  </a:solidFill>
                  <a:latin typeface="Tahoma"/>
                  <a:cs typeface="Arial" panose="020B0604020202020204" pitchFamily="34" charset="0"/>
                </a:rPr>
                <a:t>Jouer les rôles </a:t>
              </a:r>
              <a:r>
                <a:rPr lang="fr-FR" sz="600" kern="0" dirty="0">
                  <a:solidFill>
                    <a:schemeClr val="accent1"/>
                  </a:solidFill>
                  <a:latin typeface="Tahoma"/>
                  <a:cs typeface="Arial" panose="020B0604020202020204" pitchFamily="34" charset="0"/>
                </a:rPr>
                <a:t>des personnes externes à la cellule de crise</a:t>
              </a:r>
            </a:p>
          </p:txBody>
        </p:sp>
        <p:sp>
          <p:nvSpPr>
            <p:cNvPr id="27" name="ZoneTexte 26">
              <a:extLst>
                <a:ext uri="{FF2B5EF4-FFF2-40B4-BE49-F238E27FC236}">
                  <a16:creationId xmlns:a16="http://schemas.microsoft.com/office/drawing/2014/main" id="{4934DB16-C65D-4CD4-B76E-7377271E3247}"/>
                </a:ext>
              </a:extLst>
            </p:cNvPr>
            <p:cNvSpPr txBox="1"/>
            <p:nvPr/>
          </p:nvSpPr>
          <p:spPr>
            <a:xfrm>
              <a:off x="421573" y="7733341"/>
              <a:ext cx="2043229" cy="380873"/>
            </a:xfrm>
            <a:prstGeom prst="rect">
              <a:avLst/>
            </a:prstGeom>
            <a:solidFill>
              <a:srgbClr val="F4F3F0"/>
            </a:solidFill>
            <a:ln w="12700" cap="flat" cmpd="sng" algn="ctr">
              <a:noFill/>
              <a:prstDash val="solid"/>
              <a:miter lim="800000"/>
            </a:ln>
            <a:effectLst/>
          </p:spPr>
          <p:txBody>
            <a:bodyPr rot="0" spcFirstLastPara="0" vertOverflow="overflow" horzOverflow="overflow" vert="horz" wrap="square" lIns="141750" tIns="40500" rIns="141750" bIns="40500" numCol="1" spcCol="0" rtlCol="0" fromWordArt="0" anchor="ctr" anchorCtr="0" forceAA="0" compatLnSpc="1">
              <a:prstTxWarp prst="textNoShape">
                <a:avLst/>
              </a:prstTxWarp>
              <a:noAutofit/>
            </a:bodyPr>
            <a:lstStyle>
              <a:defPPr>
                <a:defRPr lang="fr-FR"/>
              </a:defPPr>
              <a:lvl1pPr defTabSz="685800" fontAlgn="auto">
                <a:spcBef>
                  <a:spcPts val="0"/>
                </a:spcBef>
                <a:spcAft>
                  <a:spcPts val="0"/>
                </a:spcAft>
                <a:defRPr sz="900" b="1">
                  <a:solidFill>
                    <a:srgbClr val="5F5F5F"/>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514350">
                <a:defRPr/>
              </a:pPr>
              <a:r>
                <a:rPr lang="fr-FR" sz="600" kern="0" dirty="0">
                  <a:solidFill>
                    <a:schemeClr val="tx2"/>
                  </a:solidFill>
                </a:rPr>
                <a:t>Rôle : Observer et évaluer la réaction </a:t>
              </a:r>
              <a:r>
                <a:rPr lang="fr-FR" sz="600" b="0" kern="0" dirty="0">
                  <a:solidFill>
                    <a:schemeClr val="tx2"/>
                  </a:solidFill>
                </a:rPr>
                <a:t>des cellules de crise et </a:t>
              </a:r>
              <a:r>
                <a:rPr lang="fr-FR" sz="600" kern="0" dirty="0">
                  <a:solidFill>
                    <a:schemeClr val="tx2"/>
                  </a:solidFill>
                </a:rPr>
                <a:t>communiquer </a:t>
              </a:r>
              <a:r>
                <a:rPr lang="fr-FR" sz="600" b="0" kern="0" dirty="0">
                  <a:solidFill>
                    <a:schemeClr val="tx2"/>
                  </a:solidFill>
                </a:rPr>
                <a:t>sur l’évolution avec l’équipe d’animation</a:t>
              </a:r>
            </a:p>
          </p:txBody>
        </p:sp>
        <p:sp>
          <p:nvSpPr>
            <p:cNvPr id="28" name="ZoneTexte 27">
              <a:extLst>
                <a:ext uri="{FF2B5EF4-FFF2-40B4-BE49-F238E27FC236}">
                  <a16:creationId xmlns:a16="http://schemas.microsoft.com/office/drawing/2014/main" id="{EB46BFF2-FF5B-456F-BD78-92CD55FCDB58}"/>
                </a:ext>
              </a:extLst>
            </p:cNvPr>
            <p:cNvSpPr txBox="1"/>
            <p:nvPr/>
          </p:nvSpPr>
          <p:spPr>
            <a:xfrm>
              <a:off x="2935430" y="6545695"/>
              <a:ext cx="991091" cy="391237"/>
            </a:xfrm>
            <a:prstGeom prst="rect">
              <a:avLst/>
            </a:prstGeom>
            <a:noFill/>
          </p:spPr>
          <p:txBody>
            <a:bodyPr wrap="square" lIns="60750" rIns="60750" rtlCol="0">
              <a:spAutoFit/>
            </a:bodyPr>
            <a:lstStyle/>
            <a:p>
              <a:pPr algn="ctr" defTabSz="514350">
                <a:defRPr/>
              </a:pPr>
              <a:r>
                <a:rPr lang="fr-FR" sz="788" b="1" i="1" dirty="0">
                  <a:solidFill>
                    <a:schemeClr val="accent2"/>
                  </a:solidFill>
                  <a:latin typeface="Arial" panose="020B0604020202020204" pitchFamily="34" charset="0"/>
                  <a:cs typeface="Arial" panose="020B0604020202020204" pitchFamily="34" charset="0"/>
                </a:rPr>
                <a:t>Envoi de </a:t>
              </a:r>
              <a:r>
                <a:rPr lang="fr-FR" sz="788" b="1" i="1" dirty="0">
                  <a:solidFill>
                    <a:srgbClr val="EB5B65"/>
                  </a:solidFill>
                  <a:latin typeface="Arial" panose="020B0604020202020204" pitchFamily="34" charset="0"/>
                  <a:cs typeface="Arial" panose="020B0604020202020204" pitchFamily="34" charset="0"/>
                </a:rPr>
                <a:t>stimuli</a:t>
              </a:r>
            </a:p>
          </p:txBody>
        </p:sp>
        <p:pic>
          <p:nvPicPr>
            <p:cNvPr id="29" name="Graphique 28" descr="Combiné avec un remplissage uni">
              <a:extLst>
                <a:ext uri="{FF2B5EF4-FFF2-40B4-BE49-F238E27FC236}">
                  <a16:creationId xmlns:a16="http://schemas.microsoft.com/office/drawing/2014/main" id="{5F1EB797-06E4-41FB-A848-CF5726EACC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5227" y="6917434"/>
              <a:ext cx="265284" cy="265284"/>
            </a:xfrm>
            <a:prstGeom prst="rect">
              <a:avLst/>
            </a:prstGeom>
          </p:spPr>
        </p:pic>
        <p:pic>
          <p:nvPicPr>
            <p:cNvPr id="30" name="Graphique 29" descr="Enveloppe avec un remplissage uni">
              <a:extLst>
                <a:ext uri="{FF2B5EF4-FFF2-40B4-BE49-F238E27FC236}">
                  <a16:creationId xmlns:a16="http://schemas.microsoft.com/office/drawing/2014/main" id="{739ECDF5-9C95-4367-BFC2-36F1A1E086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1209" y="6896907"/>
              <a:ext cx="317774" cy="317774"/>
            </a:xfrm>
            <a:prstGeom prst="rect">
              <a:avLst/>
            </a:prstGeom>
          </p:spPr>
        </p:pic>
        <p:sp>
          <p:nvSpPr>
            <p:cNvPr id="31" name="ZoneTexte 30">
              <a:extLst>
                <a:ext uri="{FF2B5EF4-FFF2-40B4-BE49-F238E27FC236}">
                  <a16:creationId xmlns:a16="http://schemas.microsoft.com/office/drawing/2014/main" id="{179AC7BF-3679-46D3-8F01-A8EBCCB7B24F}"/>
                </a:ext>
              </a:extLst>
            </p:cNvPr>
            <p:cNvSpPr txBox="1"/>
            <p:nvPr/>
          </p:nvSpPr>
          <p:spPr>
            <a:xfrm>
              <a:off x="2767650" y="8266546"/>
              <a:ext cx="1326651" cy="249563"/>
            </a:xfrm>
            <a:prstGeom prst="rect">
              <a:avLst/>
            </a:prstGeom>
            <a:noFill/>
          </p:spPr>
          <p:txBody>
            <a:bodyPr wrap="square" lIns="60750" rIns="60750" rtlCol="0">
              <a:spAutoFit/>
            </a:bodyPr>
            <a:lstStyle/>
            <a:p>
              <a:pPr algn="ctr" defTabSz="514350">
                <a:defRPr/>
              </a:pPr>
              <a:r>
                <a:rPr lang="fr-FR" sz="788" b="1" i="1" dirty="0">
                  <a:solidFill>
                    <a:schemeClr val="accent2"/>
                  </a:solidFill>
                  <a:latin typeface="Arial" panose="020B0604020202020204" pitchFamily="34" charset="0"/>
                  <a:cs typeface="Arial" panose="020B0604020202020204" pitchFamily="34" charset="0"/>
                </a:rPr>
                <a:t>Observations</a:t>
              </a:r>
            </a:p>
          </p:txBody>
        </p:sp>
        <p:sp>
          <p:nvSpPr>
            <p:cNvPr id="33" name="Rectangle 32">
              <a:extLst>
                <a:ext uri="{FF2B5EF4-FFF2-40B4-BE49-F238E27FC236}">
                  <a16:creationId xmlns:a16="http://schemas.microsoft.com/office/drawing/2014/main" id="{62EA57F5-4CD7-4A74-A669-1CF36B0AE4B4}"/>
                </a:ext>
              </a:extLst>
            </p:cNvPr>
            <p:cNvSpPr>
              <a:spLocks/>
            </p:cNvSpPr>
            <p:nvPr/>
          </p:nvSpPr>
          <p:spPr>
            <a:xfrm>
              <a:off x="902544" y="5888872"/>
              <a:ext cx="1280160" cy="328678"/>
            </a:xfrm>
            <a:prstGeom prst="rect">
              <a:avLst/>
            </a:prstGeom>
            <a:solidFill>
              <a:schemeClr val="tx2"/>
            </a:solidFill>
          </p:spPr>
          <p:txBody>
            <a:bodyPr wrap="square" rtlCol="0">
              <a:spAutoFit/>
            </a:bodyPr>
            <a:lstStyle/>
            <a:p>
              <a:pPr algn="ctr" defTabSz="514350">
                <a:defRPr/>
              </a:pPr>
              <a:r>
                <a:rPr lang="fr-FR" sz="700" b="1" kern="0" dirty="0">
                  <a:solidFill>
                    <a:srgbClr val="FFFFFF"/>
                  </a:solidFill>
                  <a:latin typeface="Arial" panose="020B0604020202020204" pitchFamily="34" charset="0"/>
                  <a:cs typeface="Arial" panose="020B0604020202020204" pitchFamily="34" charset="0"/>
                </a:rPr>
                <a:t>Salle des Joueurs</a:t>
              </a:r>
            </a:p>
            <a:p>
              <a:pPr algn="ctr" defTabSz="514350">
                <a:defRPr/>
              </a:pPr>
              <a:r>
                <a:rPr lang="fr-FR" sz="700" b="1" kern="0" dirty="0">
                  <a:solidFill>
                    <a:srgbClr val="FFFFFF"/>
                  </a:solidFill>
                  <a:latin typeface="Arial" panose="020B0604020202020204" pitchFamily="34" charset="0"/>
                  <a:cs typeface="Arial" panose="020B0604020202020204" pitchFamily="34" charset="0"/>
                </a:rPr>
                <a:t>Cellule de crise</a:t>
              </a:r>
            </a:p>
          </p:txBody>
        </p:sp>
        <p:sp>
          <p:nvSpPr>
            <p:cNvPr id="34" name="Rectangle 33">
              <a:extLst>
                <a:ext uri="{FF2B5EF4-FFF2-40B4-BE49-F238E27FC236}">
                  <a16:creationId xmlns:a16="http://schemas.microsoft.com/office/drawing/2014/main" id="{9E8634DB-BF57-4D9F-A1A2-FD9A48576876}"/>
                </a:ext>
              </a:extLst>
            </p:cNvPr>
            <p:cNvSpPr>
              <a:spLocks/>
            </p:cNvSpPr>
            <p:nvPr/>
          </p:nvSpPr>
          <p:spPr>
            <a:xfrm>
              <a:off x="65816" y="6912716"/>
              <a:ext cx="617220" cy="215773"/>
            </a:xfrm>
            <a:prstGeom prst="rect">
              <a:avLst/>
            </a:prstGeom>
            <a:solidFill>
              <a:srgbClr val="FFFFFF"/>
            </a:solidFill>
          </p:spPr>
          <p:txBody>
            <a:bodyPr wrap="square" rtlCol="0">
              <a:spAutoFit/>
            </a:bodyPr>
            <a:lstStyle/>
            <a:p>
              <a:pPr algn="ctr" defTabSz="514350">
                <a:defRPr/>
              </a:pPr>
              <a:r>
                <a:rPr lang="fr-FR" sz="600" b="1" kern="0" dirty="0">
                  <a:solidFill>
                    <a:schemeClr val="tx2"/>
                  </a:solidFill>
                  <a:latin typeface="Arial" panose="020B0604020202020204" pitchFamily="34" charset="0"/>
                  <a:cs typeface="Arial" panose="020B0604020202020204" pitchFamily="34" charset="0"/>
                </a:rPr>
                <a:t>Joueurs</a:t>
              </a:r>
            </a:p>
          </p:txBody>
        </p:sp>
        <p:grpSp>
          <p:nvGrpSpPr>
            <p:cNvPr id="35" name="Groupe 34">
              <a:extLst>
                <a:ext uri="{FF2B5EF4-FFF2-40B4-BE49-F238E27FC236}">
                  <a16:creationId xmlns:a16="http://schemas.microsoft.com/office/drawing/2014/main" id="{7B73AE61-3440-4B63-95D1-6ABFB03A1E8A}"/>
                </a:ext>
              </a:extLst>
            </p:cNvPr>
            <p:cNvGrpSpPr/>
            <p:nvPr/>
          </p:nvGrpSpPr>
          <p:grpSpPr>
            <a:xfrm>
              <a:off x="1150256" y="8115565"/>
              <a:ext cx="620141" cy="474797"/>
              <a:chOff x="1813192" y="5556559"/>
              <a:chExt cx="1102472" cy="844083"/>
            </a:xfrm>
            <a:solidFill>
              <a:srgbClr val="EB5B65"/>
            </a:solidFill>
          </p:grpSpPr>
          <p:pic>
            <p:nvPicPr>
              <p:cNvPr id="36" name="Graphique 35" descr="Employée de bureau avec un remplissage uni">
                <a:extLst>
                  <a:ext uri="{FF2B5EF4-FFF2-40B4-BE49-F238E27FC236}">
                    <a16:creationId xmlns:a16="http://schemas.microsoft.com/office/drawing/2014/main" id="{D50F821F-5001-4DFB-89E3-B8319FA78B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84144" y="5556559"/>
                <a:ext cx="731520" cy="731520"/>
              </a:xfrm>
              <a:prstGeom prst="rect">
                <a:avLst/>
              </a:prstGeom>
            </p:spPr>
          </p:pic>
          <p:pic>
            <p:nvPicPr>
              <p:cNvPr id="37" name="Graphique 36" descr="Employé de bureau avec un remplissage uni">
                <a:extLst>
                  <a:ext uri="{FF2B5EF4-FFF2-40B4-BE49-F238E27FC236}">
                    <a16:creationId xmlns:a16="http://schemas.microsoft.com/office/drawing/2014/main" id="{FCF2B08A-4E4B-4EAB-AFDF-B8ED029461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3192" y="5669122"/>
                <a:ext cx="731520" cy="731520"/>
              </a:xfrm>
              <a:prstGeom prst="rect">
                <a:avLst/>
              </a:prstGeom>
            </p:spPr>
          </p:pic>
        </p:grpSp>
        <p:pic>
          <p:nvPicPr>
            <p:cNvPr id="38" name="Graphique 37" descr="Cycle avec des personnes avec un remplissage uni">
              <a:extLst>
                <a:ext uri="{FF2B5EF4-FFF2-40B4-BE49-F238E27FC236}">
                  <a16:creationId xmlns:a16="http://schemas.microsoft.com/office/drawing/2014/main" id="{EA72A340-F572-4A81-A95B-5E17A0AB63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6822" y="6730150"/>
              <a:ext cx="617220" cy="617220"/>
            </a:xfrm>
            <a:prstGeom prst="rect">
              <a:avLst/>
            </a:prstGeom>
          </p:spPr>
        </p:pic>
        <p:pic>
          <p:nvPicPr>
            <p:cNvPr id="39" name="Graphique 38" descr="Enseignant avec un remplissage uni">
              <a:extLst>
                <a:ext uri="{FF2B5EF4-FFF2-40B4-BE49-F238E27FC236}">
                  <a16:creationId xmlns:a16="http://schemas.microsoft.com/office/drawing/2014/main" id="{5683E091-A11D-4D75-BE1E-896CFFE9896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73128" y="7798917"/>
              <a:ext cx="617220" cy="617220"/>
            </a:xfrm>
            <a:prstGeom prst="rect">
              <a:avLst/>
            </a:prstGeom>
          </p:spPr>
        </p:pic>
        <p:sp>
          <p:nvSpPr>
            <p:cNvPr id="40" name="Rectangle 39">
              <a:extLst>
                <a:ext uri="{FF2B5EF4-FFF2-40B4-BE49-F238E27FC236}">
                  <a16:creationId xmlns:a16="http://schemas.microsoft.com/office/drawing/2014/main" id="{A791B7B9-4EF4-4B8E-BD1A-34E96D09472B}"/>
                </a:ext>
              </a:extLst>
            </p:cNvPr>
            <p:cNvSpPr/>
            <p:nvPr/>
          </p:nvSpPr>
          <p:spPr>
            <a:xfrm>
              <a:off x="4485227" y="6323433"/>
              <a:ext cx="1993024" cy="2484888"/>
            </a:xfrm>
            <a:prstGeom prst="rect">
              <a:avLst/>
            </a:prstGeom>
            <a:noFill/>
            <a:ln w="12700" cap="flat" cmpd="sng" algn="ctr">
              <a:solidFill>
                <a:srgbClr val="8C9B9C">
                  <a:shade val="50000"/>
                </a:srgbClr>
              </a:solidFill>
              <a:prstDash val="dash"/>
              <a:miter lim="800000"/>
            </a:ln>
            <a:effectLst/>
          </p:spPr>
          <p:txBody>
            <a:bodyPr rtlCol="0" anchor="ctr"/>
            <a:lstStyle/>
            <a:p>
              <a:pPr defTabSz="514350">
                <a:defRPr/>
              </a:pPr>
              <a:endParaRPr lang="fr-FR" sz="1013" b="1" kern="0">
                <a:solidFill>
                  <a:srgbClr val="FF0000"/>
                </a:solidFill>
                <a:latin typeface="Tahoma"/>
                <a:cs typeface="Arial" panose="020B0604020202020204" pitchFamily="34" charset="0"/>
              </a:endParaRPr>
            </a:p>
          </p:txBody>
        </p:sp>
        <p:sp>
          <p:nvSpPr>
            <p:cNvPr id="41" name="Rectangle 40">
              <a:extLst>
                <a:ext uri="{FF2B5EF4-FFF2-40B4-BE49-F238E27FC236}">
                  <a16:creationId xmlns:a16="http://schemas.microsoft.com/office/drawing/2014/main" id="{46459D01-7188-46FB-94DD-5EEC0B1EE9AE}"/>
                </a:ext>
              </a:extLst>
            </p:cNvPr>
            <p:cNvSpPr>
              <a:spLocks/>
            </p:cNvSpPr>
            <p:nvPr/>
          </p:nvSpPr>
          <p:spPr>
            <a:xfrm>
              <a:off x="6063171" y="8002841"/>
              <a:ext cx="831495" cy="215773"/>
            </a:xfrm>
            <a:prstGeom prst="rect">
              <a:avLst/>
            </a:prstGeom>
            <a:solidFill>
              <a:srgbClr val="FFFFFF"/>
            </a:solidFill>
          </p:spPr>
          <p:txBody>
            <a:bodyPr wrap="square" rtlCol="0">
              <a:spAutoFit/>
            </a:bodyPr>
            <a:lstStyle/>
            <a:p>
              <a:pPr algn="ctr" defTabSz="514350">
                <a:defRPr/>
              </a:pPr>
              <a:r>
                <a:rPr lang="fr-FR" sz="600" b="1" kern="0" dirty="0">
                  <a:solidFill>
                    <a:schemeClr val="accent1"/>
                  </a:solidFill>
                  <a:latin typeface="Arial" panose="020B0604020202020204" pitchFamily="34" charset="0"/>
                  <a:cs typeface="Arial" panose="020B0604020202020204" pitchFamily="34" charset="0"/>
                </a:rPr>
                <a:t>Animateur(s)*</a:t>
              </a:r>
            </a:p>
          </p:txBody>
        </p:sp>
        <p:sp>
          <p:nvSpPr>
            <p:cNvPr id="42" name="Flèche : droite 41">
              <a:extLst>
                <a:ext uri="{FF2B5EF4-FFF2-40B4-BE49-F238E27FC236}">
                  <a16:creationId xmlns:a16="http://schemas.microsoft.com/office/drawing/2014/main" id="{25F45359-A8A1-444E-848A-EECD2F5D5B13}"/>
                </a:ext>
              </a:extLst>
            </p:cNvPr>
            <p:cNvSpPr/>
            <p:nvPr/>
          </p:nvSpPr>
          <p:spPr>
            <a:xfrm flipH="1">
              <a:off x="2432934" y="6679773"/>
              <a:ext cx="2052291" cy="271530"/>
            </a:xfrm>
            <a:prstGeom prst="rightArrow">
              <a:avLst/>
            </a:prstGeom>
            <a:solidFill>
              <a:schemeClr val="accent2"/>
            </a:solidFill>
            <a:ln w="12700" cap="flat" cmpd="sng" algn="ctr">
              <a:noFill/>
              <a:prstDash val="solid"/>
              <a:miter lim="800000"/>
            </a:ln>
            <a:effectLst/>
          </p:spPr>
          <p:txBody>
            <a:bodyPr rot="0" spcFirstLastPara="0" vertOverflow="overflow" horzOverflow="overflow" vert="horz" wrap="square" lIns="60750" tIns="40500" rIns="60750" bIns="40500" numCol="1" spcCol="0" rtlCol="0" fromWordArt="0" anchor="ctr" anchorCtr="0" forceAA="0" compatLnSpc="1">
              <a:prstTxWarp prst="textNoShape">
                <a:avLst/>
              </a:prstTxWarp>
              <a:noAutofit/>
            </a:bodyPr>
            <a:lstStyle/>
            <a:p>
              <a:pPr algn="ctr" defTabSz="514350">
                <a:defRPr/>
              </a:pPr>
              <a:endParaRPr lang="fr-FR" sz="1013" kern="0">
                <a:solidFill>
                  <a:srgbClr val="503078"/>
                </a:solidFill>
                <a:latin typeface="Tahoma"/>
                <a:cs typeface="Arial" panose="020B0604020202020204" pitchFamily="34" charset="0"/>
              </a:endParaRPr>
            </a:p>
          </p:txBody>
        </p:sp>
        <p:sp>
          <p:nvSpPr>
            <p:cNvPr id="43" name="Flèche : droite 42">
              <a:extLst>
                <a:ext uri="{FF2B5EF4-FFF2-40B4-BE49-F238E27FC236}">
                  <a16:creationId xmlns:a16="http://schemas.microsoft.com/office/drawing/2014/main" id="{5656DCE7-2ED3-4A39-A94B-431EC65CD3B0}"/>
                </a:ext>
              </a:extLst>
            </p:cNvPr>
            <p:cNvSpPr/>
            <p:nvPr/>
          </p:nvSpPr>
          <p:spPr>
            <a:xfrm>
              <a:off x="2509668" y="7143030"/>
              <a:ext cx="2026101" cy="271530"/>
            </a:xfrm>
            <a:prstGeom prst="rightArrow">
              <a:avLst/>
            </a:prstGeom>
            <a:solidFill>
              <a:schemeClr val="accent2"/>
            </a:solidFill>
            <a:ln w="12700" cap="flat" cmpd="sng" algn="ctr">
              <a:noFill/>
              <a:prstDash val="solid"/>
              <a:miter lim="800000"/>
            </a:ln>
            <a:effectLst/>
          </p:spPr>
          <p:txBody>
            <a:bodyPr rot="0" spcFirstLastPara="0" vertOverflow="overflow" horzOverflow="overflow" vert="horz" wrap="square" lIns="60750" tIns="40500" rIns="60750" bIns="40500" numCol="1" spcCol="0" rtlCol="0" fromWordArt="0" anchor="ctr" anchorCtr="0" forceAA="0" compatLnSpc="1">
              <a:prstTxWarp prst="textNoShape">
                <a:avLst/>
              </a:prstTxWarp>
              <a:noAutofit/>
            </a:bodyPr>
            <a:lstStyle/>
            <a:p>
              <a:pPr algn="ctr" defTabSz="514350">
                <a:defRPr/>
              </a:pPr>
              <a:endParaRPr lang="fr-FR" sz="1013" kern="0">
                <a:solidFill>
                  <a:srgbClr val="503078"/>
                </a:solidFill>
                <a:latin typeface="Tahoma"/>
                <a:cs typeface="Arial" panose="020B0604020202020204" pitchFamily="34" charset="0"/>
              </a:endParaRPr>
            </a:p>
          </p:txBody>
        </p:sp>
        <p:sp>
          <p:nvSpPr>
            <p:cNvPr id="44" name="Flèche : droite 43">
              <a:extLst>
                <a:ext uri="{FF2B5EF4-FFF2-40B4-BE49-F238E27FC236}">
                  <a16:creationId xmlns:a16="http://schemas.microsoft.com/office/drawing/2014/main" id="{60FAD94D-354C-4B6D-B1B7-DA07341CF7D1}"/>
                </a:ext>
              </a:extLst>
            </p:cNvPr>
            <p:cNvSpPr/>
            <p:nvPr/>
          </p:nvSpPr>
          <p:spPr>
            <a:xfrm>
              <a:off x="2499080" y="8070483"/>
              <a:ext cx="2034275" cy="271530"/>
            </a:xfrm>
            <a:prstGeom prst="rightArrow">
              <a:avLst/>
            </a:prstGeom>
            <a:solidFill>
              <a:schemeClr val="accent2"/>
            </a:solidFill>
            <a:ln w="12700" cap="flat" cmpd="sng" algn="ctr">
              <a:noFill/>
              <a:prstDash val="solid"/>
              <a:miter lim="800000"/>
            </a:ln>
            <a:effectLst/>
          </p:spPr>
          <p:txBody>
            <a:bodyPr rot="0" spcFirstLastPara="0" vertOverflow="overflow" horzOverflow="overflow" vert="horz" wrap="square" lIns="60750" tIns="40500" rIns="60750" bIns="40500" numCol="1" spcCol="0" rtlCol="0" fromWordArt="0" anchor="ctr" anchorCtr="0" forceAA="0" compatLnSpc="1">
              <a:prstTxWarp prst="textNoShape">
                <a:avLst/>
              </a:prstTxWarp>
              <a:noAutofit/>
            </a:bodyPr>
            <a:lstStyle/>
            <a:p>
              <a:pPr algn="ctr" defTabSz="514350">
                <a:defRPr/>
              </a:pPr>
              <a:endParaRPr lang="fr-FR" sz="1013" kern="0">
                <a:solidFill>
                  <a:srgbClr val="503078"/>
                </a:solidFill>
                <a:latin typeface="Tahoma"/>
                <a:cs typeface="Arial" panose="020B0604020202020204" pitchFamily="34" charset="0"/>
              </a:endParaRPr>
            </a:p>
          </p:txBody>
        </p:sp>
        <p:sp>
          <p:nvSpPr>
            <p:cNvPr id="46" name="ZoneTexte 45">
              <a:extLst>
                <a:ext uri="{FF2B5EF4-FFF2-40B4-BE49-F238E27FC236}">
                  <a16:creationId xmlns:a16="http://schemas.microsoft.com/office/drawing/2014/main" id="{7C3A6D51-FC35-45BF-9758-471C708D7808}"/>
                </a:ext>
              </a:extLst>
            </p:cNvPr>
            <p:cNvSpPr txBox="1"/>
            <p:nvPr/>
          </p:nvSpPr>
          <p:spPr>
            <a:xfrm>
              <a:off x="4491243" y="8459757"/>
              <a:ext cx="1987007" cy="170601"/>
            </a:xfrm>
            <a:prstGeom prst="rect">
              <a:avLst/>
            </a:prstGeom>
            <a:noFill/>
          </p:spPr>
          <p:txBody>
            <a:bodyPr wrap="square" lIns="54000" tIns="81000" rIns="54000" bIns="81000" rtlCol="0" anchor="ctr" anchorCtr="0">
              <a:noAutofit/>
            </a:bodyPr>
            <a:lstStyle/>
            <a:p>
              <a:pPr algn="ctr"/>
              <a:r>
                <a:rPr lang="fr-FR" sz="600" i="1" dirty="0">
                  <a:solidFill>
                    <a:schemeClr val="accent1"/>
                  </a:solidFill>
                  <a:latin typeface="Arial" panose="020B0604020202020204" pitchFamily="34" charset="0"/>
                  <a:cs typeface="Arial" panose="020B0604020202020204" pitchFamily="34" charset="0"/>
                </a:rPr>
                <a:t>*Un animateur a minima, évolution possible selon la difficulté du kit</a:t>
              </a:r>
            </a:p>
          </p:txBody>
        </p:sp>
      </p:grpSp>
    </p:spTree>
    <p:extLst>
      <p:ext uri="{BB962C8B-B14F-4D97-AF65-F5344CB8AC3E}">
        <p14:creationId xmlns:p14="http://schemas.microsoft.com/office/powerpoint/2010/main" val="259363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199327" y="184196"/>
            <a:ext cx="7632525" cy="539750"/>
          </a:xfrm>
        </p:spPr>
        <p:txBody>
          <a:bodyPr/>
          <a:lstStyle/>
          <a:p>
            <a:r>
              <a:rPr lang="fr-FR" sz="2000" dirty="0">
                <a:solidFill>
                  <a:schemeClr val="bg1"/>
                </a:solidFill>
              </a:rPr>
              <a:t>Check-list des actions pour la cellule d’animation des organisations</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15</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25" name="TextBox 35">
            <a:extLst>
              <a:ext uri="{FF2B5EF4-FFF2-40B4-BE49-F238E27FC236}">
                <a16:creationId xmlns:a16="http://schemas.microsoft.com/office/drawing/2014/main" id="{6FC65D5A-8315-4A65-9EEA-F435B2D43BFD}"/>
              </a:ext>
            </a:extLst>
          </p:cNvPr>
          <p:cNvSpPr txBox="1"/>
          <p:nvPr/>
        </p:nvSpPr>
        <p:spPr>
          <a:xfrm>
            <a:off x="326934" y="1527634"/>
            <a:ext cx="8064896" cy="2835973"/>
          </a:xfrm>
          <a:prstGeom prst="roundRect">
            <a:avLst>
              <a:gd name="adj" fmla="val 5743"/>
            </a:avLst>
          </a:prstGeom>
          <a:noFill/>
          <a:ln w="12700">
            <a:solidFill>
              <a:schemeClr val="accent2"/>
            </a:solidFill>
            <a:prstDash val="dash"/>
          </a:ln>
        </p:spPr>
        <p:txBody>
          <a:bodyPr wrap="square">
            <a:spAutoFit/>
          </a:bodyPr>
          <a:lstStyle/>
          <a:p>
            <a:pPr marL="285750" indent="-285750" algn="just">
              <a:lnSpc>
                <a:spcPct val="150000"/>
              </a:lnSpc>
              <a:buFont typeface="Wingdings" panose="05000000000000000000" pitchFamily="2" charset="2"/>
              <a:buChar char="ü"/>
            </a:pPr>
            <a:r>
              <a:rPr lang="fr-FR" sz="1300" kern="0" dirty="0">
                <a:ea typeface="Geneva" charset="-128"/>
                <a:cs typeface="Arial" panose="020B0604020202020204" pitchFamily="34" charset="0"/>
              </a:rPr>
              <a:t> Assurez-vous d’avoir les documents du kit à portée de main (scénario, kit d’animation, etc.) et prêts à être diffusés ;</a:t>
            </a:r>
          </a:p>
          <a:p>
            <a:pPr marL="285750" indent="-285750" algn="just">
              <a:lnSpc>
                <a:spcPct val="150000"/>
              </a:lnSpc>
              <a:buFont typeface="Wingdings" panose="05000000000000000000" pitchFamily="2" charset="2"/>
              <a:buChar char="ü"/>
            </a:pPr>
            <a:r>
              <a:rPr lang="fr-FR" sz="1300" kern="0" dirty="0">
                <a:ea typeface="Geneva" charset="-128"/>
                <a:cs typeface="Arial" panose="020B0604020202020204" pitchFamily="34" charset="0"/>
              </a:rPr>
              <a:t> Assurez-vous d’avoir créé l’instance et/ou la boite mail  et d’y être connecté ;</a:t>
            </a:r>
          </a:p>
          <a:p>
            <a:pPr marL="285750" indent="-285750" algn="just">
              <a:lnSpc>
                <a:spcPct val="150000"/>
              </a:lnSpc>
              <a:buFont typeface="Wingdings" panose="05000000000000000000" pitchFamily="2" charset="2"/>
              <a:buChar char="ü"/>
            </a:pPr>
            <a:r>
              <a:rPr lang="fr-FR" sz="1300" kern="0" dirty="0">
                <a:ea typeface="Geneva" charset="-128"/>
                <a:cs typeface="Arial" panose="020B0604020202020204" pitchFamily="34" charset="0"/>
              </a:rPr>
              <a:t> Briefez les éventuels animateurs qui vous accompagne ;</a:t>
            </a:r>
          </a:p>
          <a:p>
            <a:pPr marL="285750" indent="-285750" algn="just">
              <a:lnSpc>
                <a:spcPct val="150000"/>
              </a:lnSpc>
              <a:buFont typeface="Wingdings" panose="05000000000000000000" pitchFamily="2" charset="2"/>
              <a:buChar char="ü"/>
            </a:pPr>
            <a:r>
              <a:rPr lang="fr-FR" sz="1300" kern="0" dirty="0">
                <a:ea typeface="Geneva" charset="-128"/>
                <a:cs typeface="Arial" panose="020B0604020202020204" pitchFamily="34" charset="0"/>
              </a:rPr>
              <a:t> Veillez à respecter le rythme de l’exercice sur le chronogramme et à </a:t>
            </a:r>
            <a:r>
              <a:rPr lang="fr-FR" sz="1300" i="1" kern="0" dirty="0">
                <a:ea typeface="Geneva" charset="-128"/>
                <a:cs typeface="Arial" panose="020B0604020202020204" pitchFamily="34" charset="0"/>
              </a:rPr>
              <a:t>[si mail ou appels]</a:t>
            </a:r>
            <a:r>
              <a:rPr lang="fr-FR" sz="1300" kern="0" dirty="0">
                <a:ea typeface="Geneva" charset="-128"/>
                <a:cs typeface="Arial" panose="020B0604020202020204" pitchFamily="34" charset="0"/>
              </a:rPr>
              <a:t> envoyer les stimuli au bon moment ;</a:t>
            </a:r>
          </a:p>
          <a:p>
            <a:pPr marL="285750" indent="-285750" algn="just">
              <a:lnSpc>
                <a:spcPct val="150000"/>
              </a:lnSpc>
              <a:buFont typeface="Wingdings" panose="05000000000000000000" pitchFamily="2" charset="2"/>
              <a:buChar char="ü"/>
            </a:pPr>
            <a:r>
              <a:rPr lang="fr-FR" sz="1300" kern="0" dirty="0">
                <a:ea typeface="Geneva" charset="-128"/>
                <a:cs typeface="Arial" panose="020B0604020202020204" pitchFamily="34" charset="0"/>
              </a:rPr>
              <a:t> Soyez prêt à simuler les appels téléphoniques ainsi que les interventions orales ;</a:t>
            </a:r>
          </a:p>
          <a:p>
            <a:pPr marL="285750" indent="-285750" algn="just">
              <a:lnSpc>
                <a:spcPct val="150000"/>
              </a:lnSpc>
              <a:buFont typeface="Wingdings" panose="05000000000000000000" pitchFamily="2" charset="2"/>
              <a:buChar char="ü"/>
            </a:pPr>
            <a:r>
              <a:rPr lang="fr-FR" sz="1300" kern="0" dirty="0">
                <a:ea typeface="Geneva" charset="-128"/>
                <a:cs typeface="Arial" panose="020B0604020202020204" pitchFamily="34" charset="0"/>
              </a:rPr>
              <a:t> Imprimez la grille d’évaluation d’exercice de crise pour les éventuels observateurs et lui remettre avant le début de l’exercice.</a:t>
            </a:r>
            <a:endParaRPr lang="fr-FR" sz="1050" kern="0" dirty="0">
              <a:solidFill>
                <a:schemeClr val="accent4"/>
              </a:solidFill>
              <a:ea typeface="Geneva" charset="-128"/>
              <a:cs typeface="Arial" panose="020B0604020202020204" pitchFamily="34" charset="0"/>
            </a:endParaRPr>
          </a:p>
        </p:txBody>
      </p:sp>
      <p:sp>
        <p:nvSpPr>
          <p:cNvPr id="2" name="Rectangle 1">
            <a:extLst>
              <a:ext uri="{FF2B5EF4-FFF2-40B4-BE49-F238E27FC236}">
                <a16:creationId xmlns:a16="http://schemas.microsoft.com/office/drawing/2014/main" id="{8D576CCC-2F83-4E73-BEC2-9DCB69300D03}"/>
              </a:ext>
            </a:extLst>
          </p:cNvPr>
          <p:cNvSpPr/>
          <p:nvPr/>
        </p:nvSpPr>
        <p:spPr>
          <a:xfrm>
            <a:off x="560960" y="1337867"/>
            <a:ext cx="3939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accent2"/>
                </a:solidFill>
              </a:rPr>
              <a:t>Pense-bête pour l’animation avant l’exercice</a:t>
            </a:r>
          </a:p>
        </p:txBody>
      </p:sp>
    </p:spTree>
    <p:extLst>
      <p:ext uri="{BB962C8B-B14F-4D97-AF65-F5344CB8AC3E}">
        <p14:creationId xmlns:p14="http://schemas.microsoft.com/office/powerpoint/2010/main" val="2558759977"/>
      </p:ext>
    </p:extLst>
  </p:cSld>
  <p:clrMapOvr>
    <a:masterClrMapping/>
  </p:clrMapOvr>
  <p:extLst mod="1">
    <p:ext uri="{6950BFC3-D8DA-4A85-94F7-54DA5524770B}">
      <p188:commentRel xmlns:p188="http://schemas.microsoft.com/office/powerpoint/2018/8/main" xmlns=""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21945"/>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0125"/>
            <a:ext cx="8424863" cy="539750"/>
          </a:xfrm>
        </p:spPr>
        <p:txBody>
          <a:bodyPr/>
          <a:lstStyle/>
          <a:p>
            <a:r>
              <a:rPr lang="fr-FR" sz="2000">
                <a:solidFill>
                  <a:schemeClr val="bg1"/>
                </a:solidFill>
              </a:rPr>
              <a:t>Sommaire</a:t>
            </a:r>
            <a:endParaRPr lang="fr-FR" sz="2000" dirty="0">
              <a:solidFill>
                <a:schemeClr val="bg1"/>
              </a:solidFill>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a:t>
            </a:fld>
            <a:endParaRPr lang="fr-FR" dirty="0"/>
          </a:p>
        </p:txBody>
      </p:sp>
      <p:sp>
        <p:nvSpPr>
          <p:cNvPr id="20" name="ZoneTexte 19">
            <a:extLst>
              <a:ext uri="{FF2B5EF4-FFF2-40B4-BE49-F238E27FC236}">
                <a16:creationId xmlns:a16="http://schemas.microsoft.com/office/drawing/2014/main" id="{2B6443B8-165B-409C-9CE4-04A0906D4D48}"/>
              </a:ext>
            </a:extLst>
          </p:cNvPr>
          <p:cNvSpPr txBox="1"/>
          <p:nvPr/>
        </p:nvSpPr>
        <p:spPr>
          <a:xfrm>
            <a:off x="323851" y="1304736"/>
            <a:ext cx="8245166" cy="1287532"/>
          </a:xfrm>
          <a:prstGeom prst="rect">
            <a:avLst/>
          </a:prstGeom>
          <a:noFill/>
        </p:spPr>
        <p:txBody>
          <a:bodyPr wrap="square" rtlCol="0">
            <a:spAutoFit/>
          </a:bodyPr>
          <a:lstStyle/>
          <a:p>
            <a:pPr marL="342900" indent="-342900" algn="just">
              <a:lnSpc>
                <a:spcPct val="150000"/>
              </a:lnSpc>
              <a:buFont typeface="+mj-lt"/>
              <a:buAutoNum type="arabicPeriod"/>
            </a:pPr>
            <a:r>
              <a:rPr lang="fr-FR" b="1" dirty="0">
                <a:solidFill>
                  <a:schemeClr val="accent2"/>
                </a:solidFill>
              </a:rPr>
              <a:t>Rappel sur la préparation</a:t>
            </a:r>
          </a:p>
          <a:p>
            <a:pPr marL="342900" indent="-342900" algn="just">
              <a:lnSpc>
                <a:spcPct val="150000"/>
              </a:lnSpc>
              <a:buFont typeface="+mj-lt"/>
              <a:buAutoNum type="arabicPeriod"/>
            </a:pPr>
            <a:r>
              <a:rPr lang="fr-FR" b="1" dirty="0">
                <a:solidFill>
                  <a:schemeClr val="accent2"/>
                </a:solidFill>
              </a:rPr>
              <a:t>Types d’animation pendant l’exercice</a:t>
            </a:r>
          </a:p>
          <a:p>
            <a:pPr marL="342900" indent="-342900" algn="just">
              <a:lnSpc>
                <a:spcPct val="150000"/>
              </a:lnSpc>
              <a:buFont typeface="+mj-lt"/>
              <a:buAutoNum type="arabicPeriod"/>
            </a:pPr>
            <a:r>
              <a:rPr lang="fr-FR" b="1" dirty="0">
                <a:solidFill>
                  <a:schemeClr val="accent2"/>
                </a:solidFill>
              </a:rPr>
              <a:t>Organisation et rôle de la cellule d’animation des organisations</a:t>
            </a:r>
          </a:p>
        </p:txBody>
      </p:sp>
      <p:sp>
        <p:nvSpPr>
          <p:cNvPr id="17" name="Rectangle 16">
            <a:extLst>
              <a:ext uri="{FF2B5EF4-FFF2-40B4-BE49-F238E27FC236}">
                <a16:creationId xmlns:a16="http://schemas.microsoft.com/office/drawing/2014/main" id="{C18E1CA6-C46C-42E5-B85A-126286631F42}"/>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82011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r>
              <a:rPr lang="fr-FR" dirty="0"/>
              <a:t>Rappel sur la préparation</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3</a:t>
            </a:fld>
            <a:endParaRPr lang="fr-FR" dirty="0"/>
          </a:p>
        </p:txBody>
      </p:sp>
    </p:spTree>
    <p:extLst>
      <p:ext uri="{BB962C8B-B14F-4D97-AF65-F5344CB8AC3E}">
        <p14:creationId xmlns:p14="http://schemas.microsoft.com/office/powerpoint/2010/main" val="32484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Rappel sur les attendus de préparation</a:t>
            </a:r>
          </a:p>
        </p:txBody>
      </p:sp>
      <p:sp>
        <p:nvSpPr>
          <p:cNvPr id="18" name="Rectangle 17">
            <a:extLst>
              <a:ext uri="{FF2B5EF4-FFF2-40B4-BE49-F238E27FC236}">
                <a16:creationId xmlns:a16="http://schemas.microsoft.com/office/drawing/2014/main" id="{6D79F37B-3789-4516-80E8-07F3151A5479}"/>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20" name="ZoneTexte 19">
            <a:extLst>
              <a:ext uri="{FF2B5EF4-FFF2-40B4-BE49-F238E27FC236}">
                <a16:creationId xmlns:a16="http://schemas.microsoft.com/office/drawing/2014/main" id="{5B4F6BCB-86D1-4EE6-B1E9-9025F839ED6A}"/>
              </a:ext>
            </a:extLst>
          </p:cNvPr>
          <p:cNvSpPr txBox="1"/>
          <p:nvPr/>
        </p:nvSpPr>
        <p:spPr>
          <a:xfrm>
            <a:off x="323851" y="1361324"/>
            <a:ext cx="8460618" cy="263771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i="1" dirty="0">
                <a:solidFill>
                  <a:schemeClr val="bg1">
                    <a:lumMod val="65000"/>
                  </a:schemeClr>
                </a:solidFill>
              </a:rPr>
              <a:t>S’approprier les modalités et le scénario de l’exercice</a:t>
            </a:r>
          </a:p>
          <a:p>
            <a:pPr marL="285750" indent="-285750" algn="just">
              <a:lnSpc>
                <a:spcPct val="150000"/>
              </a:lnSpc>
              <a:buFont typeface="Arial" panose="020B0604020202020204" pitchFamily="34" charset="0"/>
              <a:buChar char="•"/>
            </a:pPr>
            <a:r>
              <a:rPr lang="fr-FR" sz="1400" i="1" dirty="0">
                <a:solidFill>
                  <a:schemeClr val="bg1">
                    <a:lumMod val="65000"/>
                  </a:schemeClr>
                </a:solidFill>
              </a:rPr>
              <a:t>Définir les objectifs d’exercice pour la structure et les modalités de jeu</a:t>
            </a:r>
          </a:p>
          <a:p>
            <a:pPr marL="285750" indent="-285750" algn="just">
              <a:lnSpc>
                <a:spcPct val="150000"/>
              </a:lnSpc>
              <a:buFont typeface="Arial" panose="020B0604020202020204" pitchFamily="34" charset="0"/>
              <a:buChar char="•"/>
            </a:pPr>
            <a:r>
              <a:rPr lang="fr-FR" sz="1400" i="1" dirty="0">
                <a:solidFill>
                  <a:schemeClr val="bg1">
                    <a:lumMod val="65000"/>
                  </a:schemeClr>
                </a:solidFill>
              </a:rPr>
              <a:t>Mobiliser les bonnes équipes au sein de sa structure vis-à-vis des objectifs </a:t>
            </a:r>
          </a:p>
          <a:p>
            <a:pPr marL="285750" indent="-285750" algn="just">
              <a:lnSpc>
                <a:spcPct val="150000"/>
              </a:lnSpc>
              <a:buFont typeface="Arial" panose="020B0604020202020204" pitchFamily="34" charset="0"/>
              <a:buChar char="•"/>
            </a:pPr>
            <a:r>
              <a:rPr lang="fr-FR" sz="1400" b="1" dirty="0">
                <a:solidFill>
                  <a:srgbClr val="21215A"/>
                </a:solidFill>
              </a:rPr>
              <a:t>Modifier le scénario en conséquence </a:t>
            </a:r>
            <a:r>
              <a:rPr lang="fr-FR" sz="1400" b="1" i="1" dirty="0">
                <a:solidFill>
                  <a:srgbClr val="C00000"/>
                </a:solidFill>
                <a:sym typeface="Wingdings" panose="05000000000000000000" pitchFamily="2" charset="2"/>
              </a:rPr>
              <a:t> Vous êtes ici ! </a:t>
            </a:r>
            <a:endParaRPr lang="fr-FR" sz="1400" b="1" i="1" dirty="0">
              <a:solidFill>
                <a:srgbClr val="C00000"/>
              </a:solidFill>
            </a:endParaRPr>
          </a:p>
          <a:p>
            <a:pPr marL="285750" indent="-285750" algn="just">
              <a:lnSpc>
                <a:spcPct val="150000"/>
              </a:lnSpc>
              <a:buFont typeface="Arial" panose="020B0604020202020204" pitchFamily="34" charset="0"/>
              <a:buChar char="•"/>
            </a:pPr>
            <a:r>
              <a:rPr lang="fr-FR" sz="1400" b="1" dirty="0">
                <a:solidFill>
                  <a:srgbClr val="21215A"/>
                </a:solidFill>
              </a:rPr>
              <a:t>Intégrer les aspects logistiques pour l’exercice (réservation de salles, outillage de crise, partage de procédures, etc.)</a:t>
            </a:r>
          </a:p>
          <a:p>
            <a:pPr marL="285750" indent="-285750" algn="just">
              <a:lnSpc>
                <a:spcPct val="150000"/>
              </a:lnSpc>
              <a:buFont typeface="Arial" panose="020B0604020202020204" pitchFamily="34" charset="0"/>
              <a:buChar char="•"/>
            </a:pPr>
            <a:r>
              <a:rPr lang="fr-FR" sz="1400" b="1" dirty="0">
                <a:solidFill>
                  <a:srgbClr val="21215A"/>
                </a:solidFill>
              </a:rPr>
              <a:t>Préparer les joueurs pour l’exercice (brief sur leur rôle durant la crise à minima)</a:t>
            </a:r>
          </a:p>
          <a:p>
            <a:pPr marL="285750" indent="-285750" algn="just">
              <a:lnSpc>
                <a:spcPct val="150000"/>
              </a:lnSpc>
              <a:buFont typeface="Arial" panose="020B0604020202020204" pitchFamily="34" charset="0"/>
              <a:buChar char="•"/>
            </a:pPr>
            <a:r>
              <a:rPr lang="fr-FR" sz="1400" b="1" dirty="0">
                <a:solidFill>
                  <a:srgbClr val="21215A"/>
                </a:solidFill>
              </a:rPr>
              <a:t>Mener le RETEX de l’exercice</a:t>
            </a:r>
          </a:p>
        </p:txBody>
      </p:sp>
    </p:spTree>
    <p:extLst>
      <p:ext uri="{BB962C8B-B14F-4D97-AF65-F5344CB8AC3E}">
        <p14:creationId xmlns:p14="http://schemas.microsoft.com/office/powerpoint/2010/main" val="206245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marL="92075" indent="0">
              <a:buNone/>
            </a:pPr>
            <a:r>
              <a:rPr lang="fr-FR" dirty="0"/>
              <a:t>2. Types d’animation pendant l’exercice</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5</a:t>
            </a:fld>
            <a:endParaRPr lang="fr-FR" dirty="0"/>
          </a:p>
        </p:txBody>
      </p:sp>
    </p:spTree>
    <p:extLst>
      <p:ext uri="{BB962C8B-B14F-4D97-AF65-F5344CB8AC3E}">
        <p14:creationId xmlns:p14="http://schemas.microsoft.com/office/powerpoint/2010/main" val="271500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Rappel sur les formats possibles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6</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596335" y="234611"/>
            <a:ext cx="1350021"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CB15A65A-0B08-41BB-AEC8-1AAE38E39CB4}"/>
              </a:ext>
            </a:extLst>
          </p:cNvPr>
          <p:cNvSpPr txBox="1"/>
          <p:nvPr/>
        </p:nvSpPr>
        <p:spPr>
          <a:xfrm>
            <a:off x="755576" y="1459273"/>
            <a:ext cx="8057802" cy="3284041"/>
          </a:xfrm>
          <a:prstGeom prst="rect">
            <a:avLst/>
          </a:prstGeom>
          <a:noFill/>
        </p:spPr>
        <p:txBody>
          <a:bodyPr wrap="square" rtlCol="0">
            <a:spAutoFit/>
          </a:bodyPr>
          <a:lstStyle/>
          <a:p>
            <a:pPr algn="just">
              <a:lnSpc>
                <a:spcPct val="150000"/>
              </a:lnSpc>
            </a:pPr>
            <a:endParaRPr lang="fr-FR" sz="1400" dirty="0"/>
          </a:p>
          <a:p>
            <a:pPr marL="285750" indent="-285750" algn="just">
              <a:lnSpc>
                <a:spcPct val="150000"/>
              </a:lnSpc>
              <a:buFont typeface="Arial" panose="020B0604020202020204" pitchFamily="34" charset="0"/>
              <a:buChar char="•"/>
            </a:pPr>
            <a:r>
              <a:rPr lang="fr-FR" sz="1400" b="1" dirty="0"/>
              <a:t>Exercice sur table </a:t>
            </a:r>
            <a:r>
              <a:rPr lang="fr-FR" sz="1400" dirty="0"/>
              <a:t>(format plus léger, déroulement d’un scénario en mode présentation pour identifier les réactions de chaque partie prenante) ;</a:t>
            </a:r>
          </a:p>
          <a:p>
            <a:pPr marL="285750" indent="-285750" algn="just">
              <a:lnSpc>
                <a:spcPct val="150000"/>
              </a:lnSpc>
              <a:buFont typeface="Arial" panose="020B0604020202020204" pitchFamily="34" charset="0"/>
              <a:buChar char="•"/>
            </a:pPr>
            <a:r>
              <a:rPr lang="fr-FR" sz="1400" b="1" dirty="0"/>
              <a:t>Atelier d’anticipation </a:t>
            </a:r>
            <a:r>
              <a:rPr lang="fr-FR" sz="1400" dirty="0"/>
              <a:t>(afin d’identifier les impacts du scénario sur l’organisation et les possibles évolution de la crise, et pour identifier les actions à prendre sans jouer la gestion de crise).</a:t>
            </a:r>
          </a:p>
          <a:p>
            <a:pPr marL="285750" indent="-285750" algn="just">
              <a:lnSpc>
                <a:spcPct val="150000"/>
              </a:lnSpc>
              <a:buFont typeface="Arial" panose="020B0604020202020204" pitchFamily="34" charset="0"/>
              <a:buChar char="•"/>
            </a:pPr>
            <a:endParaRPr lang="fr-FR" sz="1400" dirty="0"/>
          </a:p>
          <a:p>
            <a:pPr marL="285750" indent="-285750" algn="just">
              <a:lnSpc>
                <a:spcPct val="150000"/>
              </a:lnSpc>
              <a:buFont typeface="Arial" panose="020B0604020202020204" pitchFamily="34" charset="0"/>
              <a:buChar char="•"/>
            </a:pPr>
            <a:r>
              <a:rPr lang="fr-FR" sz="1400" b="1" dirty="0"/>
              <a:t>Exercice fonctionnel mono-cellule</a:t>
            </a:r>
            <a:endParaRPr lang="fr-FR" sz="1400" dirty="0"/>
          </a:p>
          <a:p>
            <a:pPr marL="742950" lvl="1" indent="-285750" algn="just">
              <a:lnSpc>
                <a:spcPct val="150000"/>
              </a:lnSpc>
              <a:buFont typeface="Arial" panose="020B0604020202020204" pitchFamily="34" charset="0"/>
              <a:buChar char="•"/>
            </a:pPr>
            <a:r>
              <a:rPr lang="fr-FR" sz="1400" dirty="0"/>
              <a:t>Au niveau opérationnel – équipes SI, SSI, Communication de crise, Métiers, etc.</a:t>
            </a:r>
          </a:p>
          <a:p>
            <a:pPr marL="742950" lvl="1" indent="-285750" algn="just">
              <a:lnSpc>
                <a:spcPct val="150000"/>
              </a:lnSpc>
              <a:buFont typeface="Arial" panose="020B0604020202020204" pitchFamily="34" charset="0"/>
              <a:buChar char="•"/>
            </a:pPr>
            <a:r>
              <a:rPr lang="fr-FR" sz="1400" dirty="0"/>
              <a:t>Au niveau décisionnel – équipe dirigeante</a:t>
            </a:r>
          </a:p>
          <a:p>
            <a:pPr marL="285750" indent="-285750" algn="just">
              <a:lnSpc>
                <a:spcPct val="150000"/>
              </a:lnSpc>
              <a:buFont typeface="Arial" panose="020B0604020202020204" pitchFamily="34" charset="0"/>
              <a:buChar char="•"/>
            </a:pPr>
            <a:r>
              <a:rPr lang="fr-FR" sz="1400" b="1" dirty="0"/>
              <a:t>Exercice fonctionnel multi-cellules</a:t>
            </a:r>
            <a:r>
              <a:rPr lang="fr-FR" sz="1400" dirty="0"/>
              <a:t>, combinant la cellule opérationnelle et décisionnelle.</a:t>
            </a:r>
            <a:endParaRPr lang="fr-FR" sz="1400" i="1" dirty="0"/>
          </a:p>
        </p:txBody>
      </p:sp>
      <p:sp>
        <p:nvSpPr>
          <p:cNvPr id="2" name="Rectangle 1">
            <a:extLst>
              <a:ext uri="{FF2B5EF4-FFF2-40B4-BE49-F238E27FC236}">
                <a16:creationId xmlns:a16="http://schemas.microsoft.com/office/drawing/2014/main" id="{FD49A6AB-4455-4CF3-A774-682A9351EA0F}"/>
              </a:ext>
            </a:extLst>
          </p:cNvPr>
          <p:cNvSpPr/>
          <p:nvPr/>
        </p:nvSpPr>
        <p:spPr>
          <a:xfrm>
            <a:off x="300384" y="1043898"/>
            <a:ext cx="8136904" cy="375552"/>
          </a:xfrm>
          <a:prstGeom prst="rect">
            <a:avLst/>
          </a:prstGeom>
        </p:spPr>
        <p:txBody>
          <a:bodyPr wrap="square">
            <a:spAutoFit/>
          </a:bodyPr>
          <a:lstStyle/>
          <a:p>
            <a:pPr algn="just">
              <a:lnSpc>
                <a:spcPct val="150000"/>
              </a:lnSpc>
            </a:pPr>
            <a:r>
              <a:rPr lang="fr-FR" sz="1400" dirty="0"/>
              <a:t>Selon les objectifs de votre organisation, l’exercice va pouvoir prendre </a:t>
            </a:r>
            <a:r>
              <a:rPr lang="fr-FR" sz="1400" b="1" dirty="0"/>
              <a:t>différentes formes:</a:t>
            </a:r>
          </a:p>
        </p:txBody>
      </p:sp>
      <p:sp>
        <p:nvSpPr>
          <p:cNvPr id="4" name="Rectangle 3">
            <a:extLst>
              <a:ext uri="{FF2B5EF4-FFF2-40B4-BE49-F238E27FC236}">
                <a16:creationId xmlns:a16="http://schemas.microsoft.com/office/drawing/2014/main" id="{BBE47D75-2F24-4A4A-92EB-3518CBEB830C}"/>
              </a:ext>
            </a:extLst>
          </p:cNvPr>
          <p:cNvSpPr/>
          <p:nvPr/>
        </p:nvSpPr>
        <p:spPr>
          <a:xfrm>
            <a:off x="306894" y="1740402"/>
            <a:ext cx="347180" cy="144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t>Ateliers</a:t>
            </a:r>
          </a:p>
        </p:txBody>
      </p:sp>
      <p:sp>
        <p:nvSpPr>
          <p:cNvPr id="9" name="Rectangle 8">
            <a:extLst>
              <a:ext uri="{FF2B5EF4-FFF2-40B4-BE49-F238E27FC236}">
                <a16:creationId xmlns:a16="http://schemas.microsoft.com/office/drawing/2014/main" id="{09EF9996-8B3B-4AC5-A6EC-4E38615724C8}"/>
              </a:ext>
            </a:extLst>
          </p:cNvPr>
          <p:cNvSpPr/>
          <p:nvPr/>
        </p:nvSpPr>
        <p:spPr>
          <a:xfrm>
            <a:off x="323851" y="3359803"/>
            <a:ext cx="347180" cy="1440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t>Simulations</a:t>
            </a:r>
          </a:p>
        </p:txBody>
      </p:sp>
    </p:spTree>
    <p:extLst>
      <p:ext uri="{BB962C8B-B14F-4D97-AF65-F5344CB8AC3E}">
        <p14:creationId xmlns:p14="http://schemas.microsoft.com/office/powerpoint/2010/main" val="276824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Exemple d’animation pour le format « ateliers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7</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596335" y="234611"/>
            <a:ext cx="1350021"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2" name="Rectangle 1">
            <a:extLst>
              <a:ext uri="{FF2B5EF4-FFF2-40B4-BE49-F238E27FC236}">
                <a16:creationId xmlns:a16="http://schemas.microsoft.com/office/drawing/2014/main" id="{E0788FC7-F522-4B46-AE1A-B632E23CF6C7}"/>
              </a:ext>
            </a:extLst>
          </p:cNvPr>
          <p:cNvSpPr/>
          <p:nvPr/>
        </p:nvSpPr>
        <p:spPr>
          <a:xfrm>
            <a:off x="104205" y="1095586"/>
            <a:ext cx="8842151" cy="4744056"/>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fr-FR" sz="1200" b="1" dirty="0"/>
              <a:t>Format : </a:t>
            </a:r>
            <a:r>
              <a:rPr lang="fr-FR" sz="1200" dirty="0"/>
              <a:t>déroulement d’un scénario en mode présentation (PPT ou papier) : contexte général, évènements globaux impactant (ex: incidents), demandes spécifiques (ex: demandes presse, point de situation, sollicitation d’un métier/fonction).</a:t>
            </a:r>
          </a:p>
          <a:p>
            <a:pPr marL="628650" lvl="1" indent="-171450" algn="just">
              <a:lnSpc>
                <a:spcPct val="150000"/>
              </a:lnSpc>
              <a:buFont typeface="Wingdings" panose="05000000000000000000" pitchFamily="2" charset="2"/>
              <a:buChar char="à"/>
            </a:pPr>
            <a:r>
              <a:rPr lang="fr-FR" sz="1200" dirty="0">
                <a:solidFill>
                  <a:srgbClr val="C00000"/>
                </a:solidFill>
                <a:sym typeface="Wingdings" panose="05000000000000000000" pitchFamily="2" charset="2"/>
              </a:rPr>
              <a:t>Actions des planificateurs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Adapter le scénario du chronogramme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Passer sous forme de slides ou de sollicitation individuelles les stimuli (</a:t>
            </a:r>
            <a:r>
              <a:rPr lang="fr-FR" sz="1200" dirty="0" err="1">
                <a:solidFill>
                  <a:srgbClr val="C00000"/>
                </a:solidFill>
                <a:sym typeface="Wingdings" panose="05000000000000000000" pitchFamily="2" charset="2"/>
              </a:rPr>
              <a:t>OpenEx</a:t>
            </a:r>
            <a:r>
              <a:rPr lang="fr-FR" sz="1200" dirty="0">
                <a:solidFill>
                  <a:srgbClr val="C00000"/>
                </a:solidFill>
                <a:sym typeface="Wingdings" panose="05000000000000000000" pitchFamily="2" charset="2"/>
              </a:rPr>
              <a:t> peut également être utilisé).</a:t>
            </a:r>
          </a:p>
          <a:p>
            <a:pPr lvl="2" algn="just">
              <a:lnSpc>
                <a:spcPct val="150000"/>
              </a:lnSpc>
            </a:pPr>
            <a:endParaRPr lang="fr-FR" sz="1200" b="1" dirty="0"/>
          </a:p>
          <a:p>
            <a:pPr marL="171450" indent="-171450" algn="just">
              <a:lnSpc>
                <a:spcPct val="150000"/>
              </a:lnSpc>
              <a:buFont typeface="Arial" panose="020B0604020202020204" pitchFamily="34" charset="0"/>
              <a:buChar char="•"/>
            </a:pPr>
            <a:r>
              <a:rPr lang="fr-FR" sz="1200" b="1" dirty="0"/>
              <a:t>Joueurs : </a:t>
            </a:r>
          </a:p>
          <a:p>
            <a:pPr marL="447675" lvl="1" indent="-171450" algn="just">
              <a:lnSpc>
                <a:spcPct val="150000"/>
              </a:lnSpc>
              <a:buFont typeface="Arial" panose="020B0604020202020204" pitchFamily="34" charset="0"/>
              <a:buChar char="•"/>
            </a:pPr>
            <a:r>
              <a:rPr lang="fr-FR" sz="1200" dirty="0"/>
              <a:t>Les joueurs sont idéalement réunis dans une même salle. Le scénario est diffusé sur grand écran ;</a:t>
            </a:r>
          </a:p>
          <a:p>
            <a:pPr marL="447675" lvl="1" indent="-171450" algn="just">
              <a:lnSpc>
                <a:spcPct val="150000"/>
              </a:lnSpc>
              <a:buFont typeface="Arial" panose="020B0604020202020204" pitchFamily="34" charset="0"/>
              <a:buChar char="•"/>
            </a:pPr>
            <a:r>
              <a:rPr lang="fr-FR" sz="1200" dirty="0"/>
              <a:t>Chaque joueur à un rôle/fonction attribuée en amont de l’exercice ;</a:t>
            </a:r>
          </a:p>
          <a:p>
            <a:pPr marL="447675" lvl="1" indent="-171450" algn="just">
              <a:lnSpc>
                <a:spcPct val="150000"/>
              </a:lnSpc>
              <a:buFont typeface="Arial" panose="020B0604020202020204" pitchFamily="34" charset="0"/>
              <a:buChar char="•"/>
            </a:pPr>
            <a:r>
              <a:rPr lang="fr-FR" sz="1200" dirty="0"/>
              <a:t>Ils sont invités à réagir aux différents stimuli déroulés (généraux ou spécifiques à une fonction) et indiquer quelles décisions/actions ils mèneraient face à une situation donnée.</a:t>
            </a:r>
            <a:endParaRPr lang="fr-FR" sz="1400" dirty="0">
              <a:solidFill>
                <a:srgbClr val="C00000"/>
              </a:solidFill>
              <a:sym typeface="Wingdings" panose="05000000000000000000" pitchFamily="2" charset="2"/>
            </a:endParaRPr>
          </a:p>
          <a:p>
            <a:pPr marL="628650" lvl="1" indent="-171450" algn="just">
              <a:lnSpc>
                <a:spcPct val="150000"/>
              </a:lnSpc>
              <a:buFont typeface="Wingdings" panose="05000000000000000000" pitchFamily="2" charset="2"/>
              <a:buChar char="à"/>
            </a:pPr>
            <a:r>
              <a:rPr lang="fr-FR" sz="1200" dirty="0">
                <a:solidFill>
                  <a:srgbClr val="C00000"/>
                </a:solidFill>
                <a:sym typeface="Wingdings" panose="05000000000000000000" pitchFamily="2" charset="2"/>
              </a:rPr>
              <a:t>Actions des planificateurs :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Assurer la logistique d’exercice (réservation d’une salle, matériel)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Briefer les joueurs sur les attendus de l’exercice.</a:t>
            </a:r>
            <a:endParaRPr lang="fr-FR" sz="1200" dirty="0">
              <a:solidFill>
                <a:srgbClr val="C00000"/>
              </a:solidFill>
            </a:endParaRPr>
          </a:p>
          <a:p>
            <a:pPr marL="628650" lvl="1" indent="-171450" algn="just">
              <a:lnSpc>
                <a:spcPct val="150000"/>
              </a:lnSpc>
              <a:buFont typeface="Arial" panose="020B0604020202020204" pitchFamily="34" charset="0"/>
              <a:buChar char="•"/>
            </a:pPr>
            <a:endParaRPr lang="fr-FR" sz="1200" b="1" dirty="0"/>
          </a:p>
          <a:p>
            <a:pPr marL="628650" lvl="1" indent="-171450" algn="just">
              <a:lnSpc>
                <a:spcPct val="150000"/>
              </a:lnSpc>
              <a:buFont typeface="Arial" panose="020B0604020202020204" pitchFamily="34" charset="0"/>
              <a:buChar char="•"/>
            </a:pPr>
            <a:endParaRPr lang="fr-FR" sz="1100" dirty="0"/>
          </a:p>
          <a:p>
            <a:pPr marL="285750" indent="-285750" algn="just">
              <a:lnSpc>
                <a:spcPct val="150000"/>
              </a:lnSpc>
              <a:buFont typeface="Arial" panose="020B0604020202020204" pitchFamily="34" charset="0"/>
              <a:buChar char="•"/>
            </a:pPr>
            <a:endParaRPr lang="fr-FR" sz="1200" b="1" dirty="0"/>
          </a:p>
        </p:txBody>
      </p:sp>
    </p:spTree>
    <p:extLst>
      <p:ext uri="{BB962C8B-B14F-4D97-AF65-F5344CB8AC3E}">
        <p14:creationId xmlns:p14="http://schemas.microsoft.com/office/powerpoint/2010/main" val="383017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Exemple d’animation pour le format « ateliers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8</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596335" y="234611"/>
            <a:ext cx="1350021"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4" name="Rectangle 3">
            <a:extLst>
              <a:ext uri="{FF2B5EF4-FFF2-40B4-BE49-F238E27FC236}">
                <a16:creationId xmlns:a16="http://schemas.microsoft.com/office/drawing/2014/main" id="{C014B9F3-041E-43A1-B7A8-429EB4E65E5E}"/>
              </a:ext>
            </a:extLst>
          </p:cNvPr>
          <p:cNvSpPr/>
          <p:nvPr/>
        </p:nvSpPr>
        <p:spPr>
          <a:xfrm>
            <a:off x="107504" y="1144257"/>
            <a:ext cx="7582684" cy="3361882"/>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fr-FR" sz="1200" b="1" dirty="0"/>
              <a:t>Modalités d’animation : </a:t>
            </a:r>
            <a:r>
              <a:rPr lang="fr-FR" sz="1200" dirty="0"/>
              <a:t>Une à deux personnes sont chargées d’animer le jeu (diffusion générale ou spécifique des stimuli). </a:t>
            </a:r>
          </a:p>
          <a:p>
            <a:pPr algn="just">
              <a:lnSpc>
                <a:spcPct val="150000"/>
              </a:lnSpc>
            </a:pPr>
            <a:endParaRPr lang="fr-FR" sz="1200" dirty="0"/>
          </a:p>
          <a:p>
            <a:pPr marL="171450" indent="-171450" algn="just">
              <a:lnSpc>
                <a:spcPct val="150000"/>
              </a:lnSpc>
              <a:buFont typeface="Arial" panose="020B0604020202020204" pitchFamily="34" charset="0"/>
              <a:buChar char="•"/>
            </a:pPr>
            <a:r>
              <a:rPr lang="fr-FR" sz="1200" b="1" dirty="0"/>
              <a:t>Rythme de bataille : </a:t>
            </a:r>
            <a:r>
              <a:rPr lang="fr-FR" sz="1200" dirty="0"/>
              <a:t>entre 40 à 60 planches (générales + spécifiques aux différentes fonctions)</a:t>
            </a:r>
          </a:p>
          <a:p>
            <a:pPr marL="742950" lvl="1" indent="-285750" algn="just">
              <a:lnSpc>
                <a:spcPct val="150000"/>
              </a:lnSpc>
              <a:buFont typeface="Arial" panose="020B0604020202020204" pitchFamily="34" charset="0"/>
              <a:buChar char="•"/>
            </a:pPr>
            <a:r>
              <a:rPr lang="fr-FR" sz="1200" dirty="0"/>
              <a:t>Prendre en considération le temps de réflexion des joueurs dans le rythme d’exercice ;</a:t>
            </a:r>
          </a:p>
          <a:p>
            <a:pPr marL="742950" lvl="1" indent="-285750" algn="just">
              <a:lnSpc>
                <a:spcPct val="150000"/>
              </a:lnSpc>
              <a:buFont typeface="Arial" panose="020B0604020202020204" pitchFamily="34" charset="0"/>
              <a:buChar char="•"/>
            </a:pPr>
            <a:r>
              <a:rPr lang="fr-FR" sz="1200" dirty="0"/>
              <a:t>Prévoir sur les slides des demandes de points de situation par intervalle (2 à 3) pour forcer les équipes à synthétiser leurs réflexions ;</a:t>
            </a:r>
          </a:p>
          <a:p>
            <a:pPr marL="742950" lvl="1" indent="-285750" algn="just">
              <a:lnSpc>
                <a:spcPct val="150000"/>
              </a:lnSpc>
              <a:buFont typeface="Arial" panose="020B0604020202020204" pitchFamily="34" charset="0"/>
              <a:buChar char="•"/>
            </a:pPr>
            <a:r>
              <a:rPr lang="fr-FR" sz="1200" dirty="0"/>
              <a:t>Prévoir un créneau de RETEX à chaud.</a:t>
            </a:r>
          </a:p>
          <a:p>
            <a:pPr lvl="2" algn="just">
              <a:lnSpc>
                <a:spcPct val="150000"/>
              </a:lnSpc>
            </a:pPr>
            <a:r>
              <a:rPr lang="fr-FR" sz="1200" dirty="0">
                <a:solidFill>
                  <a:srgbClr val="C00000"/>
                </a:solidFill>
                <a:sym typeface="Wingdings" panose="05000000000000000000" pitchFamily="2" charset="2"/>
              </a:rPr>
              <a:t> Actions des planificateurs : </a:t>
            </a:r>
          </a:p>
          <a:p>
            <a:pPr marL="2000250" lvl="4"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Adapter le scénario et le rythme d’exercice aux objectifs de l’organisation ;</a:t>
            </a:r>
          </a:p>
          <a:p>
            <a:pPr marL="2000250" lvl="4"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Préparer la session de RETEX à chaud.</a:t>
            </a:r>
            <a:endParaRPr lang="fr-FR" sz="1200" dirty="0">
              <a:solidFill>
                <a:srgbClr val="C00000"/>
              </a:solidFill>
            </a:endParaRPr>
          </a:p>
          <a:p>
            <a:pPr marL="742950" lvl="1" indent="-285750" algn="just">
              <a:lnSpc>
                <a:spcPct val="150000"/>
              </a:lnSpc>
              <a:buFont typeface="Arial" panose="020B0604020202020204" pitchFamily="34" charset="0"/>
              <a:buChar char="•"/>
            </a:pPr>
            <a:endParaRPr lang="fr-FR" sz="1100" dirty="0"/>
          </a:p>
        </p:txBody>
      </p:sp>
    </p:spTree>
    <p:extLst>
      <p:ext uri="{BB962C8B-B14F-4D97-AF65-F5344CB8AC3E}">
        <p14:creationId xmlns:p14="http://schemas.microsoft.com/office/powerpoint/2010/main" val="179790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Exemple d’animation pour le format « simulations »</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9</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7596335" y="234611"/>
            <a:ext cx="1350021"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A91C414D-B41E-4620-A2B9-F7185FF21318}"/>
              </a:ext>
            </a:extLst>
          </p:cNvPr>
          <p:cNvSpPr txBox="1"/>
          <p:nvPr/>
        </p:nvSpPr>
        <p:spPr>
          <a:xfrm>
            <a:off x="107963" y="951570"/>
            <a:ext cx="8830108" cy="4213141"/>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fr-FR" sz="1200" b="1" dirty="0"/>
              <a:t>Format : </a:t>
            </a:r>
            <a:r>
              <a:rPr lang="fr-FR" sz="1200" dirty="0"/>
              <a:t>simulation via l’envoi de stimuli aux participants mobilisés dans la cellule de cirse (mails, appels téléphoniques).</a:t>
            </a:r>
          </a:p>
          <a:p>
            <a:pPr marL="628650" lvl="1" indent="-171450" algn="just">
              <a:lnSpc>
                <a:spcPct val="150000"/>
              </a:lnSpc>
              <a:buFont typeface="Wingdings" panose="05000000000000000000" pitchFamily="2" charset="2"/>
              <a:buChar char="à"/>
            </a:pPr>
            <a:r>
              <a:rPr lang="fr-FR" sz="1200" dirty="0">
                <a:solidFill>
                  <a:srgbClr val="C00000"/>
                </a:solidFill>
                <a:sym typeface="Wingdings" panose="05000000000000000000" pitchFamily="2" charset="2"/>
              </a:rPr>
              <a:t>Actions des planificateurs :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Adapter le scénario du chronogramme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Définir les modalités d’animation de la simulation (</a:t>
            </a:r>
            <a:r>
              <a:rPr lang="fr-FR" sz="1200" dirty="0" err="1">
                <a:solidFill>
                  <a:srgbClr val="C00000"/>
                </a:solidFill>
                <a:sym typeface="Wingdings" panose="05000000000000000000" pitchFamily="2" charset="2"/>
              </a:rPr>
              <a:t>Openex</a:t>
            </a:r>
            <a:r>
              <a:rPr lang="fr-FR" sz="1200" dirty="0">
                <a:solidFill>
                  <a:srgbClr val="C00000"/>
                </a:solidFill>
                <a:sym typeface="Wingdings" panose="05000000000000000000" pitchFamily="2" charset="2"/>
              </a:rPr>
              <a:t>, mails, téléphone) et renseigner les joueurs dans </a:t>
            </a:r>
            <a:r>
              <a:rPr lang="fr-FR" sz="1200" dirty="0" err="1">
                <a:solidFill>
                  <a:srgbClr val="C00000"/>
                </a:solidFill>
                <a:sym typeface="Wingdings" panose="05000000000000000000" pitchFamily="2" charset="2"/>
              </a:rPr>
              <a:t>Openex</a:t>
            </a:r>
            <a:r>
              <a:rPr lang="fr-FR" sz="1200" dirty="0">
                <a:solidFill>
                  <a:srgbClr val="C00000"/>
                </a:solidFill>
                <a:sym typeface="Wingdings" panose="05000000000000000000" pitchFamily="2" charset="2"/>
              </a:rPr>
              <a:t>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Adapter et mettre en forme les stimuli en fonction des supports choisis.</a:t>
            </a:r>
            <a:endParaRPr lang="fr-FR" sz="1200" dirty="0"/>
          </a:p>
          <a:p>
            <a:pPr marL="171450" indent="-171450" algn="just">
              <a:lnSpc>
                <a:spcPct val="150000"/>
              </a:lnSpc>
              <a:buFont typeface="Arial" panose="020B0604020202020204" pitchFamily="34" charset="0"/>
              <a:buChar char="•"/>
            </a:pPr>
            <a:endParaRPr lang="fr-FR" sz="1200" b="1" dirty="0"/>
          </a:p>
          <a:p>
            <a:pPr marL="171450" indent="-171450" algn="just">
              <a:lnSpc>
                <a:spcPct val="150000"/>
              </a:lnSpc>
              <a:buFont typeface="Arial" panose="020B0604020202020204" pitchFamily="34" charset="0"/>
              <a:buChar char="•"/>
            </a:pPr>
            <a:r>
              <a:rPr lang="fr-FR" sz="1200" b="1" dirty="0"/>
              <a:t>Joueurs :</a:t>
            </a:r>
          </a:p>
          <a:p>
            <a:pPr marL="742950" lvl="1" indent="-285750" algn="just">
              <a:lnSpc>
                <a:spcPct val="150000"/>
              </a:lnSpc>
              <a:buFont typeface="Arial" panose="020B0604020202020204" pitchFamily="34" charset="0"/>
              <a:buChar char="•"/>
            </a:pPr>
            <a:r>
              <a:rPr lang="fr-FR" sz="1200" dirty="0"/>
              <a:t>Les joueurs sont mobilisés à leur poste : en fonction des procédures de crise interne, ils sont invités à rejoindre leur cellule de crise (physique ou distancielle) et à se coordonner ;</a:t>
            </a:r>
          </a:p>
          <a:p>
            <a:pPr marL="742950" lvl="1" indent="-285750" algn="just">
              <a:lnSpc>
                <a:spcPct val="150000"/>
              </a:lnSpc>
              <a:buFont typeface="Arial" panose="020B0604020202020204" pitchFamily="34" charset="0"/>
              <a:buChar char="•"/>
            </a:pPr>
            <a:r>
              <a:rPr lang="fr-FR" sz="1200" dirty="0"/>
              <a:t>Chaque joueur à un rôle/fonction attribuée en amont de l’exercice, respectant l’organisation de crise interne ;</a:t>
            </a:r>
          </a:p>
          <a:p>
            <a:pPr marL="742950" lvl="1" indent="-285750" algn="just">
              <a:lnSpc>
                <a:spcPct val="150000"/>
              </a:lnSpc>
              <a:buFont typeface="Arial" panose="020B0604020202020204" pitchFamily="34" charset="0"/>
              <a:buChar char="•"/>
            </a:pPr>
            <a:r>
              <a:rPr lang="fr-FR" sz="1200" dirty="0"/>
              <a:t>Ils sont invités à réagir aux différents stimuli et prendre les décisions/actions adéquates.</a:t>
            </a:r>
          </a:p>
          <a:p>
            <a:pPr marL="628650" lvl="1" indent="-171450" algn="just">
              <a:lnSpc>
                <a:spcPct val="150000"/>
              </a:lnSpc>
              <a:buFont typeface="Wingdings" panose="05000000000000000000" pitchFamily="2" charset="2"/>
              <a:buChar char="à"/>
            </a:pPr>
            <a:r>
              <a:rPr lang="fr-FR" sz="1200" dirty="0">
                <a:solidFill>
                  <a:srgbClr val="C00000"/>
                </a:solidFill>
                <a:sym typeface="Wingdings" panose="05000000000000000000" pitchFamily="2" charset="2"/>
              </a:rPr>
              <a:t> Actions des planificateurs :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Assurer la logistique d’exercice (salles, matériel) ;</a:t>
            </a:r>
          </a:p>
          <a:p>
            <a:pPr marL="1085850" lvl="2" indent="-171450" algn="just">
              <a:lnSpc>
                <a:spcPct val="150000"/>
              </a:lnSpc>
              <a:buFont typeface="Arial" panose="020B0604020202020204" pitchFamily="34" charset="0"/>
              <a:buChar char="•"/>
            </a:pPr>
            <a:r>
              <a:rPr lang="fr-FR" sz="1200" dirty="0">
                <a:solidFill>
                  <a:srgbClr val="C00000"/>
                </a:solidFill>
                <a:sym typeface="Wingdings" panose="05000000000000000000" pitchFamily="2" charset="2"/>
              </a:rPr>
              <a:t>Briefer les joueurs sur les attendus de l’exercice.</a:t>
            </a:r>
            <a:endParaRPr lang="fr-FR" sz="1200" dirty="0"/>
          </a:p>
        </p:txBody>
      </p:sp>
    </p:spTree>
    <p:extLst>
      <p:ext uri="{BB962C8B-B14F-4D97-AF65-F5344CB8AC3E}">
        <p14:creationId xmlns:p14="http://schemas.microsoft.com/office/powerpoint/2010/main" val="787517059"/>
      </p:ext>
    </p:extLst>
  </p:cSld>
  <p:clrMapOvr>
    <a:masterClrMapping/>
  </p:clrMapOvr>
  <p:extLst mod="1">
    <p:ext uri="{6950BFC3-D8DA-4A85-94F7-54DA5524770B}">
      <p188:commentRel xmlns:p188="http://schemas.microsoft.com/office/powerpoint/2018/8/main" xmlns="" r:id="rId2"/>
    </p:ext>
  </p:extLst>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10BFB46BEA4E4EB105A563B1B62E6A" ma:contentTypeVersion="2" ma:contentTypeDescription="Crée un document." ma:contentTypeScope="" ma:versionID="20a8075ca9ff51eb79a501a2df008b9f">
  <xsd:schema xmlns:xsd="http://www.w3.org/2001/XMLSchema" xmlns:xs="http://www.w3.org/2001/XMLSchema" xmlns:p="http://schemas.microsoft.com/office/2006/metadata/properties" xmlns:ns2="ebc4c703-24c5-4f38-b8ce-eb8c27c6040d" targetNamespace="http://schemas.microsoft.com/office/2006/metadata/properties" ma:root="true" ma:fieldsID="1fbee7f1fd3a0600f5af36be77e74405" ns2:_="">
    <xsd:import namespace="ebc4c703-24c5-4f38-b8ce-eb8c27c604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4c703-24c5-4f38-b8ce-eb8c27c6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CF3A-673A-45CE-BF8E-CC70D9D6AC81}">
  <ds:schemaRefs>
    <ds:schemaRef ds:uri="http://purl.org/dc/elements/1.1/"/>
    <ds:schemaRef ds:uri="http://schemas.microsoft.com/office/2006/documentManagement/types"/>
    <ds:schemaRef ds:uri="http://purl.org/dc/dcmitype/"/>
    <ds:schemaRef ds:uri="http://www.w3.org/XML/1998/namespace"/>
    <ds:schemaRef ds:uri="http://purl.org/dc/terms/"/>
    <ds:schemaRef ds:uri="ebc4c703-24c5-4f38-b8ce-eb8c27c6040d"/>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452692A-EB63-4267-9E37-6F356DC31C84}">
  <ds:schemaRefs>
    <ds:schemaRef ds:uri="http://schemas.microsoft.com/sharepoint/v3/contenttype/forms"/>
  </ds:schemaRefs>
</ds:datastoreItem>
</file>

<file path=customXml/itemProps3.xml><?xml version="1.0" encoding="utf-8"?>
<ds:datastoreItem xmlns:ds="http://schemas.openxmlformats.org/officeDocument/2006/customXml" ds:itemID="{5BCD64FB-7668-4914-AB9B-C80E6FCBF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4c703-24c5-4f38-b8ce-eb8c27c60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TEMPLATE_OPERATEURS</Template>
  <TotalTime>90</TotalTime>
  <Words>1565</Words>
  <Application>Microsoft Office PowerPoint</Application>
  <PresentationFormat>Affichage à l'écran (16:9)</PresentationFormat>
  <Paragraphs>165</Paragraphs>
  <Slides>15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Geneva</vt:lpstr>
      <vt:lpstr>Tahoma</vt:lpstr>
      <vt:lpstr>Wingdings</vt:lpstr>
      <vt:lpstr>TEMPLATE_OPERATEURS</vt:lpstr>
      <vt:lpstr>Présentation PowerPoint</vt:lpstr>
      <vt:lpstr>Sommaire</vt:lpstr>
      <vt:lpstr>Présentation PowerPoint</vt:lpstr>
      <vt:lpstr>Rappel sur les attendus de préparation</vt:lpstr>
      <vt:lpstr>Présentation PowerPoint</vt:lpstr>
      <vt:lpstr>Rappel sur les formats possibles</vt:lpstr>
      <vt:lpstr>Exemple d’animation pour le format « ateliers »</vt:lpstr>
      <vt:lpstr>Exemple d’animation pour le format « ateliers »</vt:lpstr>
      <vt:lpstr>Exemple d’animation pour le format « simulations »</vt:lpstr>
      <vt:lpstr>Exemple d’animation pour le format « simulations »</vt:lpstr>
      <vt:lpstr>Focus sur le volet de pression médiatique</vt:lpstr>
      <vt:lpstr>Présentation PowerPoint</vt:lpstr>
      <vt:lpstr>Organisation et rôle de la cellule d’animation des organisations</vt:lpstr>
      <vt:lpstr>Organisation et rôle de la cellule d’animation des organisations</vt:lpstr>
      <vt:lpstr>Check-list des actions pour la cellule d’animation des organisations</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admin</dc:creator>
  <cp:lastModifiedBy>Nowak Celia</cp:lastModifiedBy>
  <cp:revision>531</cp:revision>
  <dcterms:created xsi:type="dcterms:W3CDTF">2020-08-04T12:18:42Z</dcterms:created>
  <dcterms:modified xsi:type="dcterms:W3CDTF">2023-01-18T09:27:19Z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0x0101002110BFB46BEA4E4EB105A563B1B62E6A</vt:lpwstr>
  </property>
</Properties>
</file>