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Lst>
  <p:notesMasterIdLst>
    <p:notesMasterId r:id="rId45"/>
  </p:notesMasterIdLst>
  <p:handoutMasterIdLst>
    <p:handoutMasterId r:id="rId46"/>
  </p:handoutMasterIdLst>
  <p:sldIdLst>
    <p:sldId id="332" r:id="rId5"/>
    <p:sldId id="434" r:id="rId6"/>
    <p:sldId id="423" r:id="rId7"/>
    <p:sldId id="415" r:id="rId8"/>
    <p:sldId id="424" r:id="rId9"/>
    <p:sldId id="428" r:id="rId10"/>
    <p:sldId id="437" r:id="rId11"/>
    <p:sldId id="436" r:id="rId12"/>
    <p:sldId id="439" r:id="rId13"/>
    <p:sldId id="425" r:id="rId14"/>
    <p:sldId id="438" r:id="rId15"/>
    <p:sldId id="459" r:id="rId16"/>
    <p:sldId id="440" r:id="rId17"/>
    <p:sldId id="441" r:id="rId18"/>
    <p:sldId id="475"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65" r:id="rId32"/>
    <p:sldId id="442" r:id="rId33"/>
    <p:sldId id="467" r:id="rId34"/>
    <p:sldId id="443" r:id="rId35"/>
    <p:sldId id="472" r:id="rId36"/>
    <p:sldId id="444" r:id="rId37"/>
    <p:sldId id="473" r:id="rId38"/>
    <p:sldId id="445" r:id="rId39"/>
    <p:sldId id="474" r:id="rId40"/>
    <p:sldId id="446" r:id="rId41"/>
    <p:sldId id="478" r:id="rId42"/>
    <p:sldId id="476" r:id="rId43"/>
    <p:sldId id="477" r:id="rId44"/>
  </p:sldIdLst>
  <p:sldSz cx="9144000" cy="5143500" type="screen16x9"/>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ction par défaut" id="{E424E3C2-99B4-400B-BADD-CB27CD0CB53E}">
          <p14:sldIdLst>
            <p14:sldId id="332"/>
            <p14:sldId id="434"/>
          </p14:sldIdLst>
        </p14:section>
        <p14:section name="Rappel sur les phases d’exercices" id="{9E44B8C3-38D2-42D3-BC42-9E376B8230AC}">
          <p14:sldIdLst>
            <p14:sldId id="423"/>
            <p14:sldId id="415"/>
          </p14:sldIdLst>
        </p14:section>
        <p14:section name="résentation des formats d’exercice et de l’outillage associé" id="{119B3FC5-8AD9-4F94-A1C8-511E527715BF}">
          <p14:sldIdLst>
            <p14:sldId id="424"/>
            <p14:sldId id="428"/>
            <p14:sldId id="437"/>
            <p14:sldId id="436"/>
            <p14:sldId id="439"/>
          </p14:sldIdLst>
        </p14:section>
        <p14:section name="Focus sur l’outil OpenEx" id="{1EFA4902-5A96-4457-8BE2-0C3F3F38D125}">
          <p14:sldIdLst>
            <p14:sldId id="425"/>
            <p14:sldId id="438"/>
            <p14:sldId id="459"/>
            <p14:sldId id="440"/>
            <p14:sldId id="441"/>
            <p14:sldId id="475"/>
            <p14:sldId id="447"/>
            <p14:sldId id="448"/>
            <p14:sldId id="449"/>
            <p14:sldId id="450"/>
            <p14:sldId id="451"/>
            <p14:sldId id="452"/>
            <p14:sldId id="453"/>
            <p14:sldId id="454"/>
            <p14:sldId id="455"/>
            <p14:sldId id="456"/>
            <p14:sldId id="457"/>
            <p14:sldId id="458"/>
            <p14:sldId id="465"/>
            <p14:sldId id="442"/>
            <p14:sldId id="467"/>
            <p14:sldId id="443"/>
            <p14:sldId id="472"/>
            <p14:sldId id="444"/>
            <p14:sldId id="473"/>
            <p14:sldId id="445"/>
            <p14:sldId id="474"/>
            <p14:sldId id="446"/>
            <p14:sldId id="478"/>
            <p14:sldId id="476"/>
            <p14:sldId id="47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guide id="11" orient="horz" pos="169">
          <p15:clr>
            <a:srgbClr val="A4A3A4"/>
          </p15:clr>
        </p15:guide>
        <p15:guide id="12" orient="horz" pos="8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lier Adrien" initials="MA" lastIdx="19" clrIdx="0">
    <p:extLst>
      <p:ext uri="{19B8F6BF-5375-455C-9EA6-DF929625EA0E}">
        <p15:presenceInfo xmlns:p15="http://schemas.microsoft.com/office/powerpoint/2012/main" userId="S-1-5-21-1724003341-2785121338-2260330338-23704" providerId="AD"/>
      </p:ext>
    </p:extLst>
  </p:cmAuthor>
  <p:cmAuthor id="2" name="Couturier Mathieu" initials="CM" lastIdx="1" clrIdx="1">
    <p:extLst>
      <p:ext uri="{19B8F6BF-5375-455C-9EA6-DF929625EA0E}">
        <p15:presenceInfo xmlns:p15="http://schemas.microsoft.com/office/powerpoint/2012/main" userId="S-1-5-21-1724003341-2785121338-2260330338-18296" providerId="AD"/>
      </p:ext>
    </p:extLst>
  </p:cmAuthor>
  <p:cmAuthor id="3" name="Nowak Celia" initials="NC" lastIdx="4" clrIdx="2">
    <p:extLst>
      <p:ext uri="{19B8F6BF-5375-455C-9EA6-DF929625EA0E}">
        <p15:presenceInfo xmlns:p15="http://schemas.microsoft.com/office/powerpoint/2012/main" userId="S-1-5-21-1724003341-2785121338-2260330338-12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53"/>
    <a:srgbClr val="FF9933"/>
    <a:srgbClr val="363696"/>
    <a:srgbClr val="21215A"/>
    <a:srgbClr val="FFE666"/>
    <a:srgbClr val="FFEE99"/>
    <a:srgbClr val="FFC6CA"/>
    <a:srgbClr val="FBE3DD"/>
    <a:srgbClr val="00584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239" autoAdjust="0"/>
  </p:normalViewPr>
  <p:slideViewPr>
    <p:cSldViewPr snapToObjects="1">
      <p:cViewPr varScale="1">
        <p:scale>
          <a:sx n="96" d="100"/>
          <a:sy n="96" d="100"/>
        </p:scale>
        <p:origin x="660" y="78"/>
      </p:cViewPr>
      <p:guideLst>
        <p:guide orient="horz" pos="1620"/>
        <p:guide orient="horz" pos="191"/>
        <p:guide orient="horz" pos="854"/>
        <p:guide orient="horz" pos="821"/>
        <p:guide orient="horz" pos="3049"/>
        <p:guide orient="horz" pos="3151"/>
        <p:guide pos="2880"/>
        <p:guide pos="476"/>
        <p:guide pos="5193"/>
        <p:guide pos="5465"/>
        <p:guide orient="horz" pos="169"/>
        <p:guide orient="horz" pos="84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82" d="100"/>
          <a:sy n="82" d="100"/>
        </p:scale>
        <p:origin x="-318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7A43937-F1FC-481A-8EEA-4A48CCE255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a:extLst>
              <a:ext uri="{FF2B5EF4-FFF2-40B4-BE49-F238E27FC236}">
                <a16:creationId xmlns:a16="http://schemas.microsoft.com/office/drawing/2014/main" id="{AB981D73-67AA-4D98-A018-6A9FC04AAAF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43D7CAC-FC49-47AF-A0F3-75CDA0829CC7}" type="datetimeFigureOut">
              <a:rPr lang="fr-FR"/>
              <a:pPr>
                <a:defRPr/>
              </a:pPr>
              <a:t>18/01/2023</a:t>
            </a:fld>
            <a:endParaRPr lang="fr-FR" dirty="0"/>
          </a:p>
        </p:txBody>
      </p:sp>
      <p:sp>
        <p:nvSpPr>
          <p:cNvPr id="4" name="Espace réservé du pied de page 3">
            <a:extLst>
              <a:ext uri="{FF2B5EF4-FFF2-40B4-BE49-F238E27FC236}">
                <a16:creationId xmlns:a16="http://schemas.microsoft.com/office/drawing/2014/main" id="{5558DD57-F20F-4772-9F42-BFEF64C1A7D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dirty="0"/>
          </a:p>
        </p:txBody>
      </p:sp>
      <p:sp>
        <p:nvSpPr>
          <p:cNvPr id="5" name="Espace réservé du numéro de diapositive 4">
            <a:extLst>
              <a:ext uri="{FF2B5EF4-FFF2-40B4-BE49-F238E27FC236}">
                <a16:creationId xmlns:a16="http://schemas.microsoft.com/office/drawing/2014/main" id="{F3ED7997-FC6D-4A85-AC5E-E59C91C4C63A}"/>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2A7936D-48A0-4488-A686-63923B6FB562}" type="slidenum">
              <a:rPr lang="fr-FR"/>
              <a:pPr>
                <a:defRPr/>
              </a:pPr>
              <a:t>‹N°›</a:t>
            </a:fld>
            <a:endParaRPr 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F5510D-D101-4F54-AA2B-4C94520C17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Arial" pitchFamily="34" charset="0"/>
              </a:defRPr>
            </a:lvl1pPr>
          </a:lstStyle>
          <a:p>
            <a:pPr>
              <a:defRPr/>
            </a:pPr>
            <a:endParaRPr lang="fr-FR" dirty="0"/>
          </a:p>
        </p:txBody>
      </p:sp>
      <p:sp>
        <p:nvSpPr>
          <p:cNvPr id="3" name="Espace réservé de la date 2">
            <a:extLst>
              <a:ext uri="{FF2B5EF4-FFF2-40B4-BE49-F238E27FC236}">
                <a16:creationId xmlns:a16="http://schemas.microsoft.com/office/drawing/2014/main" id="{E514B934-6658-459C-AC9E-50F2520EB9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Arial" pitchFamily="34" charset="0"/>
              </a:defRPr>
            </a:lvl1pPr>
          </a:lstStyle>
          <a:p>
            <a:pPr>
              <a:defRPr/>
            </a:pPr>
            <a:fld id="{3E0821FB-339E-4B8F-A2F3-9193EA92B741}" type="datetimeFigureOut">
              <a:rPr lang="fr-FR"/>
              <a:pPr>
                <a:defRPr/>
              </a:pPr>
              <a:t>18/01/2023</a:t>
            </a:fld>
            <a:endParaRPr lang="fr-FR" dirty="0"/>
          </a:p>
        </p:txBody>
      </p:sp>
      <p:sp>
        <p:nvSpPr>
          <p:cNvPr id="4" name="Espace réservé de l'image des diapositives 3">
            <a:extLst>
              <a:ext uri="{FF2B5EF4-FFF2-40B4-BE49-F238E27FC236}">
                <a16:creationId xmlns:a16="http://schemas.microsoft.com/office/drawing/2014/main" id="{7A5545F4-3A68-4CE2-83D4-2E4EB2B0D69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id="{6FB1138D-977C-4137-BC42-40B4722E54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a:extLst>
              <a:ext uri="{FF2B5EF4-FFF2-40B4-BE49-F238E27FC236}">
                <a16:creationId xmlns:a16="http://schemas.microsoft.com/office/drawing/2014/main" id="{14623C6A-C007-4DB5-B0AE-DDB98B7AA5E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Arial" pitchFamily="34" charset="0"/>
              </a:defRPr>
            </a:lvl1pPr>
          </a:lstStyle>
          <a:p>
            <a:pPr>
              <a:defRPr/>
            </a:pPr>
            <a:endParaRPr lang="fr-FR" dirty="0"/>
          </a:p>
        </p:txBody>
      </p:sp>
      <p:sp>
        <p:nvSpPr>
          <p:cNvPr id="7" name="Espace réservé du numéro de diapositive 6">
            <a:extLst>
              <a:ext uri="{FF2B5EF4-FFF2-40B4-BE49-F238E27FC236}">
                <a16:creationId xmlns:a16="http://schemas.microsoft.com/office/drawing/2014/main" id="{48407820-B2FA-487D-B474-ECC8E2CB764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Arial" pitchFamily="34" charset="0"/>
              </a:defRPr>
            </a:lvl1pPr>
          </a:lstStyle>
          <a:p>
            <a:pPr>
              <a:defRPr/>
            </a:pPr>
            <a:fld id="{3DCAABFC-87D6-4DB4-9341-D53DC40CEBEC}"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A6D6EE4E-921E-4659-8B56-5F125F048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notes 2">
            <a:extLst>
              <a:ext uri="{FF2B5EF4-FFF2-40B4-BE49-F238E27FC236}">
                <a16:creationId xmlns:a16="http://schemas.microsoft.com/office/drawing/2014/main" id="{908A9A59-EA3A-48D6-8BC1-DA079146E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a:t>Rappel TLP-AMBER</a:t>
            </a:r>
          </a:p>
        </p:txBody>
      </p:sp>
      <p:sp>
        <p:nvSpPr>
          <p:cNvPr id="13316" name="Espace réservé du numéro de diapositive 3">
            <a:extLst>
              <a:ext uri="{FF2B5EF4-FFF2-40B4-BE49-F238E27FC236}">
                <a16:creationId xmlns:a16="http://schemas.microsoft.com/office/drawing/2014/main" id="{9F1867BD-74A8-40A9-B0F1-E9DDCAA59B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00C86B8-CAF2-4A1D-BC90-31865518F62A}" type="slidenum">
              <a:rPr lang="fr-FR" altLang="fr-FR"/>
              <a:pPr fontAlgn="base">
                <a:spcBef>
                  <a:spcPct val="0"/>
                </a:spcBef>
                <a:spcAft>
                  <a:spcPct val="0"/>
                </a:spcAft>
              </a:pPr>
              <a:t>1</a:t>
            </a:fld>
            <a:endParaRPr lang="fr-FR" alt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4</a:t>
            </a:fld>
            <a:endParaRPr lang="fr-FR" dirty="0"/>
          </a:p>
        </p:txBody>
      </p:sp>
    </p:spTree>
    <p:extLst>
      <p:ext uri="{BB962C8B-B14F-4D97-AF65-F5344CB8AC3E}">
        <p14:creationId xmlns:p14="http://schemas.microsoft.com/office/powerpoint/2010/main" val="265260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15941266-44D4-4D7B-B396-4DF053F8EE4A}"/>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p:txBody>
          <a:bodyPr/>
          <a:lstStyle/>
          <a:p>
            <a:r>
              <a:rPr lang="fr-FR"/>
              <a:t>Modifiez le style du titre</a:t>
            </a:r>
            <a:endParaRPr lang="fr-FR" dirty="0"/>
          </a:p>
        </p:txBody>
      </p:sp>
      <p:sp>
        <p:nvSpPr>
          <p:cNvPr id="8" name="Espace réservé du texte 11"/>
          <p:cNvSpPr>
            <a:spLocks noGrp="1"/>
          </p:cNvSpPr>
          <p:nvPr>
            <p:ph type="body" sz="quarter" idx="14"/>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
        <p:nvSpPr>
          <p:cNvPr id="10" name="Espace réservé de la date 3">
            <a:extLst>
              <a:ext uri="{FF2B5EF4-FFF2-40B4-BE49-F238E27FC236}">
                <a16:creationId xmlns:a16="http://schemas.microsoft.com/office/drawing/2014/main" id="{784217F5-D1D7-406F-AB9F-81F593A9E38E}"/>
              </a:ext>
            </a:extLst>
          </p:cNvPr>
          <p:cNvSpPr>
            <a:spLocks noGrp="1"/>
          </p:cNvSpPr>
          <p:nvPr>
            <p:ph type="dt" sz="half" idx="16"/>
          </p:nvPr>
        </p:nvSpPr>
        <p:spPr bwMode="gray">
          <a:xfrm>
            <a:off x="323850" y="4797425"/>
            <a:ext cx="1169988"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
        <p:nvSpPr>
          <p:cNvPr id="11" name="Rectangle 10">
            <a:extLst>
              <a:ext uri="{FF2B5EF4-FFF2-40B4-BE49-F238E27FC236}">
                <a16:creationId xmlns:a16="http://schemas.microsoft.com/office/drawing/2014/main" id="{66B44FCE-634B-435B-B57F-97670B464561}"/>
              </a:ext>
            </a:extLst>
          </p:cNvPr>
          <p:cNvSpPr/>
          <p:nvPr userDrawn="1"/>
        </p:nvSpPr>
        <p:spPr>
          <a:xfrm>
            <a:off x="6444208" y="4672943"/>
            <a:ext cx="2628292"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en dehors de votre organisation</a:t>
            </a:r>
          </a:p>
        </p:txBody>
      </p:sp>
    </p:spTree>
    <p:extLst>
      <p:ext uri="{BB962C8B-B14F-4D97-AF65-F5344CB8AC3E}">
        <p14:creationId xmlns:p14="http://schemas.microsoft.com/office/powerpoint/2010/main" val="2257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 sous-titre / texte">
    <p:spTree>
      <p:nvGrpSpPr>
        <p:cNvPr id="1" name=""/>
        <p:cNvGrpSpPr/>
        <p:nvPr/>
      </p:nvGrpSpPr>
      <p:grpSpPr>
        <a:xfrm>
          <a:off x="0" y="0"/>
          <a:ext cx="0" cy="0"/>
          <a:chOff x="0" y="0"/>
          <a:chExt cx="0" cy="0"/>
        </a:xfrm>
      </p:grpSpPr>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p:txBody>
          <a:bodyPr/>
          <a:lstStyle/>
          <a:p>
            <a:r>
              <a:rPr lang="fr-FR"/>
              <a:t>Modifiez le style du titre</a:t>
            </a:r>
            <a:endParaRPr lang="fr-FR" dirty="0"/>
          </a:p>
        </p:txBody>
      </p:sp>
      <p:sp>
        <p:nvSpPr>
          <p:cNvPr id="8" name="Espace réservé du texte 11"/>
          <p:cNvSpPr>
            <a:spLocks noGrp="1"/>
          </p:cNvSpPr>
          <p:nvPr>
            <p:ph type="body" sz="quarter" idx="14"/>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Tree>
    <p:extLst>
      <p:ext uri="{BB962C8B-B14F-4D97-AF65-F5344CB8AC3E}">
        <p14:creationId xmlns:p14="http://schemas.microsoft.com/office/powerpoint/2010/main" val="103672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90893D4E-D973-403F-8794-462429E931FF}"/>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9" name="Espace réservé du texte 7"/>
          <p:cNvSpPr>
            <a:spLocks noGrp="1"/>
          </p:cNvSpPr>
          <p:nvPr>
            <p:ph type="body" sz="quarter" idx="14"/>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0" name="Espace réservé du texte 7"/>
          <p:cNvSpPr>
            <a:spLocks noGrp="1"/>
          </p:cNvSpPr>
          <p:nvPr>
            <p:ph type="body" sz="quarter" idx="15"/>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25"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2" name="Espace réservé du numéro de diapositive 4">
            <a:extLst>
              <a:ext uri="{FF2B5EF4-FFF2-40B4-BE49-F238E27FC236}">
                <a16:creationId xmlns:a16="http://schemas.microsoft.com/office/drawing/2014/main" id="{C73BA777-11CE-41A0-A6CF-8F9388C00734}"/>
              </a:ext>
            </a:extLst>
          </p:cNvPr>
          <p:cNvSpPr>
            <a:spLocks noGrp="1"/>
          </p:cNvSpPr>
          <p:nvPr>
            <p:ph type="sldNum" sz="quarter" idx="16"/>
          </p:nvPr>
        </p:nvSpPr>
        <p:spPr/>
        <p:txBody>
          <a:bodyPr/>
          <a:lstStyle>
            <a:lvl1pPr>
              <a:defRPr/>
            </a:lvl1pPr>
          </a:lstStyle>
          <a:p>
            <a:pPr>
              <a:defRPr/>
            </a:pPr>
            <a:fld id="{78F3A495-0CAB-4730-84AF-39839411CE37}" type="slidenum">
              <a:rPr lang="fr-FR"/>
              <a:pPr>
                <a:defRPr/>
              </a:pPr>
              <a:t>‹N°›</a:t>
            </a:fld>
            <a:endParaRPr lang="fr-FR" dirty="0"/>
          </a:p>
        </p:txBody>
      </p:sp>
      <p:sp>
        <p:nvSpPr>
          <p:cNvPr id="13" name="Espace réservé de la date 3">
            <a:extLst>
              <a:ext uri="{FF2B5EF4-FFF2-40B4-BE49-F238E27FC236}">
                <a16:creationId xmlns:a16="http://schemas.microsoft.com/office/drawing/2014/main" id="{46267A13-BFE4-4163-985C-055BD17DBB57}"/>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pic>
        <p:nvPicPr>
          <p:cNvPr id="14" name="Image 7">
            <a:extLst>
              <a:ext uri="{FF2B5EF4-FFF2-40B4-BE49-F238E27FC236}">
                <a16:creationId xmlns:a16="http://schemas.microsoft.com/office/drawing/2014/main" id="{738CE812-FD2B-4955-9B3C-64DEBDE451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350" y="17938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Accueil - Club de la Continuité d'Activité">
            <a:extLst>
              <a:ext uri="{FF2B5EF4-FFF2-40B4-BE49-F238E27FC236}">
                <a16:creationId xmlns:a16="http://schemas.microsoft.com/office/drawing/2014/main" id="{C960E644-40B0-45DC-925C-43540857AB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63516" y="212676"/>
            <a:ext cx="612068" cy="23615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DCC1DC58-28B8-4B65-BD14-B86C14C98B85}"/>
              </a:ext>
            </a:extLst>
          </p:cNvPr>
          <p:cNvPicPr>
            <a:picLocks noChangeAspect="1"/>
          </p:cNvPicPr>
          <p:nvPr userDrawn="1"/>
        </p:nvPicPr>
        <p:blipFill>
          <a:blip r:embed="rId4"/>
          <a:stretch>
            <a:fillRect/>
          </a:stretch>
        </p:blipFill>
        <p:spPr>
          <a:xfrm>
            <a:off x="6777366" y="248733"/>
            <a:ext cx="784022" cy="204305"/>
          </a:xfrm>
          <a:prstGeom prst="rect">
            <a:avLst/>
          </a:prstGeom>
        </p:spPr>
      </p:pic>
    </p:spTree>
    <p:extLst>
      <p:ext uri="{BB962C8B-B14F-4D97-AF65-F5344CB8AC3E}">
        <p14:creationId xmlns:p14="http://schemas.microsoft.com/office/powerpoint/2010/main" val="177760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C785AAAC-2608-484B-8FFB-E1D7AA454F7E}"/>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7"/>
          <p:cNvSpPr>
            <a:spLocks noGrp="1"/>
          </p:cNvSpPr>
          <p:nvPr>
            <p:ph type="body" sz="quarter" idx="16"/>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2"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3" name="Espace réservé du texte 11"/>
          <p:cNvSpPr>
            <a:spLocks noGrp="1"/>
          </p:cNvSpPr>
          <p:nvPr>
            <p:ph type="body" sz="quarter" idx="17"/>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exte 11"/>
          <p:cNvSpPr>
            <a:spLocks noGrp="1"/>
          </p:cNvSpPr>
          <p:nvPr>
            <p:ph type="body" sz="quarter" idx="14"/>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1"/>
          <p:cNvSpPr>
            <a:spLocks noGrp="1"/>
          </p:cNvSpPr>
          <p:nvPr>
            <p:ph type="body" sz="quarter" idx="18"/>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numéro de diapositive 4">
            <a:extLst>
              <a:ext uri="{FF2B5EF4-FFF2-40B4-BE49-F238E27FC236}">
                <a16:creationId xmlns:a16="http://schemas.microsoft.com/office/drawing/2014/main" id="{5D86C4AE-97D5-45A8-A61B-E55DA970D734}"/>
              </a:ext>
            </a:extLst>
          </p:cNvPr>
          <p:cNvSpPr>
            <a:spLocks noGrp="1"/>
          </p:cNvSpPr>
          <p:nvPr>
            <p:ph type="sldNum" sz="quarter" idx="19"/>
          </p:nvPr>
        </p:nvSpPr>
        <p:spPr/>
        <p:txBody>
          <a:bodyPr/>
          <a:lstStyle>
            <a:lvl1pPr>
              <a:defRPr/>
            </a:lvl1pPr>
          </a:lstStyle>
          <a:p>
            <a:pPr>
              <a:defRPr/>
            </a:pPr>
            <a:fld id="{52D99216-69DD-45B2-9226-6F1493D2D9BF}" type="slidenum">
              <a:rPr lang="fr-FR"/>
              <a:pPr>
                <a:defRPr/>
              </a:pPr>
              <a:t>‹N°›</a:t>
            </a:fld>
            <a:endParaRPr lang="fr-FR" dirty="0"/>
          </a:p>
        </p:txBody>
      </p:sp>
      <p:sp>
        <p:nvSpPr>
          <p:cNvPr id="16" name="Espace réservé de la date 3">
            <a:extLst>
              <a:ext uri="{FF2B5EF4-FFF2-40B4-BE49-F238E27FC236}">
                <a16:creationId xmlns:a16="http://schemas.microsoft.com/office/drawing/2014/main" id="{C31EA944-9CFF-4CDF-BE90-9E7AD8E01A37}"/>
              </a:ext>
            </a:extLst>
          </p:cNvPr>
          <p:cNvSpPr>
            <a:spLocks noGrp="1"/>
          </p:cNvSpPr>
          <p:nvPr>
            <p:ph type="dt" sz="half" idx="20"/>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129521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78061EC1-19BF-42FB-8FCC-5B9A44CDC682}"/>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8" name="Espace réservé pour une image  7"/>
          <p:cNvSpPr>
            <a:spLocks noGrp="1"/>
          </p:cNvSpPr>
          <p:nvPr>
            <p:ph type="pic" sz="quarter" idx="15"/>
          </p:nvPr>
        </p:nvSpPr>
        <p:spPr>
          <a:xfrm>
            <a:off x="3131840" y="1707654"/>
            <a:ext cx="5616624" cy="2880320"/>
          </a:xfrm>
        </p:spPr>
        <p:txBody>
          <a:bodyPr rtlCol="0">
            <a:noAutofit/>
          </a:bodyPr>
          <a:lstStyle/>
          <a:p>
            <a:pPr lvl="0"/>
            <a:r>
              <a:rPr lang="fr-FR" noProof="0" dirty="0"/>
              <a:t>Cliquez sur l'icône pour ajouter une image</a:t>
            </a:r>
          </a:p>
        </p:txBody>
      </p:sp>
      <p:sp>
        <p:nvSpPr>
          <p:cNvPr id="10" name="Espace réservé du numéro de diapositive 4">
            <a:extLst>
              <a:ext uri="{FF2B5EF4-FFF2-40B4-BE49-F238E27FC236}">
                <a16:creationId xmlns:a16="http://schemas.microsoft.com/office/drawing/2014/main" id="{00285CDD-E57E-4C08-A3CD-F16C2A1FFA31}"/>
              </a:ext>
            </a:extLst>
          </p:cNvPr>
          <p:cNvSpPr>
            <a:spLocks noGrp="1"/>
          </p:cNvSpPr>
          <p:nvPr>
            <p:ph type="sldNum" sz="quarter" idx="16"/>
          </p:nvPr>
        </p:nvSpPr>
        <p:spPr/>
        <p:txBody>
          <a:bodyPr/>
          <a:lstStyle>
            <a:lvl1pPr>
              <a:defRPr/>
            </a:lvl1pPr>
          </a:lstStyle>
          <a:p>
            <a:pPr>
              <a:defRPr/>
            </a:pPr>
            <a:fld id="{3F84C447-30AF-4557-9C5B-F2FCB4D94B75}" type="slidenum">
              <a:rPr lang="fr-FR"/>
              <a:pPr>
                <a:defRPr/>
              </a:pPr>
              <a:t>‹N°›</a:t>
            </a:fld>
            <a:endParaRPr lang="fr-FR" dirty="0"/>
          </a:p>
        </p:txBody>
      </p:sp>
      <p:sp>
        <p:nvSpPr>
          <p:cNvPr id="11" name="Espace réservé de la date 3">
            <a:extLst>
              <a:ext uri="{FF2B5EF4-FFF2-40B4-BE49-F238E27FC236}">
                <a16:creationId xmlns:a16="http://schemas.microsoft.com/office/drawing/2014/main" id="{A6130339-A1B9-4C53-9B32-D5E9FFA68F5F}"/>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385386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894ADF2E-2B3C-4295-A1C0-4A0185EB1CE1}"/>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3" name="Espace réservé du graphique 2"/>
          <p:cNvSpPr>
            <a:spLocks noGrp="1"/>
          </p:cNvSpPr>
          <p:nvPr>
            <p:ph type="chart" sz="quarter" idx="15"/>
          </p:nvPr>
        </p:nvSpPr>
        <p:spPr>
          <a:xfrm>
            <a:off x="323528" y="1707654"/>
            <a:ext cx="5761038" cy="2879725"/>
          </a:xfrm>
        </p:spPr>
        <p:txBody>
          <a:bodyPr rtlCol="0">
            <a:noAutofit/>
          </a:bodyPr>
          <a:lstStyle/>
          <a:p>
            <a:pPr lvl="0"/>
            <a:r>
              <a:rPr lang="fr-FR" noProof="0" dirty="0"/>
              <a:t>Cliquez sur l'icône pour ajouter un graphique</a:t>
            </a:r>
          </a:p>
        </p:txBody>
      </p:sp>
      <p:sp>
        <p:nvSpPr>
          <p:cNvPr id="9" name="Espace réservé du numéro de diapositive 4">
            <a:extLst>
              <a:ext uri="{FF2B5EF4-FFF2-40B4-BE49-F238E27FC236}">
                <a16:creationId xmlns:a16="http://schemas.microsoft.com/office/drawing/2014/main" id="{69C74E37-C365-48B6-BA95-1619D8719439}"/>
              </a:ext>
            </a:extLst>
          </p:cNvPr>
          <p:cNvSpPr>
            <a:spLocks noGrp="1"/>
          </p:cNvSpPr>
          <p:nvPr>
            <p:ph type="sldNum" sz="quarter" idx="16"/>
          </p:nvPr>
        </p:nvSpPr>
        <p:spPr/>
        <p:txBody>
          <a:bodyPr/>
          <a:lstStyle>
            <a:lvl1pPr>
              <a:defRPr/>
            </a:lvl1pPr>
          </a:lstStyle>
          <a:p>
            <a:pPr>
              <a:defRPr/>
            </a:pPr>
            <a:fld id="{003F92FF-DF16-4215-A8E0-FCD52151AA52}" type="slidenum">
              <a:rPr lang="fr-FR"/>
              <a:pPr>
                <a:defRPr/>
              </a:pPr>
              <a:t>‹N°›</a:t>
            </a:fld>
            <a:endParaRPr lang="fr-FR" dirty="0"/>
          </a:p>
        </p:txBody>
      </p:sp>
      <p:sp>
        <p:nvSpPr>
          <p:cNvPr id="10" name="Espace réservé de la date 3">
            <a:extLst>
              <a:ext uri="{FF2B5EF4-FFF2-40B4-BE49-F238E27FC236}">
                <a16:creationId xmlns:a16="http://schemas.microsoft.com/office/drawing/2014/main" id="{7998AEDB-2DF5-448F-B32F-16CFD9A044B6}"/>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128605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bwMode="gray">
          <a:xfrm>
            <a:off x="323850" y="2427734"/>
            <a:ext cx="8424000" cy="2293224"/>
          </a:xfrm>
        </p:spPr>
        <p:txBody>
          <a:bodyPr/>
          <a:lstStyle>
            <a:lvl1pPr>
              <a:lnSpc>
                <a:spcPct val="90000"/>
              </a:lnSpc>
              <a:spcAft>
                <a:spcPts val="0"/>
              </a:spcAft>
              <a:defRPr sz="4000" b="1" cap="all" baseline="0"/>
            </a:lvl1pPr>
            <a:lvl2pPr marL="92075" indent="0">
              <a:spcBef>
                <a:spcPts val="500"/>
              </a:spcBef>
              <a:spcAft>
                <a:spcPts val="0"/>
              </a:spcAft>
              <a:buNone/>
              <a:tabLst/>
              <a:defRPr sz="2000"/>
            </a:lvl2pPr>
          </a:lstStyle>
          <a:p>
            <a:pPr lvl="0"/>
            <a:r>
              <a:rPr lang="fr-FR" dirty="0"/>
              <a:t>Modifiez les styles du texte du masque</a:t>
            </a:r>
          </a:p>
          <a:p>
            <a:pPr lvl="1"/>
            <a:r>
              <a:rPr lang="fr-FR" dirty="0"/>
              <a:t>Deuxième niveau</a:t>
            </a:r>
          </a:p>
        </p:txBody>
      </p:sp>
      <p:sp>
        <p:nvSpPr>
          <p:cNvPr id="6" name="Espace réservé de la date 3">
            <a:extLst>
              <a:ext uri="{FF2B5EF4-FFF2-40B4-BE49-F238E27FC236}">
                <a16:creationId xmlns:a16="http://schemas.microsoft.com/office/drawing/2014/main" id="{9DDBF3C8-E45F-419F-886C-8D95614B6288}"/>
              </a:ext>
            </a:extLst>
          </p:cNvPr>
          <p:cNvSpPr>
            <a:spLocks noGrp="1"/>
          </p:cNvSpPr>
          <p:nvPr>
            <p:ph type="dt" sz="half" idx="14"/>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
        <p:nvSpPr>
          <p:cNvPr id="7" name="Espace réservé du numéro de diapositive 5">
            <a:extLst>
              <a:ext uri="{FF2B5EF4-FFF2-40B4-BE49-F238E27FC236}">
                <a16:creationId xmlns:a16="http://schemas.microsoft.com/office/drawing/2014/main" id="{1551076F-13C4-4594-B2AE-71E27E438176}"/>
              </a:ext>
            </a:extLst>
          </p:cNvPr>
          <p:cNvSpPr>
            <a:spLocks noGrp="1"/>
          </p:cNvSpPr>
          <p:nvPr>
            <p:ph type="sldNum" sz="quarter" idx="15"/>
          </p:nvPr>
        </p:nvSpPr>
        <p:spPr/>
        <p:txBody>
          <a:bodyPr/>
          <a:lstStyle>
            <a:lvl1pPr algn="r">
              <a:defRPr sz="750" b="1" smtClean="0">
                <a:solidFill>
                  <a:schemeClr val="tx1"/>
                </a:solidFill>
              </a:defRPr>
            </a:lvl1pPr>
          </a:lstStyle>
          <a:p>
            <a:pPr>
              <a:defRPr/>
            </a:pPr>
            <a:fld id="{16236DBE-02F8-4A7C-AA13-A8190BD14CA6}" type="slidenum">
              <a:rPr lang="fr-FR"/>
              <a:pPr>
                <a:defRPr/>
              </a:pPr>
              <a:t>‹N°›</a:t>
            </a:fld>
            <a:endParaRPr lang="fr-FR" dirty="0"/>
          </a:p>
        </p:txBody>
      </p:sp>
    </p:spTree>
    <p:extLst>
      <p:ext uri="{BB962C8B-B14F-4D97-AF65-F5344CB8AC3E}">
        <p14:creationId xmlns:p14="http://schemas.microsoft.com/office/powerpoint/2010/main" val="172699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pit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73530A-8232-4E16-BB23-D12DF6613B35}"/>
              </a:ext>
            </a:extLst>
          </p:cNvPr>
          <p:cNvSpPr/>
          <p:nvPr userDrawn="1"/>
        </p:nvSpPr>
        <p:spPr>
          <a:xfrm>
            <a:off x="0" y="647700"/>
            <a:ext cx="9144000" cy="4495800"/>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12294D"/>
              </a:solidFill>
            </a:endParaRPr>
          </a:p>
        </p:txBody>
      </p:sp>
      <p:sp>
        <p:nvSpPr>
          <p:cNvPr id="12"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rabicPeriod"/>
              <a:defRPr sz="3250" b="1" cap="all" baseline="0">
                <a:solidFill>
                  <a:schemeClr val="bg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6" name="Espace réservé de la date 3">
            <a:extLst>
              <a:ext uri="{FF2B5EF4-FFF2-40B4-BE49-F238E27FC236}">
                <a16:creationId xmlns:a16="http://schemas.microsoft.com/office/drawing/2014/main" id="{98C051D5-DA2E-4DAC-903E-D3F52440ACF0}"/>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dirty="0"/>
              <a:t>09/03/2022</a:t>
            </a:r>
          </a:p>
        </p:txBody>
      </p:sp>
      <p:sp>
        <p:nvSpPr>
          <p:cNvPr id="7" name="Espace réservé du numéro de diapositive 5">
            <a:extLst>
              <a:ext uri="{FF2B5EF4-FFF2-40B4-BE49-F238E27FC236}">
                <a16:creationId xmlns:a16="http://schemas.microsoft.com/office/drawing/2014/main" id="{8579B0C8-1EF9-467D-9DF5-4831026C2890}"/>
              </a:ext>
            </a:extLst>
          </p:cNvPr>
          <p:cNvSpPr>
            <a:spLocks noGrp="1"/>
          </p:cNvSpPr>
          <p:nvPr>
            <p:ph type="sldNum" sz="quarter" idx="15"/>
          </p:nvPr>
        </p:nvSpPr>
        <p:spPr/>
        <p:txBody>
          <a:bodyPr/>
          <a:lstStyle>
            <a:lvl1pPr algn="r">
              <a:defRPr sz="750" b="1" smtClean="0">
                <a:solidFill>
                  <a:schemeClr val="bg1"/>
                </a:solidFill>
              </a:defRPr>
            </a:lvl1pPr>
          </a:lstStyle>
          <a:p>
            <a:pPr>
              <a:defRPr/>
            </a:pPr>
            <a:fld id="{212C633B-659A-434E-9BBF-83C60A170E8C}" type="slidenum">
              <a:rPr lang="fr-FR"/>
              <a:pPr>
                <a:defRPr/>
              </a:pPr>
              <a:t>‹N°›</a:t>
            </a:fld>
            <a:endParaRPr lang="fr-FR" dirty="0"/>
          </a:p>
        </p:txBody>
      </p:sp>
    </p:spTree>
    <p:extLst>
      <p:ext uri="{BB962C8B-B14F-4D97-AF65-F5344CB8AC3E}">
        <p14:creationId xmlns:p14="http://schemas.microsoft.com/office/powerpoint/2010/main" val="141755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_Sectio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3F7BC-AEF0-45B8-A2D9-B1B7FB4F37B4}"/>
              </a:ext>
            </a:extLst>
          </p:cNvPr>
          <p:cNvSpPr/>
          <p:nvPr userDrawn="1"/>
        </p:nvSpPr>
        <p:spPr>
          <a:xfrm>
            <a:off x="0" y="662400"/>
            <a:ext cx="9144000" cy="4104000"/>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 name="Rectangle 3">
            <a:extLst>
              <a:ext uri="{FF2B5EF4-FFF2-40B4-BE49-F238E27FC236}">
                <a16:creationId xmlns:a16="http://schemas.microsoft.com/office/drawing/2014/main" id="{58E921D5-A9BE-4189-A6F0-D6D162981D2C}"/>
              </a:ext>
            </a:extLst>
          </p:cNvPr>
          <p:cNvSpPr/>
          <p:nvPr userDrawn="1"/>
        </p:nvSpPr>
        <p:spPr>
          <a:xfrm>
            <a:off x="0" y="4765675"/>
            <a:ext cx="9144000" cy="377825"/>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12294D"/>
              </a:solidFill>
            </a:endParaRPr>
          </a:p>
        </p:txBody>
      </p:sp>
      <p:sp>
        <p:nvSpPr>
          <p:cNvPr id="23"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lphaUcPeriod"/>
              <a:defRPr sz="2500" b="1" cap="all" baseline="0">
                <a:solidFill>
                  <a:schemeClr val="tx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7" name="Espace réservé de la date 3">
            <a:extLst>
              <a:ext uri="{FF2B5EF4-FFF2-40B4-BE49-F238E27FC236}">
                <a16:creationId xmlns:a16="http://schemas.microsoft.com/office/drawing/2014/main" id="{3D0AECF4-8BBB-4602-8C15-EB8808B8BEF3}"/>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dirty="0"/>
              <a:t>09/03/2022</a:t>
            </a:r>
          </a:p>
        </p:txBody>
      </p:sp>
      <p:sp>
        <p:nvSpPr>
          <p:cNvPr id="8" name="Espace réservé du numéro de diapositive 5">
            <a:extLst>
              <a:ext uri="{FF2B5EF4-FFF2-40B4-BE49-F238E27FC236}">
                <a16:creationId xmlns:a16="http://schemas.microsoft.com/office/drawing/2014/main" id="{90B5C319-18E6-4FBE-B128-B68A2FD17B33}"/>
              </a:ext>
            </a:extLst>
          </p:cNvPr>
          <p:cNvSpPr>
            <a:spLocks noGrp="1"/>
          </p:cNvSpPr>
          <p:nvPr>
            <p:ph type="sldNum" sz="quarter" idx="15"/>
          </p:nvPr>
        </p:nvSpPr>
        <p:spPr/>
        <p:txBody>
          <a:bodyPr/>
          <a:lstStyle>
            <a:lvl1pPr algn="r">
              <a:defRPr sz="750" b="1" smtClean="0">
                <a:solidFill>
                  <a:schemeClr val="bg1"/>
                </a:solidFill>
              </a:defRPr>
            </a:lvl1pPr>
          </a:lstStyle>
          <a:p>
            <a:pPr>
              <a:defRPr/>
            </a:pPr>
            <a:fld id="{B04CA4DD-83B3-480F-9DE5-C6494E001CD8}" type="slidenum">
              <a:rPr lang="fr-FR"/>
              <a:pPr>
                <a:defRPr/>
              </a:pPr>
              <a:t>‹N°›</a:t>
            </a:fld>
            <a:endParaRPr lang="fr-FR" dirty="0"/>
          </a:p>
        </p:txBody>
      </p:sp>
    </p:spTree>
    <p:extLst>
      <p:ext uri="{BB962C8B-B14F-4D97-AF65-F5344CB8AC3E}">
        <p14:creationId xmlns:p14="http://schemas.microsoft.com/office/powerpoint/2010/main" val="360881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Espace réservé du texte 2">
            <a:extLst>
              <a:ext uri="{FF2B5EF4-FFF2-40B4-BE49-F238E27FC236}">
                <a16:creationId xmlns:a16="http://schemas.microsoft.com/office/drawing/2014/main" id="{3592EB48-853A-42F7-961D-F1E38781911A}"/>
              </a:ext>
            </a:extLst>
          </p:cNvPr>
          <p:cNvSpPr>
            <a:spLocks noGrp="1"/>
          </p:cNvSpPr>
          <p:nvPr>
            <p:ph type="body" idx="1"/>
          </p:nvPr>
        </p:nvSpPr>
        <p:spPr bwMode="gray">
          <a:xfrm>
            <a:off x="323850" y="1708150"/>
            <a:ext cx="84248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6" name="Espace réservé du numéro de diapositive 5">
            <a:extLst>
              <a:ext uri="{FF2B5EF4-FFF2-40B4-BE49-F238E27FC236}">
                <a16:creationId xmlns:a16="http://schemas.microsoft.com/office/drawing/2014/main" id="{6E126620-148B-45D8-A4E8-E38091C80FD5}"/>
              </a:ext>
            </a:extLst>
          </p:cNvPr>
          <p:cNvSpPr>
            <a:spLocks noGrp="1"/>
          </p:cNvSpPr>
          <p:nvPr>
            <p:ph type="sldNum" sz="quarter" idx="4"/>
          </p:nvPr>
        </p:nvSpPr>
        <p:spPr bwMode="gray">
          <a:xfrm>
            <a:off x="7399338" y="4783138"/>
            <a:ext cx="1349375" cy="360362"/>
          </a:xfrm>
          <a:prstGeom prst="rect">
            <a:avLst/>
          </a:prstGeom>
        </p:spPr>
        <p:txBody>
          <a:bodyPr vert="horz" lIns="0" tIns="0" rIns="0" bIns="0" rtlCol="0" anchor="ctr" anchorCtr="0">
            <a:noAutofit/>
          </a:bodyPr>
          <a:lstStyle>
            <a:lvl1pPr algn="r" eaLnBrk="1" fontAlgn="auto" hangingPunct="1">
              <a:spcBef>
                <a:spcPts val="0"/>
              </a:spcBef>
              <a:spcAft>
                <a:spcPts val="0"/>
              </a:spcAft>
              <a:defRPr sz="750" b="1" smtClean="0">
                <a:solidFill>
                  <a:schemeClr val="tx1"/>
                </a:solidFill>
                <a:latin typeface="+mn-lt"/>
              </a:defRPr>
            </a:lvl1pPr>
          </a:lstStyle>
          <a:p>
            <a:pPr>
              <a:defRPr/>
            </a:pPr>
            <a:fld id="{B13E9C10-DF8E-4B7F-A608-7C15B3E7DA2A}" type="slidenum">
              <a:rPr lang="fr-FR"/>
              <a:pPr>
                <a:defRPr/>
              </a:pPr>
              <a:t>‹N°›</a:t>
            </a:fld>
            <a:endParaRPr lang="fr-FR" dirty="0"/>
          </a:p>
        </p:txBody>
      </p:sp>
      <p:sp>
        <p:nvSpPr>
          <p:cNvPr id="1028" name="Espace réservé du titre 11">
            <a:extLst>
              <a:ext uri="{FF2B5EF4-FFF2-40B4-BE49-F238E27FC236}">
                <a16:creationId xmlns:a16="http://schemas.microsoft.com/office/drawing/2014/main" id="{3DC49810-871F-4209-A624-6BAA3C5658B3}"/>
              </a:ext>
            </a:extLst>
          </p:cNvPr>
          <p:cNvSpPr>
            <a:spLocks noGrp="1"/>
          </p:cNvSpPr>
          <p:nvPr>
            <p:ph type="title"/>
          </p:nvPr>
        </p:nvSpPr>
        <p:spPr bwMode="auto">
          <a:xfrm>
            <a:off x="323850" y="682625"/>
            <a:ext cx="84248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Titre </a:t>
            </a:r>
          </a:p>
        </p:txBody>
      </p:sp>
      <p:sp>
        <p:nvSpPr>
          <p:cNvPr id="2" name="Espace réservé de la date 1">
            <a:extLst>
              <a:ext uri="{FF2B5EF4-FFF2-40B4-BE49-F238E27FC236}">
                <a16:creationId xmlns:a16="http://schemas.microsoft.com/office/drawing/2014/main" id="{F7E66223-C3B5-40CE-BBF2-E2B79CEC1CCB}"/>
              </a:ext>
            </a:extLst>
          </p:cNvPr>
          <p:cNvSpPr>
            <a:spLocks noGrp="1"/>
          </p:cNvSpPr>
          <p:nvPr>
            <p:ph type="dt" sz="half" idx="2"/>
          </p:nvPr>
        </p:nvSpPr>
        <p:spPr>
          <a:xfrm>
            <a:off x="315913" y="4783138"/>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750" b="1" cap="all" smtClean="0">
                <a:solidFill>
                  <a:schemeClr val="tx1"/>
                </a:solidFill>
                <a:latin typeface="+mn-lt"/>
              </a:defRPr>
            </a:lvl1pPr>
          </a:lstStyle>
          <a:p>
            <a:pPr>
              <a:defRPr/>
            </a:pPr>
            <a:r>
              <a:rPr lang="fr-FR" dirty="0"/>
              <a:t>09/03/2022</a:t>
            </a:r>
          </a:p>
        </p:txBody>
      </p:sp>
    </p:spTree>
  </p:cSld>
  <p:clrMap bg1="lt1" tx1="dk1" bg2="lt2" tx2="dk2" accent1="accent1" accent2="accent2" accent3="accent3" accent4="accent4" accent5="accent5" accent6="accent6" hlink="hlink" folHlink="folHlink"/>
  <p:sldLayoutIdLst>
    <p:sldLayoutId id="2147483830" r:id="rId1"/>
    <p:sldLayoutId id="2147483838" r:id="rId2"/>
    <p:sldLayoutId id="2147483831" r:id="rId3"/>
    <p:sldLayoutId id="2147483832" r:id="rId4"/>
    <p:sldLayoutId id="2147483833" r:id="rId5"/>
    <p:sldLayoutId id="2147483834" r:id="rId6"/>
    <p:sldLayoutId id="2147483835" r:id="rId7"/>
    <p:sldLayoutId id="2147483836" r:id="rId8"/>
    <p:sldLayoutId id="2147483837" r:id="rId9"/>
  </p:sldLayoutIdLst>
  <p:hf hdr="0" ftr="0"/>
  <p:txStyles>
    <p:titleStyle>
      <a:lvl1pPr marL="14288" algn="l" rtl="0" fontAlgn="base">
        <a:lnSpc>
          <a:spcPct val="90000"/>
        </a:lnSpc>
        <a:spcBef>
          <a:spcPct val="0"/>
        </a:spcBef>
        <a:spcAft>
          <a:spcPct val="0"/>
        </a:spcAft>
        <a:defRPr sz="2500" b="1" kern="1200">
          <a:solidFill>
            <a:schemeClr val="tx1"/>
          </a:solidFill>
          <a:latin typeface="+mj-lt"/>
          <a:ea typeface="+mj-ea"/>
          <a:cs typeface="+mj-cs"/>
        </a:defRPr>
      </a:lvl1pPr>
      <a:lvl2pPr marL="14288" algn="l" rtl="0" fontAlgn="base">
        <a:lnSpc>
          <a:spcPct val="90000"/>
        </a:lnSpc>
        <a:spcBef>
          <a:spcPct val="0"/>
        </a:spcBef>
        <a:spcAft>
          <a:spcPct val="0"/>
        </a:spcAft>
        <a:defRPr sz="2500" b="1">
          <a:solidFill>
            <a:schemeClr val="tx1"/>
          </a:solidFill>
          <a:latin typeface="Arial" panose="020B0604020202020204" pitchFamily="34" charset="0"/>
        </a:defRPr>
      </a:lvl2pPr>
      <a:lvl3pPr marL="14288" algn="l" rtl="0" fontAlgn="base">
        <a:lnSpc>
          <a:spcPct val="90000"/>
        </a:lnSpc>
        <a:spcBef>
          <a:spcPct val="0"/>
        </a:spcBef>
        <a:spcAft>
          <a:spcPct val="0"/>
        </a:spcAft>
        <a:defRPr sz="2500" b="1">
          <a:solidFill>
            <a:schemeClr val="tx1"/>
          </a:solidFill>
          <a:latin typeface="Arial" panose="020B0604020202020204" pitchFamily="34" charset="0"/>
        </a:defRPr>
      </a:lvl3pPr>
      <a:lvl4pPr marL="14288" algn="l" rtl="0" fontAlgn="base">
        <a:lnSpc>
          <a:spcPct val="90000"/>
        </a:lnSpc>
        <a:spcBef>
          <a:spcPct val="0"/>
        </a:spcBef>
        <a:spcAft>
          <a:spcPct val="0"/>
        </a:spcAft>
        <a:defRPr sz="2500" b="1">
          <a:solidFill>
            <a:schemeClr val="tx1"/>
          </a:solidFill>
          <a:latin typeface="Arial" panose="020B0604020202020204" pitchFamily="34" charset="0"/>
        </a:defRPr>
      </a:lvl4pPr>
      <a:lvl5pPr marL="14288" algn="l" rtl="0" fontAlgn="base">
        <a:lnSpc>
          <a:spcPct val="90000"/>
        </a:lnSpc>
        <a:spcBef>
          <a:spcPct val="0"/>
        </a:spcBef>
        <a:spcAft>
          <a:spcPct val="0"/>
        </a:spcAft>
        <a:defRPr sz="2500" b="1">
          <a:solidFill>
            <a:schemeClr val="tx1"/>
          </a:solidFill>
          <a:latin typeface="Arial" panose="020B0604020202020204" pitchFamily="34" charset="0"/>
        </a:defRPr>
      </a:lvl5pPr>
      <a:lvl6pPr marL="471488" algn="l" rtl="0" fontAlgn="base">
        <a:lnSpc>
          <a:spcPct val="90000"/>
        </a:lnSpc>
        <a:spcBef>
          <a:spcPct val="0"/>
        </a:spcBef>
        <a:spcAft>
          <a:spcPct val="0"/>
        </a:spcAft>
        <a:defRPr sz="2500" b="1">
          <a:solidFill>
            <a:schemeClr val="tx1"/>
          </a:solidFill>
          <a:latin typeface="Arial" panose="020B0604020202020204" pitchFamily="34" charset="0"/>
        </a:defRPr>
      </a:lvl6pPr>
      <a:lvl7pPr marL="928688" algn="l" rtl="0" fontAlgn="base">
        <a:lnSpc>
          <a:spcPct val="90000"/>
        </a:lnSpc>
        <a:spcBef>
          <a:spcPct val="0"/>
        </a:spcBef>
        <a:spcAft>
          <a:spcPct val="0"/>
        </a:spcAft>
        <a:defRPr sz="2500" b="1">
          <a:solidFill>
            <a:schemeClr val="tx1"/>
          </a:solidFill>
          <a:latin typeface="Arial" panose="020B0604020202020204" pitchFamily="34" charset="0"/>
        </a:defRPr>
      </a:lvl7pPr>
      <a:lvl8pPr marL="1385888" algn="l" rtl="0" fontAlgn="base">
        <a:lnSpc>
          <a:spcPct val="90000"/>
        </a:lnSpc>
        <a:spcBef>
          <a:spcPct val="0"/>
        </a:spcBef>
        <a:spcAft>
          <a:spcPct val="0"/>
        </a:spcAft>
        <a:defRPr sz="2500" b="1">
          <a:solidFill>
            <a:schemeClr val="tx1"/>
          </a:solidFill>
          <a:latin typeface="Arial" panose="020B0604020202020204" pitchFamily="34" charset="0"/>
        </a:defRPr>
      </a:lvl8pPr>
      <a:lvl9pPr marL="1843088" algn="l" rtl="0" fontAlgn="base">
        <a:lnSpc>
          <a:spcPct val="90000"/>
        </a:lnSpc>
        <a:spcBef>
          <a:spcPct val="0"/>
        </a:spcBef>
        <a:spcAft>
          <a:spcPct val="0"/>
        </a:spcAft>
        <a:defRPr sz="2500" b="1">
          <a:solidFill>
            <a:schemeClr val="tx1"/>
          </a:solidFill>
          <a:latin typeface="Arial" panose="020B0604020202020204" pitchFamily="34" charset="0"/>
        </a:defRPr>
      </a:lvl9pPr>
    </p:titleStyle>
    <p:body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github.com/OpenEx-Platform/opene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eetgen.com/create/twee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9BAB8FC-243A-4AB7-8ECA-7BDC95086298}"/>
              </a:ext>
            </a:extLst>
          </p:cNvPr>
          <p:cNvPicPr>
            <a:picLocks noChangeAspect="1"/>
          </p:cNvPicPr>
          <p:nvPr/>
        </p:nvPicPr>
        <p:blipFill rotWithShape="1">
          <a:blip r:embed="rId3">
            <a:duotone>
              <a:schemeClr val="accent2">
                <a:shade val="45000"/>
                <a:satMod val="135000"/>
              </a:schemeClr>
              <a:prstClr val="white"/>
            </a:duotone>
          </a:blip>
          <a:srcRect t="24500" b="19994"/>
          <a:stretch/>
        </p:blipFill>
        <p:spPr>
          <a:xfrm>
            <a:off x="0" y="-56542"/>
            <a:ext cx="9157184" cy="3384376"/>
          </a:xfrm>
          <a:prstGeom prst="rect">
            <a:avLst/>
          </a:prstGeom>
        </p:spPr>
      </p:pic>
      <p:sp>
        <p:nvSpPr>
          <p:cNvPr id="12290" name="Espace réservé du texte 1">
            <a:extLst>
              <a:ext uri="{FF2B5EF4-FFF2-40B4-BE49-F238E27FC236}">
                <a16:creationId xmlns:a16="http://schemas.microsoft.com/office/drawing/2014/main" id="{37FE8259-D3FD-42A6-B549-CBD443A1805E}"/>
              </a:ext>
            </a:extLst>
          </p:cNvPr>
          <p:cNvSpPr>
            <a:spLocks noGrp="1"/>
          </p:cNvSpPr>
          <p:nvPr>
            <p:ph type="body" sz="quarter" idx="13"/>
          </p:nvPr>
        </p:nvSpPr>
        <p:spPr>
          <a:xfrm>
            <a:off x="324713" y="3327834"/>
            <a:ext cx="8424000" cy="1188132"/>
          </a:xfrm>
        </p:spPr>
        <p:txBody>
          <a:bodyPr anchor="ctr"/>
          <a:lstStyle/>
          <a:p>
            <a:pPr algn="ctr">
              <a:spcAft>
                <a:spcPct val="0"/>
              </a:spcAft>
            </a:pPr>
            <a:r>
              <a:rPr lang="fr-FR" altLang="fr-FR" sz="3200" cap="none" dirty="0"/>
              <a:t>Exercice « REMPAR22 »</a:t>
            </a:r>
          </a:p>
          <a:p>
            <a:pPr algn="ctr">
              <a:spcAft>
                <a:spcPct val="0"/>
              </a:spcAft>
            </a:pPr>
            <a:r>
              <a:rPr lang="fr-FR" altLang="fr-FR" sz="2000" cap="none" dirty="0">
                <a:solidFill>
                  <a:schemeClr val="tx1">
                    <a:lumMod val="65000"/>
                    <a:lumOff val="35000"/>
                  </a:schemeClr>
                </a:solidFill>
              </a:rPr>
              <a:t>Atelier 2 - Outillage </a:t>
            </a:r>
          </a:p>
        </p:txBody>
      </p:sp>
      <p:sp>
        <p:nvSpPr>
          <p:cNvPr id="4" name="Espace réservé du numéro de diapositive 3">
            <a:extLst>
              <a:ext uri="{FF2B5EF4-FFF2-40B4-BE49-F238E27FC236}">
                <a16:creationId xmlns:a16="http://schemas.microsoft.com/office/drawing/2014/main" id="{1BE11005-07F5-448D-B13A-D4036080468E}"/>
              </a:ext>
            </a:extLst>
          </p:cNvPr>
          <p:cNvSpPr>
            <a:spLocks noGrp="1"/>
          </p:cNvSpPr>
          <p:nvPr>
            <p:ph type="sldNum" sz="quarter" idx="15"/>
          </p:nvPr>
        </p:nvSpPr>
        <p:spPr/>
        <p:txBody>
          <a:bodyPr/>
          <a:lstStyle/>
          <a:p>
            <a:pPr>
              <a:defRPr/>
            </a:pPr>
            <a:fld id="{3BEB860A-AEEF-4795-BD19-8310BB51B30F}" type="slidenum">
              <a:rPr lang="fr-FR"/>
              <a:pPr>
                <a:defRPr/>
              </a:pPr>
              <a:t>1</a:t>
            </a:fld>
            <a:endParaRPr lang="fr-FR" dirty="0"/>
          </a:p>
        </p:txBody>
      </p:sp>
      <p:pic>
        <p:nvPicPr>
          <p:cNvPr id="5" name="Image 4" descr="Accueil - Club de la Continuité d'Activité">
            <a:extLst>
              <a:ext uri="{FF2B5EF4-FFF2-40B4-BE49-F238E27FC236}">
                <a16:creationId xmlns:a16="http://schemas.microsoft.com/office/drawing/2014/main" id="{5613B7BC-7237-4022-96F6-998D18008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810" y="4681751"/>
            <a:ext cx="784390" cy="3026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8">
            <a:extLst>
              <a:ext uri="{FF2B5EF4-FFF2-40B4-BE49-F238E27FC236}">
                <a16:creationId xmlns:a16="http://schemas.microsoft.com/office/drawing/2014/main" id="{0D8EB50D-A3E0-4001-A24B-25CD72EC39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1919" y="4571145"/>
            <a:ext cx="520161" cy="52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Un Campus dédié à la cybersécurité | Agence nationale de la sécurité des  systèmes d'information">
            <a:extLst>
              <a:ext uri="{FF2B5EF4-FFF2-40B4-BE49-F238E27FC236}">
                <a16:creationId xmlns:a16="http://schemas.microsoft.com/office/drawing/2014/main" id="{E52B3112-DFCD-4E21-A053-BD05207FDA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270" y="4671895"/>
            <a:ext cx="1115186" cy="3193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C105D39-E120-4923-88C3-086FA113ECCB}"/>
              </a:ext>
            </a:extLst>
          </p:cNvPr>
          <p:cNvSpPr/>
          <p:nvPr/>
        </p:nvSpPr>
        <p:spPr>
          <a:xfrm>
            <a:off x="3114555" y="21423"/>
            <a:ext cx="2844316" cy="684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0000"/>
                </a:solidFill>
              </a:rPr>
              <a:t>Ne pas diffuser aux joueurs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a:buFont typeface="+mj-lt"/>
              <a:buAutoNum type="arabicPeriod" startAt="3"/>
            </a:pPr>
            <a:r>
              <a:rPr lang="fr-FR" dirty="0"/>
              <a:t>Focus sur l’outil OpenEx</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10</a:t>
            </a:fld>
            <a:endParaRPr lang="fr-FR" dirty="0"/>
          </a:p>
        </p:txBody>
      </p:sp>
    </p:spTree>
    <p:extLst>
      <p:ext uri="{BB962C8B-B14F-4D97-AF65-F5344CB8AC3E}">
        <p14:creationId xmlns:p14="http://schemas.microsoft.com/office/powerpoint/2010/main" val="343235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Présentation général de l’outil</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11</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Espace réservé du texte 5">
            <a:extLst>
              <a:ext uri="{FF2B5EF4-FFF2-40B4-BE49-F238E27FC236}">
                <a16:creationId xmlns:a16="http://schemas.microsoft.com/office/drawing/2014/main" id="{0FC41F1F-9672-4801-A4CC-317C3E27FB6E}"/>
              </a:ext>
            </a:extLst>
          </p:cNvPr>
          <p:cNvSpPr txBox="1">
            <a:spLocks/>
          </p:cNvSpPr>
          <p:nvPr/>
        </p:nvSpPr>
        <p:spPr bwMode="gray">
          <a:xfrm>
            <a:off x="347604" y="2263180"/>
            <a:ext cx="856863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altLang="fr-FR" b="1" dirty="0"/>
              <a:t>Objectifs</a:t>
            </a:r>
          </a:p>
          <a:p>
            <a:pPr lvl="1" eaLnBrk="1" hangingPunct="1"/>
            <a:r>
              <a:rPr lang="fr-FR" altLang="fr-FR" dirty="0"/>
              <a:t>Professionnalisation de la planification d’exercices / capitalisation</a:t>
            </a:r>
          </a:p>
          <a:p>
            <a:pPr lvl="1" eaLnBrk="1" hangingPunct="1"/>
            <a:r>
              <a:rPr lang="fr-FR" altLang="fr-FR" dirty="0"/>
              <a:t>Automatisation pour rendre « disponible » l’animation</a:t>
            </a:r>
          </a:p>
          <a:p>
            <a:pPr lvl="1" eaLnBrk="1" hangingPunct="1"/>
            <a:r>
              <a:rPr lang="fr-FR" altLang="fr-FR" dirty="0"/>
              <a:t>Facilitation du travail collaboratif</a:t>
            </a:r>
          </a:p>
          <a:p>
            <a:pPr lvl="1" eaLnBrk="1" hangingPunct="1"/>
            <a:r>
              <a:rPr lang="fr-FR" altLang="fr-FR" dirty="0"/>
              <a:t>Visualisation en temps réel de l’état et de l’avancement de l’exercice</a:t>
            </a:r>
          </a:p>
          <a:p>
            <a:pPr lvl="1" eaLnBrk="1" hangingPunct="1"/>
            <a:endParaRPr lang="fr-FR" altLang="fr-FR" dirty="0"/>
          </a:p>
          <a:p>
            <a:pPr eaLnBrk="1" hangingPunct="1"/>
            <a:endParaRPr lang="fr-FR" altLang="fr-FR" dirty="0"/>
          </a:p>
          <a:p>
            <a:pPr eaLnBrk="1" hangingPunct="1"/>
            <a:endParaRPr lang="fr-FR" altLang="fr-FR" dirty="0"/>
          </a:p>
          <a:p>
            <a:pPr eaLnBrk="1" hangingPunct="1"/>
            <a:r>
              <a:rPr lang="fr-FR" altLang="fr-FR" b="1" dirty="0"/>
              <a:t>Vision</a:t>
            </a:r>
          </a:p>
          <a:p>
            <a:pPr lvl="1" eaLnBrk="1" hangingPunct="1"/>
            <a:r>
              <a:rPr lang="fr-FR" altLang="fr-FR" dirty="0"/>
              <a:t>Un produit libre et ouvert (précisions sur la licence un peu plus loin)</a:t>
            </a:r>
          </a:p>
          <a:p>
            <a:pPr lvl="1" eaLnBrk="1" hangingPunct="1"/>
            <a:r>
              <a:rPr lang="fr-FR" altLang="fr-FR" dirty="0"/>
              <a:t>Résolument orienté « expérience utilisateur »</a:t>
            </a:r>
          </a:p>
          <a:p>
            <a:pPr lvl="1" eaLnBrk="1" hangingPunct="1"/>
            <a:r>
              <a:rPr lang="fr-FR" altLang="fr-FR" dirty="0"/>
              <a:t>Application web</a:t>
            </a:r>
          </a:p>
          <a:p>
            <a:pPr lvl="1" eaLnBrk="1" hangingPunct="1"/>
            <a:r>
              <a:rPr lang="fr-FR" altLang="fr-FR" dirty="0"/>
              <a:t>Automatisation complète afin de se concentrer sur l’animation de l’exercice</a:t>
            </a:r>
          </a:p>
          <a:p>
            <a:pPr lvl="1" eaLnBrk="1" hangingPunct="1"/>
            <a:endParaRPr lang="fr-FR" altLang="fr-FR" dirty="0"/>
          </a:p>
          <a:p>
            <a:pPr eaLnBrk="1" hangingPunct="1"/>
            <a:endParaRPr lang="fr-FR" altLang="fr-FR" dirty="0"/>
          </a:p>
          <a:p>
            <a:pPr eaLnBrk="1" hangingPunct="1"/>
            <a:endParaRPr lang="fr-FR" altLang="fr-FR" dirty="0"/>
          </a:p>
        </p:txBody>
      </p:sp>
      <p:sp>
        <p:nvSpPr>
          <p:cNvPr id="2" name="Rectangle 1">
            <a:extLst>
              <a:ext uri="{FF2B5EF4-FFF2-40B4-BE49-F238E27FC236}">
                <a16:creationId xmlns:a16="http://schemas.microsoft.com/office/drawing/2014/main" id="{42AE8F26-24A3-4C06-AED8-A3B6BD618CF8}"/>
              </a:ext>
            </a:extLst>
          </p:cNvPr>
          <p:cNvSpPr/>
          <p:nvPr/>
        </p:nvSpPr>
        <p:spPr>
          <a:xfrm>
            <a:off x="360181" y="1212258"/>
            <a:ext cx="7668852" cy="369332"/>
          </a:xfrm>
          <a:prstGeom prst="rect">
            <a:avLst/>
          </a:prstGeom>
        </p:spPr>
        <p:txBody>
          <a:bodyPr wrap="square">
            <a:spAutoFit/>
          </a:bodyPr>
          <a:lstStyle/>
          <a:p>
            <a:r>
              <a:rPr lang="fr-FR" dirty="0">
                <a:solidFill>
                  <a:schemeClr val="accent2"/>
                </a:solidFill>
                <a:hlinkClick r:id="rId2">
                  <a:extLst>
                    <a:ext uri="{A12FA001-AC4F-418D-AE19-62706E023703}">
                      <ahyp:hlinkClr xmlns:ahyp="http://schemas.microsoft.com/office/drawing/2018/hyperlinkcolor" val="tx"/>
                    </a:ext>
                  </a:extLst>
                </a:hlinkClick>
              </a:rPr>
              <a:t>GitHub - </a:t>
            </a:r>
            <a:r>
              <a:rPr lang="fr-FR" dirty="0" err="1">
                <a:solidFill>
                  <a:schemeClr val="accent2"/>
                </a:solidFill>
                <a:hlinkClick r:id="rId2">
                  <a:extLst>
                    <a:ext uri="{A12FA001-AC4F-418D-AE19-62706E023703}">
                      <ahyp:hlinkClr xmlns:ahyp="http://schemas.microsoft.com/office/drawing/2018/hyperlinkcolor" val="tx"/>
                    </a:ext>
                  </a:extLst>
                </a:hlinkClick>
              </a:rPr>
              <a:t>OpenEx</a:t>
            </a:r>
            <a:r>
              <a:rPr lang="fr-FR" dirty="0">
                <a:solidFill>
                  <a:schemeClr val="accent2"/>
                </a:solidFill>
                <a:hlinkClick r:id="rId2">
                  <a:extLst>
                    <a:ext uri="{A12FA001-AC4F-418D-AE19-62706E023703}">
                      <ahyp:hlinkClr xmlns:ahyp="http://schemas.microsoft.com/office/drawing/2018/hyperlinkcolor" val="tx"/>
                    </a:ext>
                  </a:extLst>
                </a:hlinkClick>
              </a:rPr>
              <a:t>-Platform/</a:t>
            </a:r>
            <a:r>
              <a:rPr lang="fr-FR" dirty="0" err="1">
                <a:solidFill>
                  <a:schemeClr val="accent2"/>
                </a:solidFill>
                <a:hlinkClick r:id="rId2">
                  <a:extLst>
                    <a:ext uri="{A12FA001-AC4F-418D-AE19-62706E023703}">
                      <ahyp:hlinkClr xmlns:ahyp="http://schemas.microsoft.com/office/drawing/2018/hyperlinkcolor" val="tx"/>
                    </a:ext>
                  </a:extLst>
                </a:hlinkClick>
              </a:rPr>
              <a:t>openex</a:t>
            </a:r>
            <a:r>
              <a:rPr lang="fr-FR" dirty="0">
                <a:solidFill>
                  <a:schemeClr val="accent2"/>
                </a:solidFill>
                <a:hlinkClick r:id="rId2">
                  <a:extLst>
                    <a:ext uri="{A12FA001-AC4F-418D-AE19-62706E023703}">
                      <ahyp:hlinkClr xmlns:ahyp="http://schemas.microsoft.com/office/drawing/2018/hyperlinkcolor" val="tx"/>
                    </a:ext>
                  </a:extLst>
                </a:hlinkClick>
              </a:rPr>
              <a:t>: Open </a:t>
            </a:r>
            <a:r>
              <a:rPr lang="fr-FR" dirty="0" err="1">
                <a:solidFill>
                  <a:schemeClr val="accent2"/>
                </a:solidFill>
                <a:hlinkClick r:id="rId2">
                  <a:extLst>
                    <a:ext uri="{A12FA001-AC4F-418D-AE19-62706E023703}">
                      <ahyp:hlinkClr xmlns:ahyp="http://schemas.microsoft.com/office/drawing/2018/hyperlinkcolor" val="tx"/>
                    </a:ext>
                  </a:extLst>
                </a:hlinkClick>
              </a:rPr>
              <a:t>Exercises</a:t>
            </a:r>
            <a:r>
              <a:rPr lang="fr-FR" dirty="0">
                <a:solidFill>
                  <a:schemeClr val="accent2"/>
                </a:solidFill>
                <a:hlinkClick r:id="rId2">
                  <a:extLst>
                    <a:ext uri="{A12FA001-AC4F-418D-AE19-62706E023703}">
                      <ahyp:hlinkClr xmlns:ahyp="http://schemas.microsoft.com/office/drawing/2018/hyperlinkcolor" val="tx"/>
                    </a:ext>
                  </a:extLst>
                </a:hlinkClick>
              </a:rPr>
              <a:t> Planning Platform</a:t>
            </a:r>
            <a:endParaRPr lang="fr-FR" dirty="0">
              <a:solidFill>
                <a:schemeClr val="accent2"/>
              </a:solidFill>
            </a:endParaRPr>
          </a:p>
        </p:txBody>
      </p:sp>
    </p:spTree>
    <p:extLst>
      <p:ext uri="{BB962C8B-B14F-4D97-AF65-F5344CB8AC3E}">
        <p14:creationId xmlns:p14="http://schemas.microsoft.com/office/powerpoint/2010/main" val="206996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Organisation des droits</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12</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Espace réservé du texte 5">
            <a:extLst>
              <a:ext uri="{FF2B5EF4-FFF2-40B4-BE49-F238E27FC236}">
                <a16:creationId xmlns:a16="http://schemas.microsoft.com/office/drawing/2014/main" id="{0FC41F1F-9672-4801-A4CC-317C3E27FB6E}"/>
              </a:ext>
            </a:extLst>
          </p:cNvPr>
          <p:cNvSpPr txBox="1">
            <a:spLocks/>
          </p:cNvSpPr>
          <p:nvPr/>
        </p:nvSpPr>
        <p:spPr bwMode="gray">
          <a:xfrm>
            <a:off x="287685" y="1172791"/>
            <a:ext cx="8568630" cy="373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3" anchor="t"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altLang="fr-FR" b="1" dirty="0"/>
              <a:t>Joueur</a:t>
            </a:r>
          </a:p>
          <a:p>
            <a:pPr lvl="1" eaLnBrk="1" hangingPunct="1"/>
            <a:r>
              <a:rPr lang="fr-FR" altLang="fr-FR" dirty="0"/>
              <a:t>Accède à l’univers médiatique</a:t>
            </a:r>
          </a:p>
          <a:p>
            <a:pPr lvl="1" eaLnBrk="1" hangingPunct="1"/>
            <a:r>
              <a:rPr lang="fr-FR" altLang="fr-FR" dirty="0"/>
              <a:t>Accède à la plateforme de challenge</a:t>
            </a: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br>
              <a:rPr lang="fr-FR" altLang="fr-FR" dirty="0"/>
            </a:br>
            <a:endParaRPr lang="fr-FR" altLang="fr-FR" dirty="0"/>
          </a:p>
          <a:p>
            <a:pPr lvl="1" eaLnBrk="1" hangingPunct="1"/>
            <a:endParaRPr lang="fr-FR" altLang="fr-FR" dirty="0"/>
          </a:p>
          <a:p>
            <a:pPr eaLnBrk="1" hangingPunct="1"/>
            <a:r>
              <a:rPr lang="fr-FR" altLang="fr-FR" b="1" dirty="0"/>
              <a:t>Planificateur</a:t>
            </a:r>
          </a:p>
          <a:p>
            <a:pPr lvl="1" eaLnBrk="1" hangingPunct="1"/>
            <a:r>
              <a:rPr lang="fr-FR" altLang="fr-FR" dirty="0"/>
              <a:t>Peut voir et éditer des joueurs sur les organisations auquel il est assigné</a:t>
            </a:r>
          </a:p>
          <a:p>
            <a:pPr lvl="1" eaLnBrk="1" hangingPunct="1"/>
            <a:r>
              <a:rPr lang="fr-FR" altLang="fr-FR" dirty="0"/>
              <a:t>Peut voir et éditer des les organisations auxquels il est assigné</a:t>
            </a:r>
          </a:p>
          <a:p>
            <a:pPr lvl="1" eaLnBrk="1" hangingPunct="1"/>
            <a:r>
              <a:rPr lang="fr-FR" altLang="fr-FR" dirty="0"/>
              <a:t>Peut voir et éditer des exercices auxquels il est assigné</a:t>
            </a:r>
          </a:p>
          <a:p>
            <a:pPr lvl="1" eaLnBrk="1" hangingPunct="1"/>
            <a:r>
              <a:rPr lang="fr-FR" altLang="fr-FR" dirty="0"/>
              <a:t>Peut voir les documents sur « ses » exercices</a:t>
            </a:r>
          </a:p>
          <a:p>
            <a:pPr lvl="1" eaLnBrk="1" hangingPunct="1"/>
            <a:r>
              <a:rPr lang="fr-FR" altLang="fr-FR" dirty="0"/>
              <a:t>Peut voir les médias disponibles</a:t>
            </a:r>
          </a:p>
          <a:p>
            <a:pPr lvl="1" eaLnBrk="1" hangingPunct="1"/>
            <a:r>
              <a:rPr lang="fr-FR" altLang="fr-FR" dirty="0"/>
              <a:t>Peut voir et éditer les challenges</a:t>
            </a:r>
          </a:p>
          <a:p>
            <a:pPr lvl="1" eaLnBrk="1" hangingPunct="1"/>
            <a:r>
              <a:rPr lang="fr-FR" altLang="fr-FR" dirty="0"/>
              <a:t>Peut voir et éditer les modèles de RETEX</a:t>
            </a:r>
          </a:p>
          <a:p>
            <a:pPr eaLnBrk="1" hangingPunct="1"/>
            <a:r>
              <a:rPr lang="fr-FR" altLang="fr-FR" b="1" dirty="0"/>
              <a:t>Administrateur</a:t>
            </a:r>
          </a:p>
          <a:p>
            <a:pPr lvl="1" eaLnBrk="1" hangingPunct="1"/>
            <a:r>
              <a:rPr lang="fr-FR" altLang="fr-FR" dirty="0"/>
              <a:t>Idem planificateur</a:t>
            </a:r>
          </a:p>
          <a:p>
            <a:pPr lvl="1" eaLnBrk="1" hangingPunct="1"/>
            <a:r>
              <a:rPr lang="fr-FR" altLang="fr-FR" dirty="0"/>
              <a:t>Voit et contrôle l’ensemble de la plateforme</a:t>
            </a:r>
          </a:p>
          <a:p>
            <a:pPr lvl="1" eaLnBrk="1" hangingPunct="1"/>
            <a:r>
              <a:rPr lang="fr-FR" altLang="fr-FR" dirty="0"/>
              <a:t>Contrôle de la configuration de l’instance</a:t>
            </a:r>
          </a:p>
          <a:p>
            <a:pPr lvl="1" eaLnBrk="1" hangingPunct="1"/>
            <a:r>
              <a:rPr lang="fr-FR" altLang="fr-FR" dirty="0"/>
              <a:t>Peut assigner les droits de planificateur (sur des exercices et des organisations) et d’administration</a:t>
            </a:r>
          </a:p>
          <a:p>
            <a:pPr lvl="1" eaLnBrk="1" hangingPunct="1"/>
            <a:r>
              <a:rPr lang="fr-FR" altLang="fr-FR" dirty="0"/>
              <a:t>Peut supprimer des joueurs, planificateurs et administrateurs</a:t>
            </a:r>
          </a:p>
          <a:p>
            <a:pPr lvl="1" eaLnBrk="1" hangingPunct="1"/>
            <a:endParaRPr lang="fr-FR" altLang="fr-FR" dirty="0"/>
          </a:p>
          <a:p>
            <a:pPr eaLnBrk="1" hangingPunct="1"/>
            <a:endParaRPr lang="fr-FR" altLang="fr-FR" dirty="0"/>
          </a:p>
        </p:txBody>
      </p:sp>
    </p:spTree>
    <p:extLst>
      <p:ext uri="{BB962C8B-B14F-4D97-AF65-F5344CB8AC3E}">
        <p14:creationId xmlns:p14="http://schemas.microsoft.com/office/powerpoint/2010/main" val="165018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Principaux modules à prendre en compte</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13</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12" name="ZoneTexte 11">
            <a:extLst>
              <a:ext uri="{FF2B5EF4-FFF2-40B4-BE49-F238E27FC236}">
                <a16:creationId xmlns:a16="http://schemas.microsoft.com/office/drawing/2014/main" id="{ED6BACAE-0519-4FF0-B7E3-B687003798A9}"/>
              </a:ext>
            </a:extLst>
          </p:cNvPr>
          <p:cNvSpPr txBox="1"/>
          <p:nvPr/>
        </p:nvSpPr>
        <p:spPr>
          <a:xfrm>
            <a:off x="323851" y="1411075"/>
            <a:ext cx="8460618" cy="2637710"/>
          </a:xfrm>
          <a:prstGeom prst="rect">
            <a:avLst/>
          </a:prstGeom>
          <a:noFill/>
        </p:spPr>
        <p:txBody>
          <a:bodyPr wrap="square" rtlCol="0">
            <a:spAutoFit/>
          </a:bodyPr>
          <a:lstStyle/>
          <a:p>
            <a:pPr algn="just">
              <a:lnSpc>
                <a:spcPct val="150000"/>
              </a:lnSpc>
            </a:pPr>
            <a:r>
              <a:rPr lang="fr-FR" sz="1400" dirty="0"/>
              <a:t>L’outil OpenEx est composé de différents modules, que nous allons explorer ensemble:</a:t>
            </a:r>
          </a:p>
          <a:p>
            <a:pPr marL="285750" indent="-285750" algn="just">
              <a:lnSpc>
                <a:spcPct val="150000"/>
              </a:lnSpc>
              <a:buFont typeface="Arial" panose="020B0604020202020204" pitchFamily="34" charset="0"/>
              <a:buChar char="•"/>
            </a:pPr>
            <a:r>
              <a:rPr lang="fr-FR" sz="1400" dirty="0"/>
              <a:t>Le module </a:t>
            </a:r>
            <a:r>
              <a:rPr lang="fr-FR" sz="1400" b="1" dirty="0"/>
              <a:t>Exercices</a:t>
            </a:r>
            <a:r>
              <a:rPr lang="fr-FR" sz="1400" dirty="0"/>
              <a:t>, où la majorité de la planification va se passer ; </a:t>
            </a:r>
          </a:p>
          <a:p>
            <a:pPr marL="285750" indent="-285750" algn="just">
              <a:lnSpc>
                <a:spcPct val="150000"/>
              </a:lnSpc>
              <a:buFont typeface="Arial" panose="020B0604020202020204" pitchFamily="34" charset="0"/>
              <a:buChar char="•"/>
            </a:pPr>
            <a:r>
              <a:rPr lang="fr-FR" sz="1400" dirty="0"/>
              <a:t>Le module </a:t>
            </a:r>
            <a:r>
              <a:rPr lang="fr-FR" sz="1400" b="1" dirty="0"/>
              <a:t>Joueurs</a:t>
            </a:r>
            <a:r>
              <a:rPr lang="fr-FR" sz="1400" dirty="0"/>
              <a:t>, qui permet d’ajouter ou de modifier les joueurs ;</a:t>
            </a:r>
          </a:p>
          <a:p>
            <a:pPr marL="285750" indent="-285750" algn="just">
              <a:lnSpc>
                <a:spcPct val="150000"/>
              </a:lnSpc>
              <a:buFont typeface="Arial" panose="020B0604020202020204" pitchFamily="34" charset="0"/>
              <a:buChar char="•"/>
            </a:pPr>
            <a:r>
              <a:rPr lang="fr-FR" sz="1400" dirty="0"/>
              <a:t>Le module </a:t>
            </a:r>
            <a:r>
              <a:rPr lang="fr-FR" sz="1400" b="1" dirty="0"/>
              <a:t>Documents</a:t>
            </a:r>
            <a:r>
              <a:rPr lang="fr-FR" sz="1400" dirty="0"/>
              <a:t>, qui rassemble l’ensemble de la documentation utilisée sur les exercices ;</a:t>
            </a:r>
          </a:p>
          <a:p>
            <a:pPr marL="285750" indent="-285750" algn="just">
              <a:lnSpc>
                <a:spcPct val="150000"/>
              </a:lnSpc>
              <a:buFont typeface="Arial" panose="020B0604020202020204" pitchFamily="34" charset="0"/>
              <a:buChar char="•"/>
            </a:pPr>
            <a:r>
              <a:rPr lang="fr-FR" sz="1400" dirty="0"/>
              <a:t>Le module </a:t>
            </a:r>
            <a:r>
              <a:rPr lang="fr-FR" sz="1400" b="1" dirty="0"/>
              <a:t>Médias</a:t>
            </a:r>
            <a:r>
              <a:rPr lang="fr-FR" sz="1400" dirty="0"/>
              <a:t>, définissant les différents sites disponibles sur le module de PMS ; et</a:t>
            </a:r>
          </a:p>
          <a:p>
            <a:pPr marL="285750" indent="-285750" algn="just">
              <a:lnSpc>
                <a:spcPct val="150000"/>
              </a:lnSpc>
              <a:buFont typeface="Arial" panose="020B0604020202020204" pitchFamily="34" charset="0"/>
              <a:buChar char="•"/>
            </a:pPr>
            <a:r>
              <a:rPr lang="fr-FR" sz="1400" dirty="0"/>
              <a:t>Le module </a:t>
            </a:r>
            <a:r>
              <a:rPr lang="fr-FR" sz="1400" b="1" dirty="0"/>
              <a:t>Retour d’expérience</a:t>
            </a:r>
            <a:r>
              <a:rPr lang="fr-FR" sz="1400" dirty="0"/>
              <a:t>, qui sera utilisé pour le RETEX.</a:t>
            </a:r>
          </a:p>
          <a:p>
            <a:pPr algn="just">
              <a:lnSpc>
                <a:spcPct val="150000"/>
              </a:lnSpc>
            </a:pPr>
            <a:endParaRPr lang="fr-FR" sz="1400" i="1" dirty="0"/>
          </a:p>
          <a:p>
            <a:pPr algn="just">
              <a:lnSpc>
                <a:spcPct val="150000"/>
              </a:lnSpc>
            </a:pPr>
            <a:r>
              <a:rPr lang="fr-FR" sz="1400" i="1" dirty="0"/>
              <a:t>L’onglet Challenges ne sera pas utilisé pendant l’exercice.</a:t>
            </a:r>
          </a:p>
        </p:txBody>
      </p:sp>
    </p:spTree>
    <p:extLst>
      <p:ext uri="{BB962C8B-B14F-4D97-AF65-F5344CB8AC3E}">
        <p14:creationId xmlns:p14="http://schemas.microsoft.com/office/powerpoint/2010/main" val="338947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Explication de la segmentation logique d’OpenEx</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14</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Espace réservé du texte 5">
            <a:extLst>
              <a:ext uri="{FF2B5EF4-FFF2-40B4-BE49-F238E27FC236}">
                <a16:creationId xmlns:a16="http://schemas.microsoft.com/office/drawing/2014/main" id="{90040285-E0DB-4C99-8658-B9630F9EA9FA}"/>
              </a:ext>
            </a:extLst>
          </p:cNvPr>
          <p:cNvSpPr txBox="1">
            <a:spLocks/>
          </p:cNvSpPr>
          <p:nvPr/>
        </p:nvSpPr>
        <p:spPr bwMode="gray">
          <a:xfrm>
            <a:off x="323850" y="1707654"/>
            <a:ext cx="856863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altLang="fr-FR" b="1" dirty="0"/>
              <a:t>Les éléments visibles par planificateur : </a:t>
            </a:r>
          </a:p>
          <a:p>
            <a:pPr lvl="1" eaLnBrk="1" hangingPunct="1"/>
            <a:r>
              <a:rPr lang="fr-FR" altLang="fr-FR" dirty="0"/>
              <a:t>Les exercices</a:t>
            </a:r>
          </a:p>
          <a:p>
            <a:pPr lvl="1" eaLnBrk="1" hangingPunct="1"/>
            <a:r>
              <a:rPr lang="fr-FR" altLang="fr-FR" dirty="0"/>
              <a:t>Les organisations</a:t>
            </a:r>
          </a:p>
          <a:p>
            <a:pPr lvl="1" eaLnBrk="1" hangingPunct="1"/>
            <a:r>
              <a:rPr lang="fr-FR" altLang="fr-FR" dirty="0"/>
              <a:t>Les joueurs (par organisation)</a:t>
            </a:r>
          </a:p>
          <a:p>
            <a:pPr lvl="1" eaLnBrk="1" hangingPunct="1"/>
            <a:r>
              <a:rPr lang="fr-FR" altLang="fr-FR" dirty="0"/>
              <a:t>Les documents</a:t>
            </a:r>
          </a:p>
          <a:p>
            <a:pPr lvl="1" eaLnBrk="1" hangingPunct="1"/>
            <a:endParaRPr lang="fr-FR" altLang="fr-FR" dirty="0"/>
          </a:p>
          <a:p>
            <a:pPr lvl="1" eaLnBrk="1" hangingPunct="1"/>
            <a:endParaRPr lang="fr-FR" altLang="fr-FR" dirty="0"/>
          </a:p>
          <a:p>
            <a:pPr lvl="1" eaLnBrk="1" hangingPunct="1"/>
            <a:endParaRPr lang="fr-FR" altLang="fr-FR" dirty="0"/>
          </a:p>
          <a:p>
            <a:pPr eaLnBrk="1" hangingPunct="1"/>
            <a:endParaRPr lang="fr-FR" altLang="fr-FR" dirty="0"/>
          </a:p>
          <a:p>
            <a:pPr eaLnBrk="1" hangingPunct="1"/>
            <a:r>
              <a:rPr lang="fr-FR" altLang="fr-FR" b="1" dirty="0"/>
              <a:t>Les éléments visibles par tous le monde : </a:t>
            </a:r>
          </a:p>
          <a:p>
            <a:pPr lvl="1" eaLnBrk="1" hangingPunct="1"/>
            <a:r>
              <a:rPr lang="fr-FR" altLang="fr-FR" dirty="0"/>
              <a:t>Les médias </a:t>
            </a:r>
            <a:r>
              <a:rPr lang="fr-FR" altLang="fr-FR" b="1" dirty="0">
                <a:solidFill>
                  <a:srgbClr val="FF0000"/>
                </a:solidFill>
              </a:rPr>
              <a:t>-&gt; Non modifiable, demander à l’animation si besoin de modification</a:t>
            </a:r>
          </a:p>
          <a:p>
            <a:pPr lvl="1" eaLnBrk="1" hangingPunct="1"/>
            <a:r>
              <a:rPr lang="fr-FR" altLang="fr-FR" dirty="0"/>
              <a:t>Les « tags » </a:t>
            </a:r>
            <a:r>
              <a:rPr lang="fr-FR" altLang="fr-FR" b="1" dirty="0">
                <a:solidFill>
                  <a:srgbClr val="FF0000"/>
                </a:solidFill>
              </a:rPr>
              <a:t>-&gt; Ne pas modifier modifier/supprimer les tags existants</a:t>
            </a:r>
            <a:endParaRPr lang="fr-FR" altLang="fr-FR" dirty="0"/>
          </a:p>
          <a:p>
            <a:pPr lvl="1" eaLnBrk="1" hangingPunct="1"/>
            <a:r>
              <a:rPr lang="fr-FR" altLang="fr-FR" dirty="0"/>
              <a:t>Les modèles de retour d’expérience </a:t>
            </a:r>
            <a:r>
              <a:rPr lang="fr-FR" altLang="fr-FR" b="1" dirty="0">
                <a:solidFill>
                  <a:srgbClr val="FF0000"/>
                </a:solidFill>
              </a:rPr>
              <a:t>-&gt; Ne pas travailler dans ce module, plutôt directement dans l’exercice</a:t>
            </a:r>
            <a:endParaRPr lang="fr-FR" altLang="fr-FR" dirty="0"/>
          </a:p>
          <a:p>
            <a:pPr eaLnBrk="1" hangingPunct="1"/>
            <a:endParaRPr lang="fr-FR" altLang="fr-FR" sz="1200" i="1" dirty="0"/>
          </a:p>
          <a:p>
            <a:pPr eaLnBrk="1" hangingPunct="1"/>
            <a:r>
              <a:rPr lang="fr-FR" altLang="fr-FR" sz="1200" i="1" dirty="0"/>
              <a:t>Les challenges sont également communs à tous, mais ne seront pas utilisés dans l’exercice.</a:t>
            </a:r>
          </a:p>
        </p:txBody>
      </p:sp>
    </p:spTree>
    <p:extLst>
      <p:ext uri="{BB962C8B-B14F-4D97-AF65-F5344CB8AC3E}">
        <p14:creationId xmlns:p14="http://schemas.microsoft.com/office/powerpoint/2010/main" val="347677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FDAE6D9-D934-4010-A1E4-F18127B974E7}"/>
              </a:ext>
            </a:extLst>
          </p:cNvPr>
          <p:cNvSpPr>
            <a:spLocks noGrp="1"/>
          </p:cNvSpPr>
          <p:nvPr>
            <p:ph type="body" sz="quarter" idx="13"/>
          </p:nvPr>
        </p:nvSpPr>
        <p:spPr/>
        <p:txBody>
          <a:bodyPr/>
          <a:lstStyle/>
          <a:p>
            <a:r>
              <a:rPr lang="fr-FR" dirty="0"/>
              <a:t>Module « EXERCICE »</a:t>
            </a:r>
          </a:p>
        </p:txBody>
      </p:sp>
      <p:sp>
        <p:nvSpPr>
          <p:cNvPr id="3" name="Espace réservé de la date 2">
            <a:extLst>
              <a:ext uri="{FF2B5EF4-FFF2-40B4-BE49-F238E27FC236}">
                <a16:creationId xmlns:a16="http://schemas.microsoft.com/office/drawing/2014/main" id="{87489106-F7AF-4322-9E30-38AA6D145D5B}"/>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ADF8D548-0CD9-43B6-BDC7-A5E81A32AC42}"/>
              </a:ext>
            </a:extLst>
          </p:cNvPr>
          <p:cNvSpPr>
            <a:spLocks noGrp="1"/>
          </p:cNvSpPr>
          <p:nvPr>
            <p:ph type="sldNum" sz="quarter" idx="15"/>
          </p:nvPr>
        </p:nvSpPr>
        <p:spPr/>
        <p:txBody>
          <a:bodyPr/>
          <a:lstStyle/>
          <a:p>
            <a:pPr>
              <a:defRPr/>
            </a:pPr>
            <a:fld id="{B04CA4DD-83B3-480F-9DE5-C6494E001CD8}" type="slidenum">
              <a:rPr lang="fr-FR" smtClean="0"/>
              <a:pPr>
                <a:defRPr/>
              </a:pPr>
              <a:t>15</a:t>
            </a:fld>
            <a:endParaRPr lang="fr-FR" dirty="0"/>
          </a:p>
        </p:txBody>
      </p:sp>
    </p:spTree>
    <p:extLst>
      <p:ext uri="{BB962C8B-B14F-4D97-AF65-F5344CB8AC3E}">
        <p14:creationId xmlns:p14="http://schemas.microsoft.com/office/powerpoint/2010/main" val="152805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16</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2E270C1B-E418-44AD-AD80-EA0E6869F5CF}"/>
              </a:ext>
            </a:extLst>
          </p:cNvPr>
          <p:cNvSpPr txBox="1"/>
          <p:nvPr/>
        </p:nvSpPr>
        <p:spPr>
          <a:xfrm>
            <a:off x="323851" y="1411075"/>
            <a:ext cx="8460618" cy="1991379"/>
          </a:xfrm>
          <a:prstGeom prst="rect">
            <a:avLst/>
          </a:prstGeom>
          <a:noFill/>
        </p:spPr>
        <p:txBody>
          <a:bodyPr wrap="square" rtlCol="0">
            <a:spAutoFit/>
          </a:bodyPr>
          <a:lstStyle/>
          <a:p>
            <a:pPr algn="just">
              <a:lnSpc>
                <a:spcPct val="150000"/>
              </a:lnSpc>
            </a:pPr>
            <a:r>
              <a:rPr lang="fr-FR" sz="1400" dirty="0"/>
              <a:t>5 onglets disponibles :</a:t>
            </a:r>
          </a:p>
          <a:p>
            <a:pPr marL="285750" indent="-285750" algn="just">
              <a:lnSpc>
                <a:spcPct val="150000"/>
              </a:lnSpc>
              <a:buFont typeface="Arial" panose="020B0604020202020204" pitchFamily="34" charset="0"/>
              <a:buChar char="•"/>
            </a:pPr>
            <a:r>
              <a:rPr lang="fr-FR" sz="1400" dirty="0"/>
              <a:t>L’aperçu,</a:t>
            </a:r>
          </a:p>
          <a:p>
            <a:pPr marL="285750" indent="-285750" algn="just">
              <a:lnSpc>
                <a:spcPct val="150000"/>
              </a:lnSpc>
              <a:buFont typeface="Arial" panose="020B0604020202020204" pitchFamily="34" charset="0"/>
              <a:buChar char="•"/>
            </a:pPr>
            <a:r>
              <a:rPr lang="fr-FR" sz="1400" dirty="0"/>
              <a:t>La définition de l’exercice (en terme d’Audiences et de Pression Médiatique)</a:t>
            </a:r>
          </a:p>
          <a:p>
            <a:pPr marL="285750" indent="-285750" algn="just">
              <a:lnSpc>
                <a:spcPct val="150000"/>
              </a:lnSpc>
              <a:buFont typeface="Arial" panose="020B0604020202020204" pitchFamily="34" charset="0"/>
              <a:buChar char="•"/>
            </a:pPr>
            <a:r>
              <a:rPr lang="fr-FR" sz="1400" dirty="0"/>
              <a:t>Le scénario</a:t>
            </a:r>
          </a:p>
          <a:p>
            <a:pPr marL="285750" indent="-285750" algn="just">
              <a:lnSpc>
                <a:spcPct val="150000"/>
              </a:lnSpc>
              <a:buFont typeface="Arial" panose="020B0604020202020204" pitchFamily="34" charset="0"/>
              <a:buChar char="•"/>
            </a:pPr>
            <a:r>
              <a:rPr lang="fr-FR" sz="1400" dirty="0"/>
              <a:t>L’animation</a:t>
            </a:r>
          </a:p>
          <a:p>
            <a:pPr marL="285750" indent="-285750" algn="just">
              <a:lnSpc>
                <a:spcPct val="150000"/>
              </a:lnSpc>
              <a:buFont typeface="Arial" panose="020B0604020202020204" pitchFamily="34" charset="0"/>
              <a:buChar char="•"/>
            </a:pPr>
            <a:r>
              <a:rPr lang="fr-FR" sz="1400" dirty="0"/>
              <a:t>Les résultats</a:t>
            </a:r>
          </a:p>
        </p:txBody>
      </p:sp>
    </p:spTree>
    <p:extLst>
      <p:ext uri="{BB962C8B-B14F-4D97-AF65-F5344CB8AC3E}">
        <p14:creationId xmlns:p14="http://schemas.microsoft.com/office/powerpoint/2010/main" val="41965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Aperçu</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17</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411075"/>
            <a:ext cx="8460618" cy="29608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Donne un aperçu global de l’exercice en terme de nombre de joueurs, de déroulé de configuration</a:t>
            </a:r>
          </a:p>
          <a:p>
            <a:pPr marL="285750" indent="-285750" algn="just">
              <a:lnSpc>
                <a:spcPct val="150000"/>
              </a:lnSpc>
              <a:buFont typeface="Arial" panose="020B0604020202020204" pitchFamily="34" charset="0"/>
              <a:buChar char="•"/>
            </a:pPr>
            <a:r>
              <a:rPr lang="fr-FR" sz="1400" dirty="0"/>
              <a:t>Permet de décider de pauser un exercice en cours de route</a:t>
            </a:r>
          </a:p>
          <a:p>
            <a:pPr marL="285750" indent="-285750" algn="just">
              <a:lnSpc>
                <a:spcPct val="150000"/>
              </a:lnSpc>
              <a:buFont typeface="Arial" panose="020B0604020202020204" pitchFamily="34" charset="0"/>
              <a:buChar char="•"/>
            </a:pPr>
            <a:r>
              <a:rPr lang="fr-FR" sz="1400" dirty="0"/>
              <a:t>Permet de lancer une simulation (</a:t>
            </a:r>
            <a:r>
              <a:rPr lang="fr-FR" sz="1400" i="1" dirty="0"/>
              <a:t>dry-run)</a:t>
            </a:r>
            <a:r>
              <a:rPr lang="fr-FR" sz="1400" dirty="0"/>
              <a:t> vers le planificateur</a:t>
            </a:r>
          </a:p>
          <a:p>
            <a:pPr marL="285750" indent="-285750" algn="just">
              <a:lnSpc>
                <a:spcPct val="150000"/>
              </a:lnSpc>
              <a:buFont typeface="Arial" panose="020B0604020202020204" pitchFamily="34" charset="0"/>
              <a:buChar char="•"/>
            </a:pPr>
            <a:r>
              <a:rPr lang="fr-FR" sz="1400" dirty="0"/>
              <a:t>Permet de réaliser un contrôle (</a:t>
            </a:r>
            <a:r>
              <a:rPr lang="fr-FR" sz="1400" i="1" dirty="0" err="1"/>
              <a:t>comcheck</a:t>
            </a:r>
            <a:r>
              <a:rPr lang="fr-FR" sz="1400" i="1" dirty="0"/>
              <a:t>)</a:t>
            </a:r>
            <a:r>
              <a:rPr lang="fr-FR" sz="1400" dirty="0"/>
              <a:t> pour vérifier que les joueurs reçoivent bien les emails</a:t>
            </a:r>
          </a:p>
          <a:p>
            <a:pPr algn="just">
              <a:lnSpc>
                <a:spcPct val="150000"/>
              </a:lnSpc>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Ne pas modifier la date de début d’exercice</a:t>
            </a:r>
          </a:p>
          <a:p>
            <a:pPr marL="285750" indent="-285750" algn="just">
              <a:lnSpc>
                <a:spcPct val="150000"/>
              </a:lnSpc>
              <a:buFont typeface="Arial" panose="020B0604020202020204" pitchFamily="34" charset="0"/>
              <a:buChar char="•"/>
            </a:pPr>
            <a:r>
              <a:rPr lang="fr-FR" sz="1400" dirty="0"/>
              <a:t>Ne pas modifier l’adresse émettrice</a:t>
            </a:r>
          </a:p>
          <a:p>
            <a:pPr marL="285750" indent="-285750" algn="just">
              <a:lnSpc>
                <a:spcPct val="150000"/>
              </a:lnSpc>
              <a:buFont typeface="Arial" panose="020B0604020202020204" pitchFamily="34" charset="0"/>
              <a:buChar char="•"/>
            </a:pPr>
            <a:r>
              <a:rPr lang="fr-FR" sz="1400" dirty="0"/>
              <a:t>Se coordonner avec l’équipe centrale avant de pauser l’exercice en cours</a:t>
            </a:r>
          </a:p>
        </p:txBody>
      </p:sp>
    </p:spTree>
    <p:extLst>
      <p:ext uri="{BB962C8B-B14F-4D97-AF65-F5344CB8AC3E}">
        <p14:creationId xmlns:p14="http://schemas.microsoft.com/office/powerpoint/2010/main" val="35715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Définition / Audiences</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18</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360720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créer, modifier et supprimer des audiences (groupes de joueurs)</a:t>
            </a:r>
          </a:p>
          <a:p>
            <a:pPr lvl="1" algn="just">
              <a:lnSpc>
                <a:spcPct val="150000"/>
              </a:lnSpc>
            </a:pPr>
            <a:r>
              <a:rPr lang="fr-FR" sz="1400" i="1" dirty="0"/>
              <a:t>Les audiences sont les groupes récepteurs d’injects (impossible d’envoyer un </a:t>
            </a:r>
            <a:r>
              <a:rPr lang="fr-FR" sz="1400" i="1" dirty="0" err="1"/>
              <a:t>inject</a:t>
            </a:r>
            <a:r>
              <a:rPr lang="fr-FR" sz="1400" i="1" dirty="0"/>
              <a:t> à un seul joueur) </a:t>
            </a:r>
          </a:p>
          <a:p>
            <a:pPr marL="285750" indent="-285750" algn="just">
              <a:lnSpc>
                <a:spcPct val="150000"/>
              </a:lnSpc>
              <a:buFont typeface="Arial" panose="020B0604020202020204" pitchFamily="34" charset="0"/>
              <a:buChar char="•"/>
            </a:pPr>
            <a:r>
              <a:rPr lang="fr-FR" sz="1400" dirty="0"/>
              <a:t>Possibilité d’activer ou de désactiver une audience</a:t>
            </a:r>
          </a:p>
          <a:p>
            <a:pPr lvl="1" algn="just">
              <a:lnSpc>
                <a:spcPct val="150000"/>
              </a:lnSpc>
            </a:pPr>
            <a:r>
              <a:rPr lang="fr-FR" sz="1400" i="1" dirty="0"/>
              <a:t>Une audience désactivée ne reçoit pas les injects associés.</a:t>
            </a:r>
            <a:endParaRPr lang="fr-FR" sz="1400" dirty="0"/>
          </a:p>
          <a:p>
            <a:pPr algn="just">
              <a:lnSpc>
                <a:spcPct val="150000"/>
              </a:lnSpc>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Astuce : il est possible de créer une audience lors de la création d’</a:t>
            </a:r>
            <a:r>
              <a:rPr lang="fr-FR" sz="1400" dirty="0" err="1"/>
              <a:t>inject</a:t>
            </a:r>
            <a:r>
              <a:rPr lang="fr-FR" sz="1400" dirty="0"/>
              <a:t> également. Impossible en revanche d’ajouter un joueur dans une instance à ce moment, il faut passer par l’onglet Définition / Audience.</a:t>
            </a:r>
          </a:p>
          <a:p>
            <a:pPr marL="285750" indent="-285750" algn="just">
              <a:lnSpc>
                <a:spcPct val="150000"/>
              </a:lnSpc>
              <a:buFont typeface="Arial" panose="020B0604020202020204" pitchFamily="34" charset="0"/>
              <a:buChar char="•"/>
            </a:pPr>
            <a:r>
              <a:rPr lang="fr-FR" sz="1400" dirty="0"/>
              <a:t>Ne pas désactiver d’audience </a:t>
            </a:r>
            <a:r>
              <a:rPr lang="fr-FR" sz="1400" dirty="0" err="1"/>
              <a:t>pré-exercice</a:t>
            </a:r>
            <a:r>
              <a:rPr lang="fr-FR" sz="1400" dirty="0"/>
              <a:t>.</a:t>
            </a:r>
          </a:p>
        </p:txBody>
      </p:sp>
    </p:spTree>
    <p:extLst>
      <p:ext uri="{BB962C8B-B14F-4D97-AF65-F5344CB8AC3E}">
        <p14:creationId xmlns:p14="http://schemas.microsoft.com/office/powerpoint/2010/main" val="238925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Définition / Pression méd.</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19</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29608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créer, modifier et supprimer des publications médiatiques</a:t>
            </a:r>
          </a:p>
          <a:p>
            <a:pPr marL="285750" indent="-285750" algn="just">
              <a:lnSpc>
                <a:spcPct val="150000"/>
              </a:lnSpc>
              <a:buFont typeface="Arial" panose="020B0604020202020204" pitchFamily="34" charset="0"/>
              <a:buChar char="•"/>
            </a:pPr>
            <a:r>
              <a:rPr lang="fr-FR" sz="1400" dirty="0"/>
              <a:t>Voir l’</a:t>
            </a:r>
            <a:r>
              <a:rPr lang="fr-FR" sz="1400" dirty="0" err="1"/>
              <a:t>apercu</a:t>
            </a:r>
            <a:r>
              <a:rPr lang="fr-FR" sz="1400" dirty="0"/>
              <a:t> des publications médiatiques, et des médias à un moment donné</a:t>
            </a:r>
          </a:p>
          <a:p>
            <a:pPr algn="just">
              <a:lnSpc>
                <a:spcPct val="150000"/>
              </a:lnSpc>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b="1" dirty="0"/>
              <a:t>Une publication médiatique doit être définie en amont de sa publication</a:t>
            </a:r>
            <a:r>
              <a:rPr lang="fr-FR" sz="1400" dirty="0"/>
              <a:t> via un </a:t>
            </a:r>
            <a:r>
              <a:rPr lang="fr-FR" sz="1400" dirty="0" err="1"/>
              <a:t>inject</a:t>
            </a:r>
            <a:r>
              <a:rPr lang="fr-FR" sz="1400" dirty="0"/>
              <a:t> (i.e.: définir un article ne conduit pas à sa disponibilité au départ du jeu, il faut pour cela le publier via un </a:t>
            </a:r>
            <a:r>
              <a:rPr lang="fr-FR" sz="1400" dirty="0" err="1"/>
              <a:t>inject</a:t>
            </a:r>
            <a:r>
              <a:rPr lang="fr-FR" sz="1400" dirty="0"/>
              <a:t>).</a:t>
            </a:r>
          </a:p>
          <a:p>
            <a:pPr marL="285750" indent="-285750" algn="just">
              <a:lnSpc>
                <a:spcPct val="150000"/>
              </a:lnSpc>
              <a:buFont typeface="Arial" panose="020B0604020202020204" pitchFamily="34" charset="0"/>
              <a:buChar char="•"/>
            </a:pPr>
            <a:r>
              <a:rPr lang="fr-FR" sz="1400" b="1" dirty="0"/>
              <a:t>La publication peut être annoncée aux joueurs ou non</a:t>
            </a:r>
            <a:r>
              <a:rPr lang="fr-FR" sz="1400" dirty="0"/>
              <a:t>. </a:t>
            </a:r>
          </a:p>
          <a:p>
            <a:pPr marL="285750" indent="-285750" algn="just">
              <a:lnSpc>
                <a:spcPct val="150000"/>
              </a:lnSpc>
              <a:buFont typeface="Arial" panose="020B0604020202020204" pitchFamily="34" charset="0"/>
              <a:buChar char="•"/>
            </a:pPr>
            <a:r>
              <a:rPr lang="fr-FR" sz="1400" dirty="0"/>
              <a:t>Dans l’aperçu, deux vues existent: </a:t>
            </a:r>
            <a:r>
              <a:rPr lang="fr-FR" sz="1400" b="1" dirty="0"/>
              <a:t>une vue planificateur </a:t>
            </a:r>
            <a:r>
              <a:rPr lang="fr-FR" sz="1400" dirty="0"/>
              <a:t>qui donne la vision complète des publications disponibles ou à venir, et </a:t>
            </a:r>
            <a:r>
              <a:rPr lang="fr-FR" sz="1400" b="1" dirty="0"/>
              <a:t>une vue joueur </a:t>
            </a:r>
            <a:r>
              <a:rPr lang="fr-FR" sz="1400" dirty="0"/>
              <a:t>qui n’affiche que l’existant.  </a:t>
            </a:r>
          </a:p>
        </p:txBody>
      </p:sp>
    </p:spTree>
    <p:extLst>
      <p:ext uri="{BB962C8B-B14F-4D97-AF65-F5344CB8AC3E}">
        <p14:creationId xmlns:p14="http://schemas.microsoft.com/office/powerpoint/2010/main" val="22227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21945"/>
            <a:ext cx="9144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0125"/>
            <a:ext cx="8424863" cy="539750"/>
          </a:xfrm>
        </p:spPr>
        <p:txBody>
          <a:bodyPr/>
          <a:lstStyle/>
          <a:p>
            <a:r>
              <a:rPr lang="fr-FR" sz="2000" dirty="0">
                <a:solidFill>
                  <a:schemeClr val="bg1"/>
                </a:solidFill>
              </a:rPr>
              <a:t>Sommaire</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a:t>
            </a:fld>
            <a:endParaRPr lang="fr-FR" dirty="0"/>
          </a:p>
        </p:txBody>
      </p:sp>
      <p:sp>
        <p:nvSpPr>
          <p:cNvPr id="20" name="ZoneTexte 19">
            <a:extLst>
              <a:ext uri="{FF2B5EF4-FFF2-40B4-BE49-F238E27FC236}">
                <a16:creationId xmlns:a16="http://schemas.microsoft.com/office/drawing/2014/main" id="{2B6443B8-165B-409C-9CE4-04A0906D4D48}"/>
              </a:ext>
            </a:extLst>
          </p:cNvPr>
          <p:cNvSpPr txBox="1"/>
          <p:nvPr/>
        </p:nvSpPr>
        <p:spPr>
          <a:xfrm>
            <a:off x="503548" y="1275606"/>
            <a:ext cx="8245166" cy="2949525"/>
          </a:xfrm>
          <a:prstGeom prst="rect">
            <a:avLst/>
          </a:prstGeom>
          <a:noFill/>
        </p:spPr>
        <p:txBody>
          <a:bodyPr wrap="square" rtlCol="0">
            <a:spAutoFit/>
          </a:bodyPr>
          <a:lstStyle/>
          <a:p>
            <a:pPr marL="342900" indent="-342900" algn="just">
              <a:lnSpc>
                <a:spcPct val="150000"/>
              </a:lnSpc>
              <a:buFont typeface="+mj-lt"/>
              <a:buAutoNum type="arabicPeriod"/>
            </a:pPr>
            <a:r>
              <a:rPr lang="fr-FR" b="1" dirty="0">
                <a:solidFill>
                  <a:schemeClr val="accent2"/>
                </a:solidFill>
              </a:rPr>
              <a:t>Rappel sur les phases d’exercices</a:t>
            </a:r>
          </a:p>
          <a:p>
            <a:pPr marL="342900" indent="-342900" algn="just">
              <a:lnSpc>
                <a:spcPct val="150000"/>
              </a:lnSpc>
              <a:buFont typeface="+mj-lt"/>
              <a:buAutoNum type="arabicPeriod"/>
            </a:pPr>
            <a:endParaRPr lang="fr-FR" b="1" dirty="0">
              <a:solidFill>
                <a:schemeClr val="accent2"/>
              </a:solidFill>
            </a:endParaRPr>
          </a:p>
          <a:p>
            <a:pPr marL="342900" indent="-342900" algn="just">
              <a:lnSpc>
                <a:spcPct val="150000"/>
              </a:lnSpc>
              <a:buFont typeface="+mj-lt"/>
              <a:buAutoNum type="arabicPeriod"/>
            </a:pPr>
            <a:r>
              <a:rPr lang="fr-FR" b="1" dirty="0">
                <a:solidFill>
                  <a:schemeClr val="accent2"/>
                </a:solidFill>
              </a:rPr>
              <a:t>Présentation des formats d’exercice et de l’outillage associé</a:t>
            </a:r>
          </a:p>
          <a:p>
            <a:pPr marL="342900" indent="-342900" algn="just">
              <a:lnSpc>
                <a:spcPct val="150000"/>
              </a:lnSpc>
              <a:buFont typeface="+mj-lt"/>
              <a:buAutoNum type="arabicPeriod"/>
            </a:pPr>
            <a:endParaRPr lang="fr-FR" b="1" dirty="0">
              <a:solidFill>
                <a:schemeClr val="accent2"/>
              </a:solidFill>
            </a:endParaRPr>
          </a:p>
          <a:p>
            <a:pPr marL="342900" indent="-342900" algn="just">
              <a:lnSpc>
                <a:spcPct val="150000"/>
              </a:lnSpc>
              <a:buFont typeface="+mj-lt"/>
              <a:buAutoNum type="arabicPeriod"/>
            </a:pPr>
            <a:r>
              <a:rPr lang="fr-FR" b="1" dirty="0">
                <a:solidFill>
                  <a:schemeClr val="accent2"/>
                </a:solidFill>
              </a:rPr>
              <a:t>Focus sur l’outil OpenEx</a:t>
            </a:r>
          </a:p>
          <a:p>
            <a:pPr marL="342900" indent="-342900" algn="just">
              <a:lnSpc>
                <a:spcPct val="150000"/>
              </a:lnSpc>
              <a:buFont typeface="+mj-lt"/>
              <a:buAutoNum type="arabicPeriod"/>
            </a:pPr>
            <a:endParaRPr lang="fr-FR" b="1" dirty="0">
              <a:solidFill>
                <a:schemeClr val="accent2"/>
              </a:solidFill>
            </a:endParaRPr>
          </a:p>
          <a:p>
            <a:pPr marL="342900" indent="-342900" algn="just">
              <a:lnSpc>
                <a:spcPct val="150000"/>
              </a:lnSpc>
              <a:buFont typeface="+mj-lt"/>
              <a:buAutoNum type="arabicPeriod"/>
            </a:pPr>
            <a:r>
              <a:rPr lang="fr-FR" b="1" dirty="0">
                <a:solidFill>
                  <a:schemeClr val="accent2"/>
                </a:solidFill>
              </a:rPr>
              <a:t>Questions-réponses</a:t>
            </a:r>
          </a:p>
        </p:txBody>
      </p:sp>
      <p:sp>
        <p:nvSpPr>
          <p:cNvPr id="17" name="Rectangle 16">
            <a:extLst>
              <a:ext uri="{FF2B5EF4-FFF2-40B4-BE49-F238E27FC236}">
                <a16:creationId xmlns:a16="http://schemas.microsoft.com/office/drawing/2014/main" id="{C18E1CA6-C46C-42E5-B85A-126286631F42}"/>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8201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Scénario</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20</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393037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créer, modifier et supprimer des </a:t>
            </a:r>
            <a:r>
              <a:rPr lang="fr-FR" sz="1400" dirty="0" err="1"/>
              <a:t>stimulis</a:t>
            </a:r>
            <a:endParaRPr lang="fr-FR" sz="1400" dirty="0"/>
          </a:p>
          <a:p>
            <a:pPr marL="742950" lvl="1" indent="-285750" algn="just">
              <a:lnSpc>
                <a:spcPct val="150000"/>
              </a:lnSpc>
              <a:buFont typeface="Arial" panose="020B0604020202020204" pitchFamily="34" charset="0"/>
              <a:buChar char="•"/>
            </a:pPr>
            <a:r>
              <a:rPr lang="fr-FR" sz="1400" dirty="0"/>
              <a:t>Un stimuli peut être de différents types: mails individuels, mail vers un groupe, pression médiatique, </a:t>
            </a:r>
            <a:r>
              <a:rPr lang="fr-FR" sz="1400" dirty="0" err="1"/>
              <a:t>inject</a:t>
            </a:r>
            <a:r>
              <a:rPr lang="fr-FR" sz="1400" dirty="0"/>
              <a:t> « manuel » - par exemple appel téléphonique à réaliser par un animateur.</a:t>
            </a:r>
          </a:p>
          <a:p>
            <a:pPr marL="742950" lvl="1" indent="-285750" algn="just">
              <a:lnSpc>
                <a:spcPct val="150000"/>
              </a:lnSpc>
              <a:buFont typeface="Arial" panose="020B0604020202020204" pitchFamily="34" charset="0"/>
              <a:buChar char="•"/>
            </a:pPr>
            <a:r>
              <a:rPr lang="fr-FR" sz="1400" dirty="0"/>
              <a:t>Un stimuli est associé à une ou des audiences, et avoir des pièces jointes.</a:t>
            </a:r>
          </a:p>
          <a:p>
            <a:pPr marL="742950" lvl="1" indent="-285750" algn="just">
              <a:lnSpc>
                <a:spcPct val="150000"/>
              </a:lnSpc>
              <a:buFont typeface="Arial" panose="020B0604020202020204" pitchFamily="34" charset="0"/>
              <a:buChar char="•"/>
            </a:pPr>
            <a:r>
              <a:rPr lang="fr-FR" sz="1400" dirty="0"/>
              <a:t>Un stimuli est planifié de manière relative.</a:t>
            </a:r>
          </a:p>
          <a:p>
            <a:pPr marL="742950" lvl="1" indent="-285750" algn="just">
              <a:lnSpc>
                <a:spcPct val="150000"/>
              </a:lnSpc>
              <a:buFont typeface="Arial" panose="020B0604020202020204" pitchFamily="34" charset="0"/>
              <a:buChar char="•"/>
            </a:pPr>
            <a:r>
              <a:rPr lang="fr-FR" sz="1400" dirty="0"/>
              <a:t>Un stimuli peut avoir des attendus (élément facultatif et non nécessaire du point de vue de l’animation centrale).</a:t>
            </a:r>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Ne pas chiffrer les mails par défaut. Si besoin, contacter l’animation centrale (nécessité d’ajouter des clés PGP à vos joueurs). </a:t>
            </a:r>
          </a:p>
          <a:p>
            <a:pPr marL="285750" indent="-285750" algn="just">
              <a:lnSpc>
                <a:spcPct val="150000"/>
              </a:lnSpc>
              <a:buFont typeface="Arial" panose="020B0604020202020204" pitchFamily="34" charset="0"/>
              <a:buChar char="•"/>
            </a:pPr>
            <a:r>
              <a:rPr lang="fr-FR" sz="1400" dirty="0"/>
              <a:t>Pour une vue par audience de l’exercice, n’hésitez pas à passer par l’onglet animation.</a:t>
            </a:r>
          </a:p>
          <a:p>
            <a:pPr marL="285750" indent="-285750" algn="just">
              <a:lnSpc>
                <a:spcPct val="150000"/>
              </a:lnSpc>
              <a:buFont typeface="Arial" panose="020B0604020202020204" pitchFamily="34" charset="0"/>
              <a:buChar char="•"/>
            </a:pPr>
            <a:r>
              <a:rPr lang="fr-FR" sz="1400" b="1" dirty="0">
                <a:solidFill>
                  <a:srgbClr val="FF0000"/>
                </a:solidFill>
              </a:rPr>
              <a:t>Attention à la distinction entre Désactiver et Supprimer!</a:t>
            </a:r>
          </a:p>
        </p:txBody>
      </p:sp>
    </p:spTree>
    <p:extLst>
      <p:ext uri="{BB962C8B-B14F-4D97-AF65-F5344CB8AC3E}">
        <p14:creationId xmlns:p14="http://schemas.microsoft.com/office/powerpoint/2010/main" val="383047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Animation / Chronologie</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21</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263771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voir l’ensemble des </a:t>
            </a:r>
            <a:r>
              <a:rPr lang="fr-FR" sz="1400" dirty="0" err="1"/>
              <a:t>stimulis</a:t>
            </a:r>
            <a:r>
              <a:rPr lang="fr-FR" sz="1400" dirty="0"/>
              <a:t> par audience sur l’ensemble de l’exercice</a:t>
            </a:r>
          </a:p>
          <a:p>
            <a:pPr marL="285750" indent="-285750" algn="just">
              <a:lnSpc>
                <a:spcPct val="150000"/>
              </a:lnSpc>
              <a:buFont typeface="Arial" panose="020B0604020202020204" pitchFamily="34" charset="0"/>
              <a:buChar char="•"/>
            </a:pPr>
            <a:r>
              <a:rPr lang="fr-FR" sz="1400" dirty="0"/>
              <a:t>Permet de réaliser le suivi de l’animation, notamment d’activer/désactiver des </a:t>
            </a:r>
            <a:r>
              <a:rPr lang="fr-FR" sz="1400" dirty="0" err="1"/>
              <a:t>stimulis</a:t>
            </a:r>
            <a:r>
              <a:rPr lang="fr-FR" sz="1400" dirty="0"/>
              <a:t>, de les jouer en avance de phase ou de les modifier en cours de route.</a:t>
            </a:r>
          </a:p>
          <a:p>
            <a:pPr marL="285750" indent="-285750" algn="just">
              <a:lnSpc>
                <a:spcPct val="150000"/>
              </a:lnSpc>
              <a:buFont typeface="Arial" panose="020B0604020202020204" pitchFamily="34" charset="0"/>
              <a:buChar char="•"/>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Réaliser une simulation (via onglet Aperçu) avant l’exercice</a:t>
            </a:r>
          </a:p>
          <a:p>
            <a:pPr marL="285750" indent="-285750" algn="just">
              <a:lnSpc>
                <a:spcPct val="150000"/>
              </a:lnSpc>
              <a:buFont typeface="Arial" panose="020B0604020202020204" pitchFamily="34" charset="0"/>
              <a:buChar char="•"/>
            </a:pPr>
            <a:r>
              <a:rPr lang="fr-FR" sz="1400" dirty="0"/>
              <a:t>Utiliser l’onglet Animation pour suivre l’exercice durant l’animation! </a:t>
            </a:r>
          </a:p>
          <a:p>
            <a:pPr marL="285750" indent="-285750" algn="just">
              <a:lnSpc>
                <a:spcPct val="150000"/>
              </a:lnSpc>
              <a:buFont typeface="Arial" panose="020B0604020202020204" pitchFamily="34" charset="0"/>
              <a:buChar char="•"/>
            </a:pPr>
            <a:r>
              <a:rPr lang="fr-FR" sz="1400" dirty="0"/>
              <a:t>En cas d’erreur, modifier l’</a:t>
            </a:r>
            <a:r>
              <a:rPr lang="fr-FR" sz="1400" dirty="0" err="1"/>
              <a:t>inject</a:t>
            </a:r>
            <a:r>
              <a:rPr lang="fr-FR" sz="1400" dirty="0"/>
              <a:t> et le reprogrammer via l’onglet Chronologie</a:t>
            </a:r>
          </a:p>
        </p:txBody>
      </p:sp>
    </p:spTree>
    <p:extLst>
      <p:ext uri="{BB962C8B-B14F-4D97-AF65-F5344CB8AC3E}">
        <p14:creationId xmlns:p14="http://schemas.microsoft.com/office/powerpoint/2010/main" val="4866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Animation / Mails</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22</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166821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suivre les conversations par mail des joueurs durant l’exercice</a:t>
            </a:r>
          </a:p>
          <a:p>
            <a:pPr marL="285750" indent="-285750" algn="just">
              <a:lnSpc>
                <a:spcPct val="150000"/>
              </a:lnSpc>
              <a:buFont typeface="Arial" panose="020B0604020202020204" pitchFamily="34" charset="0"/>
              <a:buChar char="•"/>
            </a:pPr>
            <a:r>
              <a:rPr lang="fr-FR" sz="1400" dirty="0"/>
              <a:t>Permet d’animer par mail durant l’exercice (création d’injects ou réponse sur l’existant)</a:t>
            </a:r>
          </a:p>
          <a:p>
            <a:pPr marL="285750" indent="-285750" algn="just">
              <a:lnSpc>
                <a:spcPct val="150000"/>
              </a:lnSpc>
              <a:buFont typeface="Arial" panose="020B0604020202020204" pitchFamily="34" charset="0"/>
              <a:buChar char="•"/>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Durant l’atelier animation</a:t>
            </a:r>
          </a:p>
        </p:txBody>
      </p:sp>
    </p:spTree>
    <p:extLst>
      <p:ext uri="{BB962C8B-B14F-4D97-AF65-F5344CB8AC3E}">
        <p14:creationId xmlns:p14="http://schemas.microsoft.com/office/powerpoint/2010/main" val="30438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Animation / Validations</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23</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134504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voir ou de valider les attentes des </a:t>
            </a:r>
            <a:r>
              <a:rPr lang="fr-FR" sz="1400" dirty="0" err="1"/>
              <a:t>stimulis</a:t>
            </a:r>
            <a:r>
              <a:rPr lang="fr-FR" sz="1400" dirty="0"/>
              <a:t> (notamment pour « compter les points »)</a:t>
            </a:r>
          </a:p>
          <a:p>
            <a:pPr marL="285750" indent="-285750" algn="just">
              <a:lnSpc>
                <a:spcPct val="150000"/>
              </a:lnSpc>
              <a:buFont typeface="Arial" panose="020B0604020202020204" pitchFamily="34" charset="0"/>
              <a:buChar char="•"/>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Durant l’atelier animation</a:t>
            </a:r>
          </a:p>
        </p:txBody>
      </p:sp>
    </p:spTree>
    <p:extLst>
      <p:ext uri="{BB962C8B-B14F-4D97-AF65-F5344CB8AC3E}">
        <p14:creationId xmlns:p14="http://schemas.microsoft.com/office/powerpoint/2010/main" val="212496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Animation / Journal d’exercice</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24</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134504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prendre des notes partagées entre organisateurs durant l’exercice</a:t>
            </a:r>
          </a:p>
          <a:p>
            <a:pPr marL="285750" indent="-285750" algn="just">
              <a:lnSpc>
                <a:spcPct val="150000"/>
              </a:lnSpc>
              <a:buFont typeface="Arial" panose="020B0604020202020204" pitchFamily="34" charset="0"/>
              <a:buChar char="•"/>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Durant l’atelier animation</a:t>
            </a:r>
          </a:p>
        </p:txBody>
      </p:sp>
    </p:spTree>
    <p:extLst>
      <p:ext uri="{BB962C8B-B14F-4D97-AF65-F5344CB8AC3E}">
        <p14:creationId xmlns:p14="http://schemas.microsoft.com/office/powerpoint/2010/main" val="39929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Résultats / Statistiques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25</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263771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Donne une vue d’ensemble de l’exercice notamment sur:</a:t>
            </a:r>
          </a:p>
          <a:p>
            <a:pPr marL="742950" lvl="1" indent="-285750" algn="just">
              <a:lnSpc>
                <a:spcPct val="150000"/>
              </a:lnSpc>
              <a:buFont typeface="Arial" panose="020B0604020202020204" pitchFamily="34" charset="0"/>
              <a:buChar char="•"/>
            </a:pPr>
            <a:r>
              <a:rPr lang="fr-FR" sz="1400" dirty="0"/>
              <a:t>La distribution des </a:t>
            </a:r>
            <a:r>
              <a:rPr lang="fr-FR" sz="1400" dirty="0" err="1"/>
              <a:t>stimulis</a:t>
            </a:r>
            <a:r>
              <a:rPr lang="fr-FR" sz="1400" dirty="0"/>
              <a:t>/attendus entre audiences et typologie de stimuli</a:t>
            </a:r>
          </a:p>
          <a:p>
            <a:pPr marL="742950" lvl="1" indent="-285750" algn="just">
              <a:lnSpc>
                <a:spcPct val="150000"/>
              </a:lnSpc>
              <a:buFont typeface="Arial" panose="020B0604020202020204" pitchFamily="34" charset="0"/>
              <a:buChar char="•"/>
            </a:pPr>
            <a:r>
              <a:rPr lang="fr-FR" sz="1400" dirty="0"/>
              <a:t>Les données d’exercice au cours de son exécution</a:t>
            </a:r>
          </a:p>
          <a:p>
            <a:pPr marL="742950" lvl="1" indent="-285750" algn="just">
              <a:lnSpc>
                <a:spcPct val="150000"/>
              </a:lnSpc>
              <a:buFont typeface="Arial" panose="020B0604020202020204" pitchFamily="34" charset="0"/>
              <a:buChar char="•"/>
            </a:pPr>
            <a:r>
              <a:rPr lang="fr-FR" sz="1400" dirty="0"/>
              <a:t>Les scores par audience ou joueur</a:t>
            </a:r>
          </a:p>
          <a:p>
            <a:pPr marL="285750" indent="-285750" algn="just">
              <a:lnSpc>
                <a:spcPct val="150000"/>
              </a:lnSpc>
              <a:buFont typeface="Arial" panose="020B0604020202020204" pitchFamily="34" charset="0"/>
              <a:buChar char="•"/>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Peut être utilisé durant la planification pour vérifier de la bonne prise en compte d’une audience ou de l’évolution attendue de la crise durant l’exercice</a:t>
            </a:r>
          </a:p>
        </p:txBody>
      </p:sp>
    </p:spTree>
    <p:extLst>
      <p:ext uri="{BB962C8B-B14F-4D97-AF65-F5344CB8AC3E}">
        <p14:creationId xmlns:p14="http://schemas.microsoft.com/office/powerpoint/2010/main" val="157979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Résultats / Retour d’expérience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26</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263771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solliciter les joueurs et planificateur lors d’un RETEX</a:t>
            </a:r>
          </a:p>
          <a:p>
            <a:pPr marL="285750" indent="-285750" algn="just">
              <a:lnSpc>
                <a:spcPct val="150000"/>
              </a:lnSpc>
              <a:buFont typeface="Arial" panose="020B0604020202020204" pitchFamily="34" charset="0"/>
              <a:buChar char="•"/>
            </a:pPr>
            <a:r>
              <a:rPr lang="fr-FR" sz="1400" dirty="0"/>
              <a:t>Définir des objectifs d’exercice</a:t>
            </a:r>
          </a:p>
          <a:p>
            <a:pPr marL="285750" indent="-285750" algn="just">
              <a:lnSpc>
                <a:spcPct val="150000"/>
              </a:lnSpc>
              <a:buFont typeface="Arial" panose="020B0604020202020204" pitchFamily="34" charset="0"/>
              <a:buChar char="•"/>
            </a:pPr>
            <a:r>
              <a:rPr lang="fr-FR" sz="1400" dirty="0"/>
              <a:t>Définir un questionnaire partageable vers les joueurs</a:t>
            </a:r>
          </a:p>
          <a:p>
            <a:pPr marL="285750" indent="-285750" algn="just">
              <a:lnSpc>
                <a:spcPct val="150000"/>
              </a:lnSpc>
              <a:buFont typeface="Arial" panose="020B0604020202020204" pitchFamily="34" charset="0"/>
              <a:buChar char="•"/>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Utiliser le modèle fourni par l’animation centrale, et rajouter les questions spécifiques à </a:t>
            </a:r>
            <a:r>
              <a:rPr lang="fr-FR" sz="1400"/>
              <a:t>votre organisation</a:t>
            </a:r>
          </a:p>
          <a:p>
            <a:pPr marL="285750" indent="-285750" algn="just">
              <a:lnSpc>
                <a:spcPct val="150000"/>
              </a:lnSpc>
              <a:buFont typeface="Arial" panose="020B0604020202020204" pitchFamily="34" charset="0"/>
              <a:buChar char="•"/>
            </a:pPr>
            <a:r>
              <a:rPr lang="fr-FR" sz="1400" dirty="0"/>
              <a:t>Plus de consignes lors de l’atelier RETEX</a:t>
            </a:r>
          </a:p>
        </p:txBody>
      </p:sp>
    </p:spTree>
    <p:extLst>
      <p:ext uri="{BB962C8B-B14F-4D97-AF65-F5344CB8AC3E}">
        <p14:creationId xmlns:p14="http://schemas.microsoft.com/office/powerpoint/2010/main" val="152649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Exercice » - Onglet Résultats / Rapports</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27</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632339" y="234611"/>
            <a:ext cx="1314017"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F2B38589-5375-49DC-80A9-76B9DC4D8CA1}"/>
              </a:ext>
            </a:extLst>
          </p:cNvPr>
          <p:cNvSpPr txBox="1"/>
          <p:nvPr/>
        </p:nvSpPr>
        <p:spPr>
          <a:xfrm>
            <a:off x="323851" y="1167594"/>
            <a:ext cx="8460618" cy="134504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générer un rapport sur l’exercice</a:t>
            </a:r>
          </a:p>
          <a:p>
            <a:pPr marL="285750" indent="-285750" algn="just">
              <a:lnSpc>
                <a:spcPct val="150000"/>
              </a:lnSpc>
              <a:buFont typeface="Arial" panose="020B0604020202020204" pitchFamily="34" charset="0"/>
              <a:buChar char="•"/>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Plus de consignes lors de l’atelier RETEX</a:t>
            </a:r>
          </a:p>
        </p:txBody>
      </p:sp>
    </p:spTree>
    <p:extLst>
      <p:ext uri="{BB962C8B-B14F-4D97-AF65-F5344CB8AC3E}">
        <p14:creationId xmlns:p14="http://schemas.microsoft.com/office/powerpoint/2010/main" val="25018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FDAE6D9-D934-4010-A1E4-F18127B974E7}"/>
              </a:ext>
            </a:extLst>
          </p:cNvPr>
          <p:cNvSpPr>
            <a:spLocks noGrp="1"/>
          </p:cNvSpPr>
          <p:nvPr>
            <p:ph type="body" sz="quarter" idx="13"/>
          </p:nvPr>
        </p:nvSpPr>
        <p:spPr/>
        <p:txBody>
          <a:bodyPr/>
          <a:lstStyle/>
          <a:p>
            <a:r>
              <a:rPr lang="fr-FR" dirty="0"/>
              <a:t>Module « joueurs »</a:t>
            </a:r>
          </a:p>
        </p:txBody>
      </p:sp>
      <p:sp>
        <p:nvSpPr>
          <p:cNvPr id="3" name="Espace réservé de la date 2">
            <a:extLst>
              <a:ext uri="{FF2B5EF4-FFF2-40B4-BE49-F238E27FC236}">
                <a16:creationId xmlns:a16="http://schemas.microsoft.com/office/drawing/2014/main" id="{87489106-F7AF-4322-9E30-38AA6D145D5B}"/>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ADF8D548-0CD9-43B6-BDC7-A5E81A32AC42}"/>
              </a:ext>
            </a:extLst>
          </p:cNvPr>
          <p:cNvSpPr>
            <a:spLocks noGrp="1"/>
          </p:cNvSpPr>
          <p:nvPr>
            <p:ph type="sldNum" sz="quarter" idx="15"/>
          </p:nvPr>
        </p:nvSpPr>
        <p:spPr/>
        <p:txBody>
          <a:bodyPr/>
          <a:lstStyle/>
          <a:p>
            <a:pPr>
              <a:defRPr/>
            </a:pPr>
            <a:fld id="{B04CA4DD-83B3-480F-9DE5-C6494E001CD8}" type="slidenum">
              <a:rPr lang="fr-FR" smtClean="0"/>
              <a:pPr>
                <a:defRPr/>
              </a:pPr>
              <a:t>28</a:t>
            </a:fld>
            <a:endParaRPr lang="fr-FR" dirty="0"/>
          </a:p>
        </p:txBody>
      </p:sp>
    </p:spTree>
    <p:extLst>
      <p:ext uri="{BB962C8B-B14F-4D97-AF65-F5344CB8AC3E}">
        <p14:creationId xmlns:p14="http://schemas.microsoft.com/office/powerpoint/2010/main" val="2408003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Joueurs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29</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2E270C1B-E418-44AD-AD80-EA0E6869F5CF}"/>
              </a:ext>
            </a:extLst>
          </p:cNvPr>
          <p:cNvSpPr txBox="1"/>
          <p:nvPr/>
        </p:nvSpPr>
        <p:spPr>
          <a:xfrm>
            <a:off x="323851" y="1411075"/>
            <a:ext cx="8460618" cy="263771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d’ajouter un joueur sur la plateforme (</a:t>
            </a:r>
            <a:r>
              <a:rPr lang="fr-FR" sz="1400" u="sng" dirty="0"/>
              <a:t>indépendamment de l’exercice</a:t>
            </a:r>
            <a:r>
              <a:rPr lang="fr-FR" sz="1400" dirty="0"/>
              <a:t>)</a:t>
            </a:r>
          </a:p>
          <a:p>
            <a:pPr marL="285750" indent="-285750" algn="just">
              <a:lnSpc>
                <a:spcPct val="150000"/>
              </a:lnSpc>
              <a:buFont typeface="Arial" panose="020B0604020202020204" pitchFamily="34" charset="0"/>
              <a:buChar char="•"/>
            </a:pPr>
            <a:r>
              <a:rPr lang="fr-FR" sz="1400" dirty="0"/>
              <a:t>Permet de voir l’ensemble des joueurs sur les organisations autorisées</a:t>
            </a:r>
          </a:p>
          <a:p>
            <a:pPr marL="285750" indent="-285750" algn="just">
              <a:lnSpc>
                <a:spcPct val="150000"/>
              </a:lnSpc>
              <a:buFont typeface="Arial" panose="020B0604020202020204" pitchFamily="34" charset="0"/>
              <a:buChar char="•"/>
            </a:pPr>
            <a:r>
              <a:rPr lang="fr-FR" sz="1400" dirty="0"/>
              <a:t>Permet de modifier ou de supprimer des joueurs existants</a:t>
            </a:r>
          </a:p>
          <a:p>
            <a:pPr algn="just">
              <a:lnSpc>
                <a:spcPct val="150000"/>
              </a:lnSpc>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Lors de la création des joueurs, assigner votre organisation (un joueur sans organisation sera visible de tous).</a:t>
            </a:r>
          </a:p>
          <a:p>
            <a:pPr marL="285750" indent="-285750" algn="just">
              <a:lnSpc>
                <a:spcPct val="150000"/>
              </a:lnSpc>
              <a:buFont typeface="Arial" panose="020B0604020202020204" pitchFamily="34" charset="0"/>
              <a:buChar char="•"/>
            </a:pPr>
            <a:r>
              <a:rPr lang="fr-FR" sz="1400" dirty="0"/>
              <a:t>Seul les champs Nom, Prénom et Email sont obligatoires.</a:t>
            </a:r>
          </a:p>
        </p:txBody>
      </p:sp>
    </p:spTree>
    <p:extLst>
      <p:ext uri="{BB962C8B-B14F-4D97-AF65-F5344CB8AC3E}">
        <p14:creationId xmlns:p14="http://schemas.microsoft.com/office/powerpoint/2010/main" val="20607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r>
              <a:rPr lang="fr-FR" dirty="0"/>
              <a:t>Rappel sur les phases d’exercices</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3</a:t>
            </a:fld>
            <a:endParaRPr lang="fr-FR" dirty="0"/>
          </a:p>
        </p:txBody>
      </p:sp>
    </p:spTree>
    <p:extLst>
      <p:ext uri="{BB962C8B-B14F-4D97-AF65-F5344CB8AC3E}">
        <p14:creationId xmlns:p14="http://schemas.microsoft.com/office/powerpoint/2010/main" val="3248491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FDAE6D9-D934-4010-A1E4-F18127B974E7}"/>
              </a:ext>
            </a:extLst>
          </p:cNvPr>
          <p:cNvSpPr>
            <a:spLocks noGrp="1"/>
          </p:cNvSpPr>
          <p:nvPr>
            <p:ph type="body" sz="quarter" idx="13"/>
          </p:nvPr>
        </p:nvSpPr>
        <p:spPr/>
        <p:txBody>
          <a:bodyPr/>
          <a:lstStyle/>
          <a:p>
            <a:r>
              <a:rPr lang="fr-FR" dirty="0"/>
              <a:t>Module « Organisation »</a:t>
            </a:r>
          </a:p>
        </p:txBody>
      </p:sp>
      <p:sp>
        <p:nvSpPr>
          <p:cNvPr id="3" name="Espace réservé de la date 2">
            <a:extLst>
              <a:ext uri="{FF2B5EF4-FFF2-40B4-BE49-F238E27FC236}">
                <a16:creationId xmlns:a16="http://schemas.microsoft.com/office/drawing/2014/main" id="{87489106-F7AF-4322-9E30-38AA6D145D5B}"/>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ADF8D548-0CD9-43B6-BDC7-A5E81A32AC42}"/>
              </a:ext>
            </a:extLst>
          </p:cNvPr>
          <p:cNvSpPr>
            <a:spLocks noGrp="1"/>
          </p:cNvSpPr>
          <p:nvPr>
            <p:ph type="sldNum" sz="quarter" idx="15"/>
          </p:nvPr>
        </p:nvSpPr>
        <p:spPr/>
        <p:txBody>
          <a:bodyPr/>
          <a:lstStyle/>
          <a:p>
            <a:pPr>
              <a:defRPr/>
            </a:pPr>
            <a:fld id="{B04CA4DD-83B3-480F-9DE5-C6494E001CD8}" type="slidenum">
              <a:rPr lang="fr-FR" smtClean="0"/>
              <a:pPr>
                <a:defRPr/>
              </a:pPr>
              <a:t>30</a:t>
            </a:fld>
            <a:endParaRPr lang="fr-FR" dirty="0"/>
          </a:p>
        </p:txBody>
      </p:sp>
    </p:spTree>
    <p:extLst>
      <p:ext uri="{BB962C8B-B14F-4D97-AF65-F5344CB8AC3E}">
        <p14:creationId xmlns:p14="http://schemas.microsoft.com/office/powerpoint/2010/main" val="300711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Organisations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31</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2E270C1B-E418-44AD-AD80-EA0E6869F5CF}"/>
              </a:ext>
            </a:extLst>
          </p:cNvPr>
          <p:cNvSpPr txBox="1"/>
          <p:nvPr/>
        </p:nvSpPr>
        <p:spPr>
          <a:xfrm>
            <a:off x="323851" y="1411075"/>
            <a:ext cx="8460618" cy="199137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voir et de modifier votre organisation.</a:t>
            </a:r>
          </a:p>
          <a:p>
            <a:pPr algn="just">
              <a:lnSpc>
                <a:spcPct val="150000"/>
              </a:lnSpc>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Pas d’utilisation nécessaire.</a:t>
            </a:r>
          </a:p>
          <a:p>
            <a:pPr marL="285750" indent="-285750" algn="just">
              <a:lnSpc>
                <a:spcPct val="150000"/>
              </a:lnSpc>
              <a:buFont typeface="Arial" panose="020B0604020202020204" pitchFamily="34" charset="0"/>
              <a:buChar char="•"/>
            </a:pPr>
            <a:r>
              <a:rPr lang="fr-FR" sz="1400" dirty="0"/>
              <a:t>Si besoin de créer une organisation supplémentaire, contacter l’équipe centrale pour valider les modalités et créer cette deuxième organisation.</a:t>
            </a:r>
          </a:p>
        </p:txBody>
      </p:sp>
    </p:spTree>
    <p:extLst>
      <p:ext uri="{BB962C8B-B14F-4D97-AF65-F5344CB8AC3E}">
        <p14:creationId xmlns:p14="http://schemas.microsoft.com/office/powerpoint/2010/main" val="167434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FDAE6D9-D934-4010-A1E4-F18127B974E7}"/>
              </a:ext>
            </a:extLst>
          </p:cNvPr>
          <p:cNvSpPr>
            <a:spLocks noGrp="1"/>
          </p:cNvSpPr>
          <p:nvPr>
            <p:ph type="body" sz="quarter" idx="13"/>
          </p:nvPr>
        </p:nvSpPr>
        <p:spPr/>
        <p:txBody>
          <a:bodyPr/>
          <a:lstStyle/>
          <a:p>
            <a:r>
              <a:rPr lang="fr-FR" dirty="0"/>
              <a:t>Module « Documents »</a:t>
            </a:r>
          </a:p>
        </p:txBody>
      </p:sp>
      <p:sp>
        <p:nvSpPr>
          <p:cNvPr id="3" name="Espace réservé de la date 2">
            <a:extLst>
              <a:ext uri="{FF2B5EF4-FFF2-40B4-BE49-F238E27FC236}">
                <a16:creationId xmlns:a16="http://schemas.microsoft.com/office/drawing/2014/main" id="{87489106-F7AF-4322-9E30-38AA6D145D5B}"/>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ADF8D548-0CD9-43B6-BDC7-A5E81A32AC42}"/>
              </a:ext>
            </a:extLst>
          </p:cNvPr>
          <p:cNvSpPr>
            <a:spLocks noGrp="1"/>
          </p:cNvSpPr>
          <p:nvPr>
            <p:ph type="sldNum" sz="quarter" idx="15"/>
          </p:nvPr>
        </p:nvSpPr>
        <p:spPr/>
        <p:txBody>
          <a:bodyPr/>
          <a:lstStyle/>
          <a:p>
            <a:pPr>
              <a:defRPr/>
            </a:pPr>
            <a:fld id="{B04CA4DD-83B3-480F-9DE5-C6494E001CD8}" type="slidenum">
              <a:rPr lang="fr-FR" smtClean="0"/>
              <a:pPr>
                <a:defRPr/>
              </a:pPr>
              <a:t>32</a:t>
            </a:fld>
            <a:endParaRPr lang="fr-FR" dirty="0"/>
          </a:p>
        </p:txBody>
      </p:sp>
    </p:spTree>
    <p:extLst>
      <p:ext uri="{BB962C8B-B14F-4D97-AF65-F5344CB8AC3E}">
        <p14:creationId xmlns:p14="http://schemas.microsoft.com/office/powerpoint/2010/main" val="2436385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Documents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33</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2E270C1B-E418-44AD-AD80-EA0E6869F5CF}"/>
              </a:ext>
            </a:extLst>
          </p:cNvPr>
          <p:cNvSpPr txBox="1"/>
          <p:nvPr/>
        </p:nvSpPr>
        <p:spPr>
          <a:xfrm>
            <a:off x="323851" y="1411075"/>
            <a:ext cx="8460618" cy="231454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Voir l’ensemble des documents utilisés sur l’exercice.</a:t>
            </a:r>
          </a:p>
          <a:p>
            <a:pPr marL="285750" indent="-285750" algn="just">
              <a:lnSpc>
                <a:spcPct val="150000"/>
              </a:lnSpc>
              <a:buFont typeface="Arial" panose="020B0604020202020204" pitchFamily="34" charset="0"/>
              <a:buChar char="•"/>
            </a:pPr>
            <a:r>
              <a:rPr lang="fr-FR" sz="1400" dirty="0"/>
              <a:t>Supprimer les documents existants</a:t>
            </a:r>
          </a:p>
          <a:p>
            <a:pPr marL="285750" indent="-285750" algn="just">
              <a:lnSpc>
                <a:spcPct val="150000"/>
              </a:lnSpc>
              <a:buFont typeface="Arial" panose="020B0604020202020204" pitchFamily="34" charset="0"/>
              <a:buChar char="•"/>
            </a:pPr>
            <a:r>
              <a:rPr lang="fr-FR" sz="1400" dirty="0"/>
              <a:t>Ajouter des documents.</a:t>
            </a:r>
          </a:p>
          <a:p>
            <a:pPr algn="just">
              <a:lnSpc>
                <a:spcPct val="150000"/>
              </a:lnSpc>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L’ajout de document est également possible via le volet Exercice. Pas besoin d’utiliser ce module, sauf pour voir l’ensemble des documents ou supprimer de l’existant.</a:t>
            </a:r>
          </a:p>
        </p:txBody>
      </p:sp>
    </p:spTree>
    <p:extLst>
      <p:ext uri="{BB962C8B-B14F-4D97-AF65-F5344CB8AC3E}">
        <p14:creationId xmlns:p14="http://schemas.microsoft.com/office/powerpoint/2010/main" val="165586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FDAE6D9-D934-4010-A1E4-F18127B974E7}"/>
              </a:ext>
            </a:extLst>
          </p:cNvPr>
          <p:cNvSpPr>
            <a:spLocks noGrp="1"/>
          </p:cNvSpPr>
          <p:nvPr>
            <p:ph type="body" sz="quarter" idx="13"/>
          </p:nvPr>
        </p:nvSpPr>
        <p:spPr/>
        <p:txBody>
          <a:bodyPr/>
          <a:lstStyle/>
          <a:p>
            <a:r>
              <a:rPr lang="fr-FR" dirty="0"/>
              <a:t>Module « Médias »</a:t>
            </a:r>
          </a:p>
        </p:txBody>
      </p:sp>
      <p:sp>
        <p:nvSpPr>
          <p:cNvPr id="3" name="Espace réservé de la date 2">
            <a:extLst>
              <a:ext uri="{FF2B5EF4-FFF2-40B4-BE49-F238E27FC236}">
                <a16:creationId xmlns:a16="http://schemas.microsoft.com/office/drawing/2014/main" id="{87489106-F7AF-4322-9E30-38AA6D145D5B}"/>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ADF8D548-0CD9-43B6-BDC7-A5E81A32AC42}"/>
              </a:ext>
            </a:extLst>
          </p:cNvPr>
          <p:cNvSpPr>
            <a:spLocks noGrp="1"/>
          </p:cNvSpPr>
          <p:nvPr>
            <p:ph type="sldNum" sz="quarter" idx="15"/>
          </p:nvPr>
        </p:nvSpPr>
        <p:spPr/>
        <p:txBody>
          <a:bodyPr/>
          <a:lstStyle/>
          <a:p>
            <a:pPr>
              <a:defRPr/>
            </a:pPr>
            <a:fld id="{B04CA4DD-83B3-480F-9DE5-C6494E001CD8}" type="slidenum">
              <a:rPr lang="fr-FR" smtClean="0"/>
              <a:pPr>
                <a:defRPr/>
              </a:pPr>
              <a:t>34</a:t>
            </a:fld>
            <a:endParaRPr lang="fr-FR" dirty="0"/>
          </a:p>
        </p:txBody>
      </p:sp>
    </p:spTree>
    <p:extLst>
      <p:ext uri="{BB962C8B-B14F-4D97-AF65-F5344CB8AC3E}">
        <p14:creationId xmlns:p14="http://schemas.microsoft.com/office/powerpoint/2010/main" val="1870349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Médias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35</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2E270C1B-E418-44AD-AD80-EA0E6869F5CF}"/>
              </a:ext>
            </a:extLst>
          </p:cNvPr>
          <p:cNvSpPr txBox="1"/>
          <p:nvPr/>
        </p:nvSpPr>
        <p:spPr>
          <a:xfrm>
            <a:off x="323851" y="1411075"/>
            <a:ext cx="8460618" cy="29608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Permet de voir les médias disponibles sur la plateforme.</a:t>
            </a:r>
          </a:p>
          <a:p>
            <a:pPr marL="285750" indent="-285750" algn="just">
              <a:lnSpc>
                <a:spcPct val="150000"/>
              </a:lnSpc>
              <a:buFont typeface="Arial" panose="020B0604020202020204" pitchFamily="34" charset="0"/>
              <a:buChar char="•"/>
            </a:pPr>
            <a:r>
              <a:rPr lang="fr-FR" sz="1400" dirty="0"/>
              <a:t>3 types de médias existants:</a:t>
            </a:r>
          </a:p>
          <a:p>
            <a:pPr marL="742950" lvl="1" indent="-285750" algn="just">
              <a:lnSpc>
                <a:spcPct val="150000"/>
              </a:lnSpc>
              <a:buFont typeface="Arial" panose="020B0604020202020204" pitchFamily="34" charset="0"/>
              <a:buChar char="•"/>
            </a:pPr>
            <a:r>
              <a:rPr lang="fr-FR" sz="1400" dirty="0"/>
              <a:t>Les médias classiques (pour des articles de presse en ligne)</a:t>
            </a:r>
          </a:p>
          <a:p>
            <a:pPr marL="742950" lvl="1" indent="-285750" algn="just">
              <a:lnSpc>
                <a:spcPct val="150000"/>
              </a:lnSpc>
              <a:buFont typeface="Arial" panose="020B0604020202020204" pitchFamily="34" charset="0"/>
              <a:buChar char="•"/>
            </a:pPr>
            <a:r>
              <a:rPr lang="fr-FR" sz="1400" dirty="0"/>
              <a:t>Les « chaines de télévision » (permettent de diffuser des vidéos)</a:t>
            </a:r>
          </a:p>
          <a:p>
            <a:pPr marL="742950" lvl="1" indent="-285750" algn="just">
              <a:lnSpc>
                <a:spcPct val="150000"/>
              </a:lnSpc>
              <a:buFont typeface="Arial" panose="020B0604020202020204" pitchFamily="34" charset="0"/>
              <a:buChar char="•"/>
            </a:pPr>
            <a:r>
              <a:rPr lang="fr-FR" sz="1400" dirty="0"/>
              <a:t>Le « microblogging » (pour des messages courts de type « réseaux sociaux »)</a:t>
            </a:r>
          </a:p>
          <a:p>
            <a:pPr algn="just">
              <a:lnSpc>
                <a:spcPct val="150000"/>
              </a:lnSpc>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Impossible de modifier les médias de votre côté.</a:t>
            </a:r>
          </a:p>
          <a:p>
            <a:pPr marL="285750" indent="-285750" algn="just">
              <a:lnSpc>
                <a:spcPct val="150000"/>
              </a:lnSpc>
              <a:buFont typeface="Arial" panose="020B0604020202020204" pitchFamily="34" charset="0"/>
              <a:buChar char="•"/>
            </a:pPr>
            <a:r>
              <a:rPr lang="fr-FR" sz="1400" dirty="0"/>
              <a:t>Si besoin d’un média spécifique, contacter l’équipe d’animation centrale.</a:t>
            </a:r>
          </a:p>
        </p:txBody>
      </p:sp>
    </p:spTree>
    <p:extLst>
      <p:ext uri="{BB962C8B-B14F-4D97-AF65-F5344CB8AC3E}">
        <p14:creationId xmlns:p14="http://schemas.microsoft.com/office/powerpoint/2010/main" val="3469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FDAE6D9-D934-4010-A1E4-F18127B974E7}"/>
              </a:ext>
            </a:extLst>
          </p:cNvPr>
          <p:cNvSpPr>
            <a:spLocks noGrp="1"/>
          </p:cNvSpPr>
          <p:nvPr>
            <p:ph type="body" sz="quarter" idx="13"/>
          </p:nvPr>
        </p:nvSpPr>
        <p:spPr/>
        <p:txBody>
          <a:bodyPr/>
          <a:lstStyle/>
          <a:p>
            <a:r>
              <a:rPr lang="fr-FR" dirty="0"/>
              <a:t>Module « RETOUR D’EXPERIENCE »</a:t>
            </a:r>
          </a:p>
        </p:txBody>
      </p:sp>
      <p:sp>
        <p:nvSpPr>
          <p:cNvPr id="3" name="Espace réservé de la date 2">
            <a:extLst>
              <a:ext uri="{FF2B5EF4-FFF2-40B4-BE49-F238E27FC236}">
                <a16:creationId xmlns:a16="http://schemas.microsoft.com/office/drawing/2014/main" id="{87489106-F7AF-4322-9E30-38AA6D145D5B}"/>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ADF8D548-0CD9-43B6-BDC7-A5E81A32AC42}"/>
              </a:ext>
            </a:extLst>
          </p:cNvPr>
          <p:cNvSpPr>
            <a:spLocks noGrp="1"/>
          </p:cNvSpPr>
          <p:nvPr>
            <p:ph type="sldNum" sz="quarter" idx="15"/>
          </p:nvPr>
        </p:nvSpPr>
        <p:spPr/>
        <p:txBody>
          <a:bodyPr/>
          <a:lstStyle/>
          <a:p>
            <a:pPr>
              <a:defRPr/>
            </a:pPr>
            <a:fld id="{B04CA4DD-83B3-480F-9DE5-C6494E001CD8}" type="slidenum">
              <a:rPr lang="fr-FR" smtClean="0"/>
              <a:pPr>
                <a:defRPr/>
              </a:pPr>
              <a:t>36</a:t>
            </a:fld>
            <a:endParaRPr lang="fr-FR" dirty="0"/>
          </a:p>
        </p:txBody>
      </p:sp>
    </p:spTree>
    <p:extLst>
      <p:ext uri="{BB962C8B-B14F-4D97-AF65-F5344CB8AC3E}">
        <p14:creationId xmlns:p14="http://schemas.microsoft.com/office/powerpoint/2010/main" val="3348257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module « Retour d’expérience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37</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2E270C1B-E418-44AD-AD80-EA0E6869F5CF}"/>
              </a:ext>
            </a:extLst>
          </p:cNvPr>
          <p:cNvSpPr txBox="1"/>
          <p:nvPr/>
        </p:nvSpPr>
        <p:spPr>
          <a:xfrm>
            <a:off x="323851" y="1411075"/>
            <a:ext cx="8460618" cy="166821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dirty="0"/>
              <a:t>Propose un modèle de RETEX pour l’exercice</a:t>
            </a:r>
          </a:p>
          <a:p>
            <a:pPr algn="just">
              <a:lnSpc>
                <a:spcPct val="150000"/>
              </a:lnSpc>
            </a:pPr>
            <a:endParaRPr lang="fr-FR" sz="1400" dirty="0"/>
          </a:p>
          <a:p>
            <a:pPr algn="just">
              <a:lnSpc>
                <a:spcPct val="150000"/>
              </a:lnSpc>
            </a:pPr>
            <a:r>
              <a:rPr lang="fr-FR" sz="1400" dirty="0"/>
              <a:t>Consignes:</a:t>
            </a:r>
          </a:p>
          <a:p>
            <a:pPr marL="285750" indent="-285750" algn="just">
              <a:lnSpc>
                <a:spcPct val="150000"/>
              </a:lnSpc>
              <a:buFont typeface="Arial" panose="020B0604020202020204" pitchFamily="34" charset="0"/>
              <a:buChar char="•"/>
            </a:pPr>
            <a:r>
              <a:rPr lang="fr-FR" sz="1400" dirty="0"/>
              <a:t>Ne pas travailler dans ce module, et rajouter les questions spécifiques à l’organisation dans l’onglet dédié de l’exercice (voir atelier RETEX)</a:t>
            </a:r>
          </a:p>
        </p:txBody>
      </p:sp>
    </p:spTree>
    <p:extLst>
      <p:ext uri="{BB962C8B-B14F-4D97-AF65-F5344CB8AC3E}">
        <p14:creationId xmlns:p14="http://schemas.microsoft.com/office/powerpoint/2010/main" val="261453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marL="92075" indent="0">
              <a:buNone/>
            </a:pPr>
            <a:r>
              <a:rPr lang="fr-FR" dirty="0"/>
              <a:t>4. FAQ</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38</a:t>
            </a:fld>
            <a:endParaRPr lang="fr-FR" dirty="0"/>
          </a:p>
        </p:txBody>
      </p:sp>
    </p:spTree>
    <p:extLst>
      <p:ext uri="{BB962C8B-B14F-4D97-AF65-F5344CB8AC3E}">
        <p14:creationId xmlns:p14="http://schemas.microsoft.com/office/powerpoint/2010/main" val="2315308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Questions/réponses</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39</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2E270C1B-E418-44AD-AD80-EA0E6869F5CF}"/>
              </a:ext>
            </a:extLst>
          </p:cNvPr>
          <p:cNvSpPr txBox="1"/>
          <p:nvPr/>
        </p:nvSpPr>
        <p:spPr>
          <a:xfrm>
            <a:off x="109270" y="959743"/>
            <a:ext cx="8460618" cy="4431983"/>
          </a:xfrm>
          <a:prstGeom prst="rect">
            <a:avLst/>
          </a:prstGeom>
          <a:noFill/>
        </p:spPr>
        <p:txBody>
          <a:bodyPr wrap="square" rtlCol="0">
            <a:spAutoFit/>
          </a:bodyPr>
          <a:lstStyle/>
          <a:p>
            <a:pPr marL="171450" lvl="0" indent="-171450">
              <a:buFont typeface="Arial" panose="020B0604020202020204" pitchFamily="34" charset="0"/>
              <a:buChar char="•"/>
            </a:pPr>
            <a:r>
              <a:rPr lang="fr-FR" sz="1100" b="1" dirty="0">
                <a:solidFill>
                  <a:srgbClr val="21215A"/>
                </a:solidFill>
              </a:rPr>
              <a:t>Peut-on effectuer l'exercice sans </a:t>
            </a:r>
            <a:r>
              <a:rPr lang="fr-FR" sz="1100" b="1" dirty="0" err="1">
                <a:solidFill>
                  <a:srgbClr val="21215A"/>
                </a:solidFill>
              </a:rPr>
              <a:t>OpenEx</a:t>
            </a:r>
            <a:r>
              <a:rPr lang="fr-FR" sz="1100" b="1" dirty="0">
                <a:solidFill>
                  <a:srgbClr val="21215A"/>
                </a:solidFill>
              </a:rPr>
              <a:t> ou est-ce un prérequis ?</a:t>
            </a:r>
            <a:r>
              <a:rPr lang="fr-FR" sz="1100" b="1" dirty="0">
                <a:solidFill>
                  <a:schemeClr val="accent2"/>
                </a:solidFill>
              </a:rPr>
              <a:t> </a:t>
            </a:r>
            <a:r>
              <a:rPr lang="fr-FR" sz="1100" dirty="0"/>
              <a:t>Il n’y a pas d’obligation à utiliser </a:t>
            </a:r>
            <a:r>
              <a:rPr lang="fr-FR" sz="1100" dirty="0" err="1"/>
              <a:t>OpenEx</a:t>
            </a:r>
            <a:r>
              <a:rPr lang="fr-FR" sz="1100" dirty="0"/>
              <a:t> pour organiser l’exercice, mais son utilisation facilite le déroulé de l’exercice en automatisant l’animation. Toutefois, le chronogramme fourni en format Excel permet de gérer l’exercice sans l’outil. </a:t>
            </a:r>
          </a:p>
          <a:p>
            <a:pPr lvl="0"/>
            <a:endParaRPr lang="fr-FR" sz="1100" dirty="0"/>
          </a:p>
          <a:p>
            <a:pPr marL="171450" lvl="0" indent="-171450">
              <a:buFont typeface="Arial" panose="020B0604020202020204" pitchFamily="34" charset="0"/>
              <a:buChar char="•"/>
            </a:pPr>
            <a:r>
              <a:rPr lang="fr-FR" sz="1100" b="1" dirty="0">
                <a:solidFill>
                  <a:srgbClr val="21215A"/>
                </a:solidFill>
              </a:rPr>
              <a:t>Les documents doivent déjà être téléchargés dans l'outil ou ils peuvent être directement être téléchargés depuis notre PC ?</a:t>
            </a:r>
            <a:r>
              <a:rPr lang="fr-FR" sz="1100" b="1" dirty="0"/>
              <a:t> </a:t>
            </a:r>
            <a:r>
              <a:rPr lang="fr-FR" sz="1100" dirty="0"/>
              <a:t>Il est possible d'uploader de téléverser un document dans l'outil. Si vous ne souhaitez pas mettre un document au sein de </a:t>
            </a:r>
            <a:r>
              <a:rPr lang="fr-FR" sz="1100" dirty="0" err="1"/>
              <a:t>OpenEx</a:t>
            </a:r>
            <a:r>
              <a:rPr lang="fr-FR" sz="1100" dirty="0"/>
              <a:t>, vous pouvez dans ce cas intégrer dans un stimuli le lien vers l’emplacement du document dans votre SI.</a:t>
            </a:r>
          </a:p>
          <a:p>
            <a:pPr marL="171450" lvl="0" indent="-171450">
              <a:buFont typeface="Arial" panose="020B0604020202020204" pitchFamily="34" charset="0"/>
              <a:buChar char="•"/>
            </a:pPr>
            <a:endParaRPr lang="fr-FR" sz="1100" dirty="0"/>
          </a:p>
          <a:p>
            <a:pPr marL="171450" lvl="0" indent="-171450">
              <a:buFont typeface="Arial" panose="020B0604020202020204" pitchFamily="34" charset="0"/>
              <a:buChar char="•"/>
            </a:pPr>
            <a:r>
              <a:rPr lang="fr-FR" sz="1100" b="1" dirty="0">
                <a:solidFill>
                  <a:srgbClr val="21215A"/>
                </a:solidFill>
              </a:rPr>
              <a:t>Le temps relatif d'une action est -il défini par rapport au début ou par rapport à l'action précédente ? </a:t>
            </a:r>
            <a:r>
              <a:rPr lang="fr-FR" sz="1100" dirty="0"/>
              <a:t>Le temps relatif est par rapport au T0 de l’exercice et non par rapport à l’action précédente.</a:t>
            </a:r>
          </a:p>
          <a:p>
            <a:pPr lvl="0"/>
            <a:endParaRPr lang="fr-FR" sz="1100" b="1" dirty="0"/>
          </a:p>
          <a:p>
            <a:pPr marL="171450" lvl="0" indent="-171450">
              <a:buFont typeface="Arial" panose="020B0604020202020204" pitchFamily="34" charset="0"/>
              <a:buChar char="•"/>
            </a:pPr>
            <a:r>
              <a:rPr lang="fr-FR" sz="1100" b="1" dirty="0">
                <a:solidFill>
                  <a:srgbClr val="21215A"/>
                </a:solidFill>
              </a:rPr>
              <a:t>Y a-t-il une notion de filiation entre les actions. Une action ne pouvant pas s'engager tant que l'action "mère" soit terminée ? </a:t>
            </a:r>
            <a:r>
              <a:rPr lang="fr-FR" sz="1100" dirty="0"/>
              <a:t>La fonction n’est pas disponible pour le moment mais est bien intégrée dans les besoins de futurs développements. Elle ne sera toutefois pas disponible pour l’exercice.</a:t>
            </a:r>
          </a:p>
          <a:p>
            <a:pPr marL="171450" lvl="0" indent="-171450">
              <a:buFont typeface="Arial" panose="020B0604020202020204" pitchFamily="34" charset="0"/>
              <a:buChar char="•"/>
            </a:pPr>
            <a:endParaRPr lang="fr-FR" sz="1100" dirty="0"/>
          </a:p>
          <a:p>
            <a:pPr marL="171450" lvl="0" indent="-171450">
              <a:buFont typeface="Arial" panose="020B0604020202020204" pitchFamily="34" charset="0"/>
              <a:buChar char="•"/>
            </a:pPr>
            <a:r>
              <a:rPr lang="fr-FR" sz="1100" b="1" dirty="0">
                <a:solidFill>
                  <a:srgbClr val="21215A"/>
                </a:solidFill>
              </a:rPr>
              <a:t>Est-il possible d'envoyer des stimuli à une partie d'une audience ?</a:t>
            </a:r>
            <a:r>
              <a:rPr lang="fr-FR" sz="1100" dirty="0"/>
              <a:t> Non. Il faut créer une nouvelle audience. </a:t>
            </a:r>
          </a:p>
          <a:p>
            <a:pPr lvl="0"/>
            <a:r>
              <a:rPr lang="fr-FR" sz="1100" dirty="0"/>
              <a:t> </a:t>
            </a:r>
          </a:p>
          <a:p>
            <a:pPr marL="171450" lvl="0" indent="-171450">
              <a:buFont typeface="Arial" panose="020B0604020202020204" pitchFamily="34" charset="0"/>
              <a:buChar char="•"/>
            </a:pPr>
            <a:r>
              <a:rPr lang="fr-FR" sz="1100" b="1" dirty="0">
                <a:solidFill>
                  <a:srgbClr val="21215A"/>
                </a:solidFill>
              </a:rPr>
              <a:t>Les mails sont-ils réellement envoyés via un client de messagerie ou tout reste en interne d'OPENEX ? </a:t>
            </a:r>
            <a:r>
              <a:rPr lang="fr-FR" sz="1100" dirty="0"/>
              <a:t>Les emails sont réellement envoyés. </a:t>
            </a:r>
            <a:r>
              <a:rPr lang="fr-FR" sz="1100" dirty="0" err="1"/>
              <a:t>OpenEx</a:t>
            </a:r>
            <a:r>
              <a:rPr lang="fr-FR" sz="1100" dirty="0"/>
              <a:t> est connecté à un service SMTP qui permet d'envoyer des mails. Tout est standardisé pour que l'on ne voit pas que les mails proviennent d'</a:t>
            </a:r>
            <a:r>
              <a:rPr lang="fr-FR" sz="1100" dirty="0" err="1"/>
              <a:t>OpenEx</a:t>
            </a:r>
            <a:r>
              <a:rPr lang="fr-FR" sz="1100" dirty="0"/>
              <a:t>.  </a:t>
            </a:r>
          </a:p>
          <a:p>
            <a:pPr lvl="0"/>
            <a:endParaRPr lang="fr-FR" sz="1100" b="1" dirty="0"/>
          </a:p>
          <a:p>
            <a:pPr marL="171450" lvl="0" indent="-171450">
              <a:buFont typeface="Arial" panose="020B0604020202020204" pitchFamily="34" charset="0"/>
              <a:buChar char="•"/>
            </a:pPr>
            <a:r>
              <a:rPr lang="fr-FR" sz="1100" b="1" dirty="0">
                <a:solidFill>
                  <a:srgbClr val="21215A"/>
                </a:solidFill>
              </a:rPr>
              <a:t>Avons-nous un accusé de réception / prise en compte du stimuli par les joueurs ? </a:t>
            </a:r>
            <a:r>
              <a:rPr lang="fr-FR" sz="1100" dirty="0"/>
              <a:t>Si l'ID de l'</a:t>
            </a:r>
            <a:r>
              <a:rPr lang="fr-FR" sz="1100" dirty="0" err="1"/>
              <a:t>inject</a:t>
            </a:r>
            <a:r>
              <a:rPr lang="fr-FR" sz="1100" dirty="0"/>
              <a:t> est conservé dans les échanges mail, ainsi que l’adresse d’envoi du mail, il est possible d’avoir l'historique des échanges et la confirmation que les </a:t>
            </a:r>
            <a:r>
              <a:rPr lang="fr-FR" sz="1100" dirty="0" err="1"/>
              <a:t>injects</a:t>
            </a:r>
            <a:r>
              <a:rPr lang="fr-FR" sz="1100" dirty="0"/>
              <a:t> ont été traités.</a:t>
            </a:r>
          </a:p>
          <a:p>
            <a:pPr lvl="0"/>
            <a:r>
              <a:rPr lang="fr-FR" dirty="0"/>
              <a:t> </a:t>
            </a:r>
          </a:p>
        </p:txBody>
      </p:sp>
    </p:spTree>
    <p:extLst>
      <p:ext uri="{BB962C8B-B14F-4D97-AF65-F5344CB8AC3E}">
        <p14:creationId xmlns:p14="http://schemas.microsoft.com/office/powerpoint/2010/main" val="1637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Temporalité de la crise</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4</a:t>
            </a:fld>
            <a:endParaRPr lang="fr-FR" dirty="0"/>
          </a:p>
        </p:txBody>
      </p:sp>
      <p:sp>
        <p:nvSpPr>
          <p:cNvPr id="2" name="Organigramme : Entrée manuelle 1">
            <a:extLst>
              <a:ext uri="{FF2B5EF4-FFF2-40B4-BE49-F238E27FC236}">
                <a16:creationId xmlns:a16="http://schemas.microsoft.com/office/drawing/2014/main" id="{CF7A23C7-C0B3-415A-BAD3-EBF9B55BD41C}"/>
              </a:ext>
            </a:extLst>
          </p:cNvPr>
          <p:cNvSpPr/>
          <p:nvPr/>
        </p:nvSpPr>
        <p:spPr>
          <a:xfrm>
            <a:off x="579900" y="2078646"/>
            <a:ext cx="2628292" cy="1357200"/>
          </a:xfrm>
          <a:prstGeom prst="flowChartManualInpu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Phase 1</a:t>
            </a:r>
          </a:p>
          <a:p>
            <a:pPr algn="ctr"/>
            <a:r>
              <a:rPr lang="fr-FR" sz="1400" dirty="0"/>
              <a:t>Panne des services bureautiques et informatiques en nuage</a:t>
            </a:r>
          </a:p>
        </p:txBody>
      </p:sp>
      <p:sp>
        <p:nvSpPr>
          <p:cNvPr id="12" name="Organigramme : Entrée manuelle 11">
            <a:extLst>
              <a:ext uri="{FF2B5EF4-FFF2-40B4-BE49-F238E27FC236}">
                <a16:creationId xmlns:a16="http://schemas.microsoft.com/office/drawing/2014/main" id="{96462BD1-39AE-49FC-885E-0D840D81AF32}"/>
              </a:ext>
            </a:extLst>
          </p:cNvPr>
          <p:cNvSpPr/>
          <p:nvPr/>
        </p:nvSpPr>
        <p:spPr>
          <a:xfrm>
            <a:off x="3214541" y="1736702"/>
            <a:ext cx="2628292" cy="1699144"/>
          </a:xfrm>
          <a:prstGeom prst="flowChartManualInpu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Phase 2</a:t>
            </a:r>
          </a:p>
          <a:p>
            <a:pPr algn="ctr"/>
            <a:r>
              <a:rPr lang="fr-FR" sz="1400" dirty="0"/>
              <a:t>Activation du rançongiciel – Blocage des postes informatiques</a:t>
            </a:r>
          </a:p>
        </p:txBody>
      </p:sp>
      <p:sp>
        <p:nvSpPr>
          <p:cNvPr id="13" name="Organigramme : Entrée manuelle 12">
            <a:extLst>
              <a:ext uri="{FF2B5EF4-FFF2-40B4-BE49-F238E27FC236}">
                <a16:creationId xmlns:a16="http://schemas.microsoft.com/office/drawing/2014/main" id="{3119F4FB-E664-4019-AF25-049BF18B0ADF}"/>
              </a:ext>
            </a:extLst>
          </p:cNvPr>
          <p:cNvSpPr/>
          <p:nvPr/>
        </p:nvSpPr>
        <p:spPr>
          <a:xfrm>
            <a:off x="5849183" y="1311610"/>
            <a:ext cx="2628292" cy="2124236"/>
          </a:xfrm>
          <a:prstGeom prst="flowChartManualInput">
            <a:avLst/>
          </a:prstGeom>
          <a:solidFill>
            <a:srgbClr val="36369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Phase 3</a:t>
            </a:r>
          </a:p>
          <a:p>
            <a:pPr algn="ctr"/>
            <a:r>
              <a:rPr lang="fr-FR" sz="1400" dirty="0"/>
              <a:t>Fuites de données sensibles</a:t>
            </a:r>
          </a:p>
        </p:txBody>
      </p:sp>
      <p:sp>
        <p:nvSpPr>
          <p:cNvPr id="14" name="ZoneTexte 13">
            <a:extLst>
              <a:ext uri="{FF2B5EF4-FFF2-40B4-BE49-F238E27FC236}">
                <a16:creationId xmlns:a16="http://schemas.microsoft.com/office/drawing/2014/main" id="{4CC5926C-6E70-46F8-8C8A-1CBFB78BD8AC}"/>
              </a:ext>
            </a:extLst>
          </p:cNvPr>
          <p:cNvSpPr txBox="1"/>
          <p:nvPr/>
        </p:nvSpPr>
        <p:spPr>
          <a:xfrm>
            <a:off x="579900" y="3615866"/>
            <a:ext cx="2628292" cy="1384995"/>
          </a:xfrm>
          <a:prstGeom prst="rect">
            <a:avLst/>
          </a:prstGeom>
          <a:noFill/>
        </p:spPr>
        <p:txBody>
          <a:bodyPr wrap="square" rtlCol="0">
            <a:spAutoFit/>
          </a:bodyPr>
          <a:lstStyle/>
          <a:p>
            <a:pPr algn="ctr"/>
            <a:r>
              <a:rPr lang="fr-FR" sz="1200" dirty="0"/>
              <a:t>Suite à la </a:t>
            </a:r>
            <a:r>
              <a:rPr lang="fr-FR" sz="1200" b="1" dirty="0"/>
              <a:t>perte d’infrastructure </a:t>
            </a:r>
            <a:r>
              <a:rPr lang="fr-FR" sz="1200" dirty="0"/>
              <a:t>d’un fournisseur infonuagique, les </a:t>
            </a:r>
            <a:r>
              <a:rPr lang="fr-FR" sz="1200" b="1" dirty="0"/>
              <a:t>services de bureautique </a:t>
            </a:r>
            <a:r>
              <a:rPr lang="fr-FR" sz="1200" dirty="0"/>
              <a:t>(messagerie, tableur, traitement de texte, stockage en ligne, etc.) ainsi que plusieurs </a:t>
            </a:r>
            <a:r>
              <a:rPr lang="fr-FR" sz="1200" b="1" dirty="0"/>
              <a:t>applications SaaS </a:t>
            </a:r>
            <a:r>
              <a:rPr lang="fr-FR" sz="1200" dirty="0"/>
              <a:t>cessent de fonctionner.</a:t>
            </a:r>
          </a:p>
        </p:txBody>
      </p:sp>
      <p:sp>
        <p:nvSpPr>
          <p:cNvPr id="16" name="ZoneTexte 15">
            <a:extLst>
              <a:ext uri="{FF2B5EF4-FFF2-40B4-BE49-F238E27FC236}">
                <a16:creationId xmlns:a16="http://schemas.microsoft.com/office/drawing/2014/main" id="{515EC040-6A18-47E4-9EDC-8F9673894A3E}"/>
              </a:ext>
            </a:extLst>
          </p:cNvPr>
          <p:cNvSpPr txBox="1"/>
          <p:nvPr/>
        </p:nvSpPr>
        <p:spPr>
          <a:xfrm>
            <a:off x="3215738" y="3626217"/>
            <a:ext cx="2628292" cy="1384995"/>
          </a:xfrm>
          <a:prstGeom prst="rect">
            <a:avLst/>
          </a:prstGeom>
          <a:noFill/>
        </p:spPr>
        <p:txBody>
          <a:bodyPr wrap="square" rtlCol="0">
            <a:spAutoFit/>
          </a:bodyPr>
          <a:lstStyle/>
          <a:p>
            <a:pPr algn="ctr"/>
            <a:r>
              <a:rPr lang="fr-FR" sz="1200" dirty="0"/>
              <a:t>Après avoir récolté des données sensibles, l’attaquant utilise les informations récupérées pour </a:t>
            </a:r>
            <a:r>
              <a:rPr lang="fr-FR" sz="1200" b="1" dirty="0"/>
              <a:t>s’introduire sur le réseau interne </a:t>
            </a:r>
            <a:r>
              <a:rPr lang="fr-FR" sz="1200" dirty="0"/>
              <a:t>et pour </a:t>
            </a:r>
            <a:r>
              <a:rPr lang="fr-FR" sz="1200" b="1" dirty="0"/>
              <a:t>chiffrer des postes de travail et des serveurs </a:t>
            </a:r>
            <a:r>
              <a:rPr lang="fr-FR" sz="1200" dirty="0"/>
              <a:t>avec un </a:t>
            </a:r>
            <a:r>
              <a:rPr lang="fr-FR" sz="1200" b="1" dirty="0"/>
              <a:t>rançongiciel.</a:t>
            </a:r>
          </a:p>
        </p:txBody>
      </p:sp>
      <p:sp>
        <p:nvSpPr>
          <p:cNvPr id="17" name="ZoneTexte 16">
            <a:extLst>
              <a:ext uri="{FF2B5EF4-FFF2-40B4-BE49-F238E27FC236}">
                <a16:creationId xmlns:a16="http://schemas.microsoft.com/office/drawing/2014/main" id="{B6230F33-9BDF-46B5-B872-0F2D375CDF53}"/>
              </a:ext>
            </a:extLst>
          </p:cNvPr>
          <p:cNvSpPr txBox="1"/>
          <p:nvPr/>
        </p:nvSpPr>
        <p:spPr>
          <a:xfrm>
            <a:off x="5852845" y="3632677"/>
            <a:ext cx="2628292" cy="1015663"/>
          </a:xfrm>
          <a:prstGeom prst="rect">
            <a:avLst/>
          </a:prstGeom>
          <a:noFill/>
        </p:spPr>
        <p:txBody>
          <a:bodyPr wrap="square" rtlCol="0">
            <a:spAutoFit/>
          </a:bodyPr>
          <a:lstStyle/>
          <a:p>
            <a:pPr algn="ctr"/>
            <a:r>
              <a:rPr lang="fr-FR" sz="1200" dirty="0"/>
              <a:t>Pour mettre la pression sur les organisations touchés, </a:t>
            </a:r>
            <a:r>
              <a:rPr lang="fr-FR" sz="1200" b="1" dirty="0"/>
              <a:t>l’attaquant décide de publier certaines données sensibles </a:t>
            </a:r>
            <a:r>
              <a:rPr lang="fr-FR" sz="1200" dirty="0"/>
              <a:t>récupérées sur les stockages en ligne.</a:t>
            </a:r>
          </a:p>
        </p:txBody>
      </p:sp>
      <p:sp>
        <p:nvSpPr>
          <p:cNvPr id="18" name="Rectangle 17">
            <a:extLst>
              <a:ext uri="{FF2B5EF4-FFF2-40B4-BE49-F238E27FC236}">
                <a16:creationId xmlns:a16="http://schemas.microsoft.com/office/drawing/2014/main" id="{6D79F37B-3789-4516-80E8-07F3151A5479}"/>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19" name="ZoneTexte 18">
            <a:extLst>
              <a:ext uri="{FF2B5EF4-FFF2-40B4-BE49-F238E27FC236}">
                <a16:creationId xmlns:a16="http://schemas.microsoft.com/office/drawing/2014/main" id="{0CCA7891-DA0B-40C7-A6F1-8A83A13EAB16}"/>
              </a:ext>
            </a:extLst>
          </p:cNvPr>
          <p:cNvSpPr txBox="1"/>
          <p:nvPr/>
        </p:nvSpPr>
        <p:spPr>
          <a:xfrm>
            <a:off x="160565" y="2035174"/>
            <a:ext cx="865104" cy="338554"/>
          </a:xfrm>
          <a:prstGeom prst="rect">
            <a:avLst/>
          </a:prstGeom>
          <a:noFill/>
        </p:spPr>
        <p:txBody>
          <a:bodyPr wrap="square" rtlCol="0">
            <a:spAutoFit/>
          </a:bodyPr>
          <a:lstStyle/>
          <a:p>
            <a:pPr marL="0" lvl="1" algn="ctr"/>
            <a:r>
              <a:rPr lang="fr-FR" sz="1600" dirty="0">
                <a:solidFill>
                  <a:srgbClr val="21215A"/>
                </a:solidFill>
              </a:rPr>
              <a:t>9h00</a:t>
            </a:r>
            <a:endParaRPr lang="fr-FR" sz="1200" dirty="0"/>
          </a:p>
        </p:txBody>
      </p:sp>
      <p:sp>
        <p:nvSpPr>
          <p:cNvPr id="21" name="ZoneTexte 20">
            <a:extLst>
              <a:ext uri="{FF2B5EF4-FFF2-40B4-BE49-F238E27FC236}">
                <a16:creationId xmlns:a16="http://schemas.microsoft.com/office/drawing/2014/main" id="{9D4D4F77-78D2-4AC3-B0A9-FC2FBA218E29}"/>
              </a:ext>
            </a:extLst>
          </p:cNvPr>
          <p:cNvSpPr txBox="1"/>
          <p:nvPr/>
        </p:nvSpPr>
        <p:spPr>
          <a:xfrm>
            <a:off x="2775639" y="1736702"/>
            <a:ext cx="865104" cy="338554"/>
          </a:xfrm>
          <a:prstGeom prst="rect">
            <a:avLst/>
          </a:prstGeom>
          <a:noFill/>
        </p:spPr>
        <p:txBody>
          <a:bodyPr wrap="square" rtlCol="0">
            <a:spAutoFit/>
          </a:bodyPr>
          <a:lstStyle/>
          <a:p>
            <a:pPr marL="0" lvl="1" algn="ctr"/>
            <a:r>
              <a:rPr lang="fr-FR" sz="1600" dirty="0">
                <a:solidFill>
                  <a:srgbClr val="21215A"/>
                </a:solidFill>
              </a:rPr>
              <a:t>09h50</a:t>
            </a:r>
            <a:endParaRPr lang="fr-FR" sz="1200" dirty="0"/>
          </a:p>
        </p:txBody>
      </p:sp>
      <p:sp>
        <p:nvSpPr>
          <p:cNvPr id="22" name="ZoneTexte 21">
            <a:extLst>
              <a:ext uri="{FF2B5EF4-FFF2-40B4-BE49-F238E27FC236}">
                <a16:creationId xmlns:a16="http://schemas.microsoft.com/office/drawing/2014/main" id="{F0678273-F7F6-45C7-983D-37227F9AE7B1}"/>
              </a:ext>
            </a:extLst>
          </p:cNvPr>
          <p:cNvSpPr txBox="1"/>
          <p:nvPr/>
        </p:nvSpPr>
        <p:spPr>
          <a:xfrm>
            <a:off x="5410281" y="1419622"/>
            <a:ext cx="865104" cy="338554"/>
          </a:xfrm>
          <a:prstGeom prst="rect">
            <a:avLst/>
          </a:prstGeom>
          <a:noFill/>
        </p:spPr>
        <p:txBody>
          <a:bodyPr wrap="square" rtlCol="0">
            <a:spAutoFit/>
          </a:bodyPr>
          <a:lstStyle/>
          <a:p>
            <a:pPr marL="0" lvl="1" algn="ctr"/>
            <a:r>
              <a:rPr lang="fr-FR" sz="1600" dirty="0">
                <a:solidFill>
                  <a:srgbClr val="21215A"/>
                </a:solidFill>
              </a:rPr>
              <a:t>10h30</a:t>
            </a:r>
            <a:endParaRPr lang="fr-FR" sz="1200" dirty="0"/>
          </a:p>
        </p:txBody>
      </p:sp>
      <p:sp>
        <p:nvSpPr>
          <p:cNvPr id="23" name="ZoneTexte 22">
            <a:extLst>
              <a:ext uri="{FF2B5EF4-FFF2-40B4-BE49-F238E27FC236}">
                <a16:creationId xmlns:a16="http://schemas.microsoft.com/office/drawing/2014/main" id="{57DC5E11-C26D-4277-B559-A9536CEBC937}"/>
              </a:ext>
            </a:extLst>
          </p:cNvPr>
          <p:cNvSpPr txBox="1"/>
          <p:nvPr/>
        </p:nvSpPr>
        <p:spPr>
          <a:xfrm>
            <a:off x="8044923" y="990534"/>
            <a:ext cx="865104" cy="338554"/>
          </a:xfrm>
          <a:prstGeom prst="rect">
            <a:avLst/>
          </a:prstGeom>
          <a:noFill/>
        </p:spPr>
        <p:txBody>
          <a:bodyPr wrap="square" rtlCol="0">
            <a:spAutoFit/>
          </a:bodyPr>
          <a:lstStyle/>
          <a:p>
            <a:pPr marL="0" lvl="1" algn="ctr"/>
            <a:r>
              <a:rPr lang="fr-FR" sz="1600" dirty="0">
                <a:solidFill>
                  <a:srgbClr val="21215A"/>
                </a:solidFill>
              </a:rPr>
              <a:t>11h00</a:t>
            </a:r>
            <a:endParaRPr lang="fr-FR" sz="1200" dirty="0"/>
          </a:p>
        </p:txBody>
      </p:sp>
    </p:spTree>
    <p:extLst>
      <p:ext uri="{BB962C8B-B14F-4D97-AF65-F5344CB8AC3E}">
        <p14:creationId xmlns:p14="http://schemas.microsoft.com/office/powerpoint/2010/main" val="20624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p:bldP spid="16" grpId="0"/>
      <p:bldP spid="17" grpId="0"/>
      <p:bldP spid="19" grpId="0"/>
      <p:bldP spid="21" grpId="0"/>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40</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2E270C1B-E418-44AD-AD80-EA0E6869F5CF}"/>
              </a:ext>
            </a:extLst>
          </p:cNvPr>
          <p:cNvSpPr txBox="1"/>
          <p:nvPr/>
        </p:nvSpPr>
        <p:spPr>
          <a:xfrm>
            <a:off x="109270" y="1084196"/>
            <a:ext cx="8460618" cy="2123658"/>
          </a:xfrm>
          <a:prstGeom prst="rect">
            <a:avLst/>
          </a:prstGeom>
          <a:noFill/>
        </p:spPr>
        <p:txBody>
          <a:bodyPr wrap="square" rtlCol="0">
            <a:spAutoFit/>
          </a:bodyPr>
          <a:lstStyle/>
          <a:p>
            <a:pPr marL="171450" lvl="0" indent="-171450">
              <a:buFont typeface="Arial" panose="020B0604020202020204" pitchFamily="34" charset="0"/>
              <a:buChar char="•"/>
            </a:pPr>
            <a:r>
              <a:rPr lang="fr-FR" sz="1100" b="1" dirty="0">
                <a:solidFill>
                  <a:srgbClr val="21215A"/>
                </a:solidFill>
              </a:rPr>
              <a:t>Y a-t-il une possibilité d'import, export Excel ?</a:t>
            </a:r>
            <a:r>
              <a:rPr lang="fr-FR" sz="1100" dirty="0"/>
              <a:t> L’outil permet d’importer et exporter des exercices. Il est possible d’exporter le scénario, les joueurs, les documents : une archive zip est générée mais un format JSON est utilisé pour faciliter la réinjection.  Il sera possible d’exporter, à la fin de l’exercice, le scénario (</a:t>
            </a:r>
            <a:r>
              <a:rPr lang="fr-FR" sz="1100" dirty="0" err="1"/>
              <a:t>stimulis</a:t>
            </a:r>
            <a:r>
              <a:rPr lang="fr-FR" sz="1100" dirty="0"/>
              <a:t>, scénarios, …), les audiences, le RETEX, … Cela permettra de réinjecter sur une instance interne, par exemple. La fonction d’export au format Excel n’est pas disponible pour le moment mais est bien intégrée dans les besoins de futurs développements. </a:t>
            </a:r>
          </a:p>
          <a:p>
            <a:pPr lvl="0"/>
            <a:endParaRPr lang="fr-FR" sz="1100" b="1" dirty="0"/>
          </a:p>
          <a:p>
            <a:pPr marL="171450" lvl="0" indent="-171450">
              <a:buFont typeface="Arial" panose="020B0604020202020204" pitchFamily="34" charset="0"/>
              <a:buChar char="•"/>
            </a:pPr>
            <a:r>
              <a:rPr lang="fr-FR" sz="1100" b="1" dirty="0">
                <a:solidFill>
                  <a:srgbClr val="21215A"/>
                </a:solidFill>
              </a:rPr>
              <a:t>Si nous envisageons un exercice d'envergure avec beaucoup de participants est-il possible de faire un import de masse la première fois d'une base de joueur (ex : export LDAP) ? </a:t>
            </a:r>
            <a:r>
              <a:rPr lang="fr-FR" sz="1100" dirty="0"/>
              <a:t>Pas possible à ce jour. La fonctionnalité n'est pas encore disponible.</a:t>
            </a:r>
          </a:p>
          <a:p>
            <a:pPr lvl="0"/>
            <a:endParaRPr lang="fr-FR" sz="1100" b="1" dirty="0"/>
          </a:p>
          <a:p>
            <a:pPr marL="171450" lvl="0" indent="-171450">
              <a:buFont typeface="Arial" panose="020B0604020202020204" pitchFamily="34" charset="0"/>
              <a:buChar char="•"/>
            </a:pPr>
            <a:r>
              <a:rPr lang="fr-FR" sz="1100" b="1" dirty="0">
                <a:solidFill>
                  <a:srgbClr val="21215A"/>
                </a:solidFill>
              </a:rPr>
              <a:t>Peut-on exporter l'environnement après exercice vers une instance </a:t>
            </a:r>
            <a:r>
              <a:rPr lang="fr-FR" sz="1100" b="1" dirty="0" err="1">
                <a:solidFill>
                  <a:srgbClr val="21215A"/>
                </a:solidFill>
              </a:rPr>
              <a:t>OpenEx</a:t>
            </a:r>
            <a:r>
              <a:rPr lang="fr-FR" sz="1100" b="1" dirty="0">
                <a:solidFill>
                  <a:srgbClr val="21215A"/>
                </a:solidFill>
              </a:rPr>
              <a:t> en interne ? </a:t>
            </a:r>
            <a:r>
              <a:rPr lang="fr-FR" sz="1100" dirty="0"/>
              <a:t>Une fois l'exercice fini, il est possible d'exporter l'exercice (scénarios, documents, les audiences et les joueurs) et importer ensuite le fichier .ZIP qui va créer un second exercice en mode import et disponible en interne.  </a:t>
            </a:r>
          </a:p>
        </p:txBody>
      </p:sp>
      <p:sp>
        <p:nvSpPr>
          <p:cNvPr id="9" name="Titre 2">
            <a:extLst>
              <a:ext uri="{FF2B5EF4-FFF2-40B4-BE49-F238E27FC236}">
                <a16:creationId xmlns:a16="http://schemas.microsoft.com/office/drawing/2014/main" id="{D5EFA429-FAE9-4EC4-9D5F-752314FD2FBF}"/>
              </a:ext>
            </a:extLst>
          </p:cNvPr>
          <p:cNvSpPr txBox="1">
            <a:spLocks/>
          </p:cNvSpPr>
          <p:nvPr/>
        </p:nvSpPr>
        <p:spPr bwMode="auto">
          <a:xfrm>
            <a:off x="323851" y="184196"/>
            <a:ext cx="7632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14288" algn="l" rtl="0" fontAlgn="base">
              <a:lnSpc>
                <a:spcPct val="90000"/>
              </a:lnSpc>
              <a:spcBef>
                <a:spcPct val="0"/>
              </a:spcBef>
              <a:spcAft>
                <a:spcPct val="0"/>
              </a:spcAft>
              <a:defRPr sz="2500" b="1" kern="1200">
                <a:solidFill>
                  <a:schemeClr val="tx1"/>
                </a:solidFill>
                <a:latin typeface="+mj-lt"/>
                <a:ea typeface="+mj-ea"/>
                <a:cs typeface="+mj-cs"/>
              </a:defRPr>
            </a:lvl1pPr>
            <a:lvl2pPr marL="14288" algn="l" rtl="0" fontAlgn="base">
              <a:lnSpc>
                <a:spcPct val="90000"/>
              </a:lnSpc>
              <a:spcBef>
                <a:spcPct val="0"/>
              </a:spcBef>
              <a:spcAft>
                <a:spcPct val="0"/>
              </a:spcAft>
              <a:defRPr sz="2500" b="1">
                <a:solidFill>
                  <a:schemeClr val="tx1"/>
                </a:solidFill>
                <a:latin typeface="Arial" panose="020B0604020202020204" pitchFamily="34" charset="0"/>
              </a:defRPr>
            </a:lvl2pPr>
            <a:lvl3pPr marL="14288" algn="l" rtl="0" fontAlgn="base">
              <a:lnSpc>
                <a:spcPct val="90000"/>
              </a:lnSpc>
              <a:spcBef>
                <a:spcPct val="0"/>
              </a:spcBef>
              <a:spcAft>
                <a:spcPct val="0"/>
              </a:spcAft>
              <a:defRPr sz="2500" b="1">
                <a:solidFill>
                  <a:schemeClr val="tx1"/>
                </a:solidFill>
                <a:latin typeface="Arial" panose="020B0604020202020204" pitchFamily="34" charset="0"/>
              </a:defRPr>
            </a:lvl3pPr>
            <a:lvl4pPr marL="14288" algn="l" rtl="0" fontAlgn="base">
              <a:lnSpc>
                <a:spcPct val="90000"/>
              </a:lnSpc>
              <a:spcBef>
                <a:spcPct val="0"/>
              </a:spcBef>
              <a:spcAft>
                <a:spcPct val="0"/>
              </a:spcAft>
              <a:defRPr sz="2500" b="1">
                <a:solidFill>
                  <a:schemeClr val="tx1"/>
                </a:solidFill>
                <a:latin typeface="Arial" panose="020B0604020202020204" pitchFamily="34" charset="0"/>
              </a:defRPr>
            </a:lvl4pPr>
            <a:lvl5pPr marL="14288" algn="l" rtl="0" fontAlgn="base">
              <a:lnSpc>
                <a:spcPct val="90000"/>
              </a:lnSpc>
              <a:spcBef>
                <a:spcPct val="0"/>
              </a:spcBef>
              <a:spcAft>
                <a:spcPct val="0"/>
              </a:spcAft>
              <a:defRPr sz="2500" b="1">
                <a:solidFill>
                  <a:schemeClr val="tx1"/>
                </a:solidFill>
                <a:latin typeface="Arial" panose="020B0604020202020204" pitchFamily="34" charset="0"/>
              </a:defRPr>
            </a:lvl5pPr>
            <a:lvl6pPr marL="471488" algn="l" rtl="0" fontAlgn="base">
              <a:lnSpc>
                <a:spcPct val="90000"/>
              </a:lnSpc>
              <a:spcBef>
                <a:spcPct val="0"/>
              </a:spcBef>
              <a:spcAft>
                <a:spcPct val="0"/>
              </a:spcAft>
              <a:defRPr sz="2500" b="1">
                <a:solidFill>
                  <a:schemeClr val="tx1"/>
                </a:solidFill>
                <a:latin typeface="Arial" panose="020B0604020202020204" pitchFamily="34" charset="0"/>
              </a:defRPr>
            </a:lvl6pPr>
            <a:lvl7pPr marL="928688" algn="l" rtl="0" fontAlgn="base">
              <a:lnSpc>
                <a:spcPct val="90000"/>
              </a:lnSpc>
              <a:spcBef>
                <a:spcPct val="0"/>
              </a:spcBef>
              <a:spcAft>
                <a:spcPct val="0"/>
              </a:spcAft>
              <a:defRPr sz="2500" b="1">
                <a:solidFill>
                  <a:schemeClr val="tx1"/>
                </a:solidFill>
                <a:latin typeface="Arial" panose="020B0604020202020204" pitchFamily="34" charset="0"/>
              </a:defRPr>
            </a:lvl7pPr>
            <a:lvl8pPr marL="1385888" algn="l" rtl="0" fontAlgn="base">
              <a:lnSpc>
                <a:spcPct val="90000"/>
              </a:lnSpc>
              <a:spcBef>
                <a:spcPct val="0"/>
              </a:spcBef>
              <a:spcAft>
                <a:spcPct val="0"/>
              </a:spcAft>
              <a:defRPr sz="2500" b="1">
                <a:solidFill>
                  <a:schemeClr val="tx1"/>
                </a:solidFill>
                <a:latin typeface="Arial" panose="020B0604020202020204" pitchFamily="34" charset="0"/>
              </a:defRPr>
            </a:lvl8pPr>
            <a:lvl9pPr marL="1843088" algn="l" rtl="0" fontAlgn="base">
              <a:lnSpc>
                <a:spcPct val="90000"/>
              </a:lnSpc>
              <a:spcBef>
                <a:spcPct val="0"/>
              </a:spcBef>
              <a:spcAft>
                <a:spcPct val="0"/>
              </a:spcAft>
              <a:defRPr sz="2500" b="1">
                <a:solidFill>
                  <a:schemeClr val="tx1"/>
                </a:solidFill>
                <a:latin typeface="Arial" panose="020B0604020202020204" pitchFamily="34" charset="0"/>
              </a:defRPr>
            </a:lvl9pPr>
          </a:lstStyle>
          <a:p>
            <a:pPr eaLnBrk="1" hangingPunct="1"/>
            <a:r>
              <a:rPr lang="fr-FR" sz="2000">
                <a:solidFill>
                  <a:schemeClr val="bg1"/>
                </a:solidFill>
              </a:rPr>
              <a:t>Questions/réponses</a:t>
            </a:r>
            <a:endParaRPr lang="fr-FR" sz="2000" dirty="0">
              <a:solidFill>
                <a:schemeClr val="bg1"/>
              </a:solidFill>
              <a:highlight>
                <a:srgbClr val="FF0000"/>
              </a:highlight>
            </a:endParaRPr>
          </a:p>
        </p:txBody>
      </p:sp>
    </p:spTree>
    <p:extLst>
      <p:ext uri="{BB962C8B-B14F-4D97-AF65-F5344CB8AC3E}">
        <p14:creationId xmlns:p14="http://schemas.microsoft.com/office/powerpoint/2010/main" val="404933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a:buFont typeface="+mj-lt"/>
              <a:buAutoNum type="arabicPeriod" startAt="2"/>
            </a:pPr>
            <a:r>
              <a:rPr lang="fr-FR" dirty="0"/>
              <a:t>Présentation des formats d’exercice et de l’outillage associé</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5</a:t>
            </a:fld>
            <a:endParaRPr lang="fr-FR" dirty="0"/>
          </a:p>
        </p:txBody>
      </p:sp>
    </p:spTree>
    <p:extLst>
      <p:ext uri="{BB962C8B-B14F-4D97-AF65-F5344CB8AC3E}">
        <p14:creationId xmlns:p14="http://schemas.microsoft.com/office/powerpoint/2010/main" val="87555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Modalités d’exercice et formats possibles</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6</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CB15A65A-0B08-41BB-AEC8-1AAE38E39CB4}"/>
              </a:ext>
            </a:extLst>
          </p:cNvPr>
          <p:cNvSpPr txBox="1"/>
          <p:nvPr/>
        </p:nvSpPr>
        <p:spPr>
          <a:xfrm>
            <a:off x="323851" y="1411075"/>
            <a:ext cx="8460618" cy="2960875"/>
          </a:xfrm>
          <a:prstGeom prst="rect">
            <a:avLst/>
          </a:prstGeom>
          <a:noFill/>
        </p:spPr>
        <p:txBody>
          <a:bodyPr wrap="square" rtlCol="0">
            <a:spAutoFit/>
          </a:bodyPr>
          <a:lstStyle/>
          <a:p>
            <a:pPr algn="just">
              <a:lnSpc>
                <a:spcPct val="150000"/>
              </a:lnSpc>
            </a:pPr>
            <a:r>
              <a:rPr lang="fr-FR" sz="1400" dirty="0"/>
              <a:t>Selon les objectifs de votre organisation, l’exercice va pouvoir prendre différentes formes:</a:t>
            </a:r>
          </a:p>
          <a:p>
            <a:pPr marL="285750" indent="-285750" algn="just">
              <a:lnSpc>
                <a:spcPct val="150000"/>
              </a:lnSpc>
              <a:buFont typeface="Arial" panose="020B0604020202020204" pitchFamily="34" charset="0"/>
              <a:buChar char="•"/>
            </a:pPr>
            <a:r>
              <a:rPr lang="fr-FR" sz="1400" b="1" dirty="0">
                <a:solidFill>
                  <a:schemeClr val="accent2"/>
                </a:solidFill>
              </a:rPr>
              <a:t>Exercice sur table </a:t>
            </a:r>
            <a:r>
              <a:rPr lang="fr-FR" sz="1400" dirty="0"/>
              <a:t>(format plus léger, déroulement d’un scénario en mode présentation pour identifier les réactions de chaque partie prenante)</a:t>
            </a:r>
          </a:p>
          <a:p>
            <a:pPr marL="285750" indent="-285750" algn="just">
              <a:lnSpc>
                <a:spcPct val="150000"/>
              </a:lnSpc>
              <a:buFont typeface="Arial" panose="020B0604020202020204" pitchFamily="34" charset="0"/>
              <a:buChar char="•"/>
            </a:pPr>
            <a:r>
              <a:rPr lang="fr-FR" sz="1400" b="1" dirty="0">
                <a:solidFill>
                  <a:schemeClr val="accent2"/>
                </a:solidFill>
              </a:rPr>
              <a:t>Atelier d’anticipation </a:t>
            </a:r>
            <a:r>
              <a:rPr lang="fr-FR" sz="1400" dirty="0"/>
              <a:t>(afin d’identifier les impacts du scénario sur l’organisation et les possibles évolution de la crise, et pour identifier les actions à prendre sans jouer la gestion de crise)</a:t>
            </a:r>
          </a:p>
          <a:p>
            <a:pPr marL="285750" indent="-285750" algn="just">
              <a:lnSpc>
                <a:spcPct val="150000"/>
              </a:lnSpc>
              <a:buFont typeface="Arial" panose="020B0604020202020204" pitchFamily="34" charset="0"/>
              <a:buChar char="•"/>
            </a:pPr>
            <a:r>
              <a:rPr lang="fr-FR" sz="1400" b="1" dirty="0">
                <a:solidFill>
                  <a:schemeClr val="accent2"/>
                </a:solidFill>
              </a:rPr>
              <a:t>Exercice fonctionnel mono-cellule</a:t>
            </a:r>
            <a:endParaRPr lang="fr-FR" sz="1400" dirty="0">
              <a:solidFill>
                <a:schemeClr val="accent2"/>
              </a:solidFill>
            </a:endParaRPr>
          </a:p>
          <a:p>
            <a:pPr marL="742950" lvl="1" indent="-285750" algn="just">
              <a:lnSpc>
                <a:spcPct val="150000"/>
              </a:lnSpc>
              <a:buFont typeface="Arial" panose="020B0604020202020204" pitchFamily="34" charset="0"/>
              <a:buChar char="•"/>
            </a:pPr>
            <a:r>
              <a:rPr lang="fr-FR" sz="1400" dirty="0"/>
              <a:t>Au niveau opérationnel – Equipes SI, SSI, Communication de crise, Métiers, etc.</a:t>
            </a:r>
          </a:p>
          <a:p>
            <a:pPr marL="742950" lvl="1" indent="-285750" algn="just">
              <a:lnSpc>
                <a:spcPct val="150000"/>
              </a:lnSpc>
              <a:buFont typeface="Arial" panose="020B0604020202020204" pitchFamily="34" charset="0"/>
              <a:buChar char="•"/>
            </a:pPr>
            <a:r>
              <a:rPr lang="fr-FR" sz="1400" dirty="0"/>
              <a:t>Au niveau décisionnel – Equipe dirigeante</a:t>
            </a:r>
          </a:p>
          <a:p>
            <a:pPr marL="285750" indent="-285750" algn="just">
              <a:lnSpc>
                <a:spcPct val="150000"/>
              </a:lnSpc>
              <a:buFont typeface="Arial" panose="020B0604020202020204" pitchFamily="34" charset="0"/>
              <a:buChar char="•"/>
            </a:pPr>
            <a:r>
              <a:rPr lang="fr-FR" sz="1400" b="1" dirty="0">
                <a:solidFill>
                  <a:schemeClr val="accent2"/>
                </a:solidFill>
              </a:rPr>
              <a:t>Exercice fonctionnel multi-cellules</a:t>
            </a:r>
            <a:r>
              <a:rPr lang="fr-FR" sz="1400" dirty="0"/>
              <a:t>, combinant la cellule opérationnelle et décisionnelle</a:t>
            </a:r>
            <a:endParaRPr lang="fr-FR" sz="1400" i="1" dirty="0"/>
          </a:p>
        </p:txBody>
      </p:sp>
    </p:spTree>
    <p:extLst>
      <p:ext uri="{BB962C8B-B14F-4D97-AF65-F5344CB8AC3E}">
        <p14:creationId xmlns:p14="http://schemas.microsoft.com/office/powerpoint/2010/main" val="27682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Plusieurs moyens d’animer l’exercice</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7</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24FAF117-015C-4C19-984A-202E9CB2AAA6}"/>
              </a:ext>
            </a:extLst>
          </p:cNvPr>
          <p:cNvSpPr txBox="1"/>
          <p:nvPr/>
        </p:nvSpPr>
        <p:spPr>
          <a:xfrm>
            <a:off x="330059" y="1238424"/>
            <a:ext cx="8460618" cy="375552"/>
          </a:xfrm>
          <a:prstGeom prst="rect">
            <a:avLst/>
          </a:prstGeom>
          <a:noFill/>
        </p:spPr>
        <p:txBody>
          <a:bodyPr wrap="square" rtlCol="0">
            <a:spAutoFit/>
          </a:bodyPr>
          <a:lstStyle/>
          <a:p>
            <a:pPr algn="just">
              <a:lnSpc>
                <a:spcPct val="150000"/>
              </a:lnSpc>
            </a:pPr>
            <a:r>
              <a:rPr lang="fr-FR" sz="1400" dirty="0"/>
              <a:t>L’exercice peut être joué de différentes manières, selon la typologie et l’intensité de la crise jouée:</a:t>
            </a:r>
            <a:endParaRPr lang="fr-FR" sz="1400" i="1" dirty="0"/>
          </a:p>
        </p:txBody>
      </p:sp>
      <p:sp>
        <p:nvSpPr>
          <p:cNvPr id="2" name="Flèche : double flèche horizontale 1">
            <a:extLst>
              <a:ext uri="{FF2B5EF4-FFF2-40B4-BE49-F238E27FC236}">
                <a16:creationId xmlns:a16="http://schemas.microsoft.com/office/drawing/2014/main" id="{1DEDC02B-ACF0-4844-A42C-F516622F3EEE}"/>
              </a:ext>
            </a:extLst>
          </p:cNvPr>
          <p:cNvSpPr/>
          <p:nvPr/>
        </p:nvSpPr>
        <p:spPr>
          <a:xfrm>
            <a:off x="1076205" y="2427734"/>
            <a:ext cx="6984776" cy="37555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A8A7EC9B-8905-465C-A668-3B7A2DDCBE48}"/>
              </a:ext>
            </a:extLst>
          </p:cNvPr>
          <p:cNvSpPr txBox="1"/>
          <p:nvPr/>
        </p:nvSpPr>
        <p:spPr>
          <a:xfrm>
            <a:off x="323851" y="1725074"/>
            <a:ext cx="1965305" cy="646331"/>
          </a:xfrm>
          <a:prstGeom prst="rect">
            <a:avLst/>
          </a:prstGeom>
          <a:noFill/>
        </p:spPr>
        <p:txBody>
          <a:bodyPr wrap="square" rtlCol="0">
            <a:spAutoFit/>
          </a:bodyPr>
          <a:lstStyle/>
          <a:p>
            <a:pPr algn="ctr"/>
            <a:r>
              <a:rPr lang="fr-FR" sz="1200" i="1" dirty="0"/>
              <a:t>Exercice restreint, peu de joueurs, pas d’injects spécifiques</a:t>
            </a:r>
          </a:p>
        </p:txBody>
      </p:sp>
      <p:sp>
        <p:nvSpPr>
          <p:cNvPr id="11" name="ZoneTexte 10">
            <a:extLst>
              <a:ext uri="{FF2B5EF4-FFF2-40B4-BE49-F238E27FC236}">
                <a16:creationId xmlns:a16="http://schemas.microsoft.com/office/drawing/2014/main" id="{88B7E475-D072-4F49-8130-0F47CD6BC51A}"/>
              </a:ext>
            </a:extLst>
          </p:cNvPr>
          <p:cNvSpPr txBox="1"/>
          <p:nvPr/>
        </p:nvSpPr>
        <p:spPr>
          <a:xfrm>
            <a:off x="6930133" y="1632741"/>
            <a:ext cx="1965305" cy="830997"/>
          </a:xfrm>
          <a:prstGeom prst="rect">
            <a:avLst/>
          </a:prstGeom>
          <a:noFill/>
        </p:spPr>
        <p:txBody>
          <a:bodyPr wrap="square" rtlCol="0">
            <a:spAutoFit/>
          </a:bodyPr>
          <a:lstStyle/>
          <a:p>
            <a:pPr algn="ctr"/>
            <a:r>
              <a:rPr lang="fr-FR" sz="1200" i="1" dirty="0"/>
              <a:t>Exercice ouvert, beaucoup de joueurs et d’injects spécifiques par équipes</a:t>
            </a:r>
          </a:p>
        </p:txBody>
      </p:sp>
      <p:pic>
        <p:nvPicPr>
          <p:cNvPr id="7" name="Graphique 6" descr="Écran de projection">
            <a:extLst>
              <a:ext uri="{FF2B5EF4-FFF2-40B4-BE49-F238E27FC236}">
                <a16:creationId xmlns:a16="http://schemas.microsoft.com/office/drawing/2014/main" id="{1E2D3BF3-BCA7-4F76-A3C2-E916DBC441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9839" y="2862506"/>
            <a:ext cx="540000" cy="540000"/>
          </a:xfrm>
          <a:prstGeom prst="rect">
            <a:avLst/>
          </a:prstGeom>
        </p:spPr>
      </p:pic>
      <p:pic>
        <p:nvPicPr>
          <p:cNvPr id="13" name="Graphique 12" descr="Courrier">
            <a:extLst>
              <a:ext uri="{FF2B5EF4-FFF2-40B4-BE49-F238E27FC236}">
                <a16:creationId xmlns:a16="http://schemas.microsoft.com/office/drawing/2014/main" id="{C3396E90-5B0A-45F9-B48E-857481BCB4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8593" y="2862506"/>
            <a:ext cx="540000" cy="540000"/>
          </a:xfrm>
          <a:prstGeom prst="rect">
            <a:avLst/>
          </a:prstGeom>
        </p:spPr>
      </p:pic>
      <p:pic>
        <p:nvPicPr>
          <p:cNvPr id="15" name="Graphique 14" descr="Robot">
            <a:extLst>
              <a:ext uri="{FF2B5EF4-FFF2-40B4-BE49-F238E27FC236}">
                <a16:creationId xmlns:a16="http://schemas.microsoft.com/office/drawing/2014/main" id="{9C9B912D-B52B-42FF-A34A-B07523F8B2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42785" y="2862506"/>
            <a:ext cx="540000" cy="540000"/>
          </a:xfrm>
          <a:prstGeom prst="rect">
            <a:avLst/>
          </a:prstGeom>
        </p:spPr>
      </p:pic>
      <p:sp>
        <p:nvSpPr>
          <p:cNvPr id="17" name="ZoneTexte 16">
            <a:extLst>
              <a:ext uri="{FF2B5EF4-FFF2-40B4-BE49-F238E27FC236}">
                <a16:creationId xmlns:a16="http://schemas.microsoft.com/office/drawing/2014/main" id="{7CAA172D-1B5C-40CB-A7DE-AEE24F209644}"/>
              </a:ext>
            </a:extLst>
          </p:cNvPr>
          <p:cNvSpPr txBox="1"/>
          <p:nvPr/>
        </p:nvSpPr>
        <p:spPr>
          <a:xfrm>
            <a:off x="267186" y="3461726"/>
            <a:ext cx="1965305" cy="1415772"/>
          </a:xfrm>
          <a:prstGeom prst="rect">
            <a:avLst/>
          </a:prstGeom>
          <a:noFill/>
        </p:spPr>
        <p:txBody>
          <a:bodyPr wrap="square" rtlCol="0">
            <a:spAutoFit/>
          </a:bodyPr>
          <a:lstStyle/>
          <a:p>
            <a:pPr algn="ctr"/>
            <a:r>
              <a:rPr lang="fr-FR" sz="1200" b="1" dirty="0"/>
              <a:t>Présentation</a:t>
            </a:r>
            <a:endParaRPr lang="fr-FR" sz="1200" dirty="0"/>
          </a:p>
          <a:p>
            <a:pPr algn="ctr"/>
            <a:r>
              <a:rPr lang="fr-FR" sz="1200" dirty="0"/>
              <a:t>Permet de dérouler un scénario à l’ensemble des joueurs présents dans une salle, sans </a:t>
            </a:r>
            <a:r>
              <a:rPr lang="fr-FR" sz="1200" dirty="0" err="1"/>
              <a:t>inject</a:t>
            </a:r>
            <a:r>
              <a:rPr lang="fr-FR" sz="1200" dirty="0"/>
              <a:t> spécifique à certains joueurs</a:t>
            </a:r>
          </a:p>
        </p:txBody>
      </p:sp>
      <p:sp>
        <p:nvSpPr>
          <p:cNvPr id="20" name="ZoneTexte 19">
            <a:extLst>
              <a:ext uri="{FF2B5EF4-FFF2-40B4-BE49-F238E27FC236}">
                <a16:creationId xmlns:a16="http://schemas.microsoft.com/office/drawing/2014/main" id="{B1EB7DAD-2B5B-4DBD-94BA-06CBCBD22362}"/>
              </a:ext>
            </a:extLst>
          </p:cNvPr>
          <p:cNvSpPr txBox="1"/>
          <p:nvPr/>
        </p:nvSpPr>
        <p:spPr>
          <a:xfrm>
            <a:off x="3577715" y="3461726"/>
            <a:ext cx="1965305" cy="1569660"/>
          </a:xfrm>
          <a:prstGeom prst="rect">
            <a:avLst/>
          </a:prstGeom>
          <a:noFill/>
        </p:spPr>
        <p:txBody>
          <a:bodyPr wrap="square" rtlCol="0">
            <a:spAutoFit/>
          </a:bodyPr>
          <a:lstStyle/>
          <a:p>
            <a:pPr algn="ctr"/>
            <a:r>
              <a:rPr lang="fr-FR" sz="1200" b="1" dirty="0"/>
              <a:t>Animation manuelle</a:t>
            </a:r>
            <a:endParaRPr lang="fr-FR" sz="1200" dirty="0"/>
          </a:p>
          <a:p>
            <a:pPr algn="ctr"/>
            <a:r>
              <a:rPr lang="fr-FR" sz="1200" dirty="0"/>
              <a:t>Permet de partager des injects à chaque équipe, en envoyant des courriels aux collaborateurs, qui doivent se </a:t>
            </a:r>
            <a:r>
              <a:rPr lang="fr-FR" sz="1200" dirty="0" err="1"/>
              <a:t>coordoner</a:t>
            </a:r>
            <a:r>
              <a:rPr lang="fr-FR" sz="1200" dirty="0"/>
              <a:t> pour consolider la situation et remédier les impacts</a:t>
            </a:r>
          </a:p>
        </p:txBody>
      </p:sp>
      <p:sp>
        <p:nvSpPr>
          <p:cNvPr id="21" name="ZoneTexte 20">
            <a:extLst>
              <a:ext uri="{FF2B5EF4-FFF2-40B4-BE49-F238E27FC236}">
                <a16:creationId xmlns:a16="http://schemas.microsoft.com/office/drawing/2014/main" id="{4D6D4ADA-A090-4135-BE98-013349C1A432}"/>
              </a:ext>
            </a:extLst>
          </p:cNvPr>
          <p:cNvSpPr txBox="1"/>
          <p:nvPr/>
        </p:nvSpPr>
        <p:spPr>
          <a:xfrm>
            <a:off x="6955592" y="3458240"/>
            <a:ext cx="1965305" cy="1569660"/>
          </a:xfrm>
          <a:prstGeom prst="rect">
            <a:avLst/>
          </a:prstGeom>
          <a:noFill/>
        </p:spPr>
        <p:txBody>
          <a:bodyPr wrap="square" rtlCol="0">
            <a:spAutoFit/>
          </a:bodyPr>
          <a:lstStyle/>
          <a:p>
            <a:pPr algn="ctr"/>
            <a:r>
              <a:rPr lang="fr-FR" sz="1200" b="1" dirty="0"/>
              <a:t>Outil d’automatisation</a:t>
            </a:r>
          </a:p>
          <a:p>
            <a:pPr algn="ctr"/>
            <a:r>
              <a:rPr lang="fr-FR" sz="1200" dirty="0"/>
              <a:t>(OpenEx)</a:t>
            </a:r>
          </a:p>
          <a:p>
            <a:pPr algn="ctr"/>
            <a:r>
              <a:rPr lang="fr-FR" sz="1200" dirty="0"/>
              <a:t>Permet de planifier et d’animer l’exercice depuis une plateforme unique, en s’intégrant avec d’autres outils de simulation (PMS, </a:t>
            </a:r>
            <a:r>
              <a:rPr lang="fr-FR" sz="1200" dirty="0" err="1"/>
              <a:t>cyberrange</a:t>
            </a:r>
            <a:r>
              <a:rPr lang="fr-FR" sz="1200" dirty="0"/>
              <a:t>, etc.)</a:t>
            </a:r>
          </a:p>
        </p:txBody>
      </p:sp>
    </p:spTree>
    <p:extLst>
      <p:ext uri="{BB962C8B-B14F-4D97-AF65-F5344CB8AC3E}">
        <p14:creationId xmlns:p14="http://schemas.microsoft.com/office/powerpoint/2010/main" val="24105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7"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Plusieurs moyens d’animer l’exercice</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8</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graphicFrame>
        <p:nvGraphicFramePr>
          <p:cNvPr id="4" name="Tableau 3">
            <a:extLst>
              <a:ext uri="{FF2B5EF4-FFF2-40B4-BE49-F238E27FC236}">
                <a16:creationId xmlns:a16="http://schemas.microsoft.com/office/drawing/2014/main" id="{18638D27-049A-49C1-BC09-8B6019A6209D}"/>
              </a:ext>
            </a:extLst>
          </p:cNvPr>
          <p:cNvGraphicFramePr>
            <a:graphicFrameLocks noGrp="1"/>
          </p:cNvGraphicFramePr>
          <p:nvPr>
            <p:extLst>
              <p:ext uri="{D42A27DB-BD31-4B8C-83A1-F6EECF244321}">
                <p14:modId xmlns:p14="http://schemas.microsoft.com/office/powerpoint/2010/main" val="592951973"/>
              </p:ext>
            </p:extLst>
          </p:nvPr>
        </p:nvGraphicFramePr>
        <p:xfrm>
          <a:off x="680210" y="1671650"/>
          <a:ext cx="7560841" cy="2667000"/>
        </p:xfrm>
        <a:graphic>
          <a:graphicData uri="http://schemas.openxmlformats.org/drawingml/2006/table">
            <a:tbl>
              <a:tblPr firstRow="1" bandRow="1">
                <a:tableStyleId>{21E4AEA4-8DFA-4A89-87EB-49C32662AFE0}</a:tableStyleId>
              </a:tblPr>
              <a:tblGrid>
                <a:gridCol w="2628292">
                  <a:extLst>
                    <a:ext uri="{9D8B030D-6E8A-4147-A177-3AD203B41FA5}">
                      <a16:colId xmlns:a16="http://schemas.microsoft.com/office/drawing/2014/main" val="2842143083"/>
                    </a:ext>
                  </a:extLst>
                </a:gridCol>
                <a:gridCol w="1644183">
                  <a:extLst>
                    <a:ext uri="{9D8B030D-6E8A-4147-A177-3AD203B41FA5}">
                      <a16:colId xmlns:a16="http://schemas.microsoft.com/office/drawing/2014/main" val="2956512819"/>
                    </a:ext>
                  </a:extLst>
                </a:gridCol>
                <a:gridCol w="1644183">
                  <a:extLst>
                    <a:ext uri="{9D8B030D-6E8A-4147-A177-3AD203B41FA5}">
                      <a16:colId xmlns:a16="http://schemas.microsoft.com/office/drawing/2014/main" val="2070856429"/>
                    </a:ext>
                  </a:extLst>
                </a:gridCol>
                <a:gridCol w="1644183">
                  <a:extLst>
                    <a:ext uri="{9D8B030D-6E8A-4147-A177-3AD203B41FA5}">
                      <a16:colId xmlns:a16="http://schemas.microsoft.com/office/drawing/2014/main" val="1581487956"/>
                    </a:ext>
                  </a:extLst>
                </a:gridCol>
              </a:tblGrid>
              <a:tr h="370840">
                <a:tc>
                  <a:txBody>
                    <a:bodyPr/>
                    <a:lstStyle/>
                    <a:p>
                      <a:pPr algn="ctr"/>
                      <a:r>
                        <a:rPr lang="fr-FR" sz="1400" dirty="0"/>
                        <a:t>Type d’exercice</a:t>
                      </a:r>
                    </a:p>
                  </a:txBody>
                  <a:tcPr/>
                </a:tc>
                <a:tc>
                  <a:txBody>
                    <a:bodyPr/>
                    <a:lstStyle/>
                    <a:p>
                      <a:pPr algn="ctr"/>
                      <a:r>
                        <a:rPr lang="fr-FR" sz="1400" dirty="0"/>
                        <a:t>Présentation</a:t>
                      </a:r>
                    </a:p>
                  </a:txBody>
                  <a:tcPr anchor="ctr"/>
                </a:tc>
                <a:tc>
                  <a:txBody>
                    <a:bodyPr/>
                    <a:lstStyle/>
                    <a:p>
                      <a:pPr algn="ctr"/>
                      <a:r>
                        <a:rPr lang="fr-FR" sz="1400" dirty="0"/>
                        <a:t>Email</a:t>
                      </a:r>
                    </a:p>
                  </a:txBody>
                  <a:tcPr anchor="ctr"/>
                </a:tc>
                <a:tc>
                  <a:txBody>
                    <a:bodyPr/>
                    <a:lstStyle/>
                    <a:p>
                      <a:pPr algn="ctr"/>
                      <a:r>
                        <a:rPr lang="fr-FR" sz="1400" dirty="0"/>
                        <a:t>OpenEx</a:t>
                      </a:r>
                    </a:p>
                  </a:txBody>
                  <a:tcPr anchor="ctr"/>
                </a:tc>
                <a:extLst>
                  <a:ext uri="{0D108BD9-81ED-4DB2-BD59-A6C34878D82A}">
                    <a16:rowId xmlns:a16="http://schemas.microsoft.com/office/drawing/2014/main" val="2106292487"/>
                  </a:ext>
                </a:extLst>
              </a:tr>
              <a:tr h="370840">
                <a:tc>
                  <a:txBody>
                    <a:bodyPr/>
                    <a:lstStyle/>
                    <a:p>
                      <a:r>
                        <a:rPr lang="fr-FR" sz="1400" dirty="0"/>
                        <a:t>Exercice sur table</a:t>
                      </a:r>
                    </a:p>
                  </a:txBody>
                  <a:tcPr anchor="ctr"/>
                </a:tc>
                <a:tc>
                  <a:txBody>
                    <a:bodyPr/>
                    <a:lstStyle/>
                    <a:p>
                      <a:pPr algn="ctr"/>
                      <a:r>
                        <a:rPr lang="fr-FR" sz="1400" b="1" dirty="0"/>
                        <a:t>X</a:t>
                      </a:r>
                    </a:p>
                  </a:txBody>
                  <a:tcPr anchor="ctr"/>
                </a:tc>
                <a:tc>
                  <a:txBody>
                    <a:bodyPr/>
                    <a:lstStyle/>
                    <a:p>
                      <a:pPr algn="ctr"/>
                      <a:endParaRPr lang="fr-FR" sz="1400" b="1" dirty="0"/>
                    </a:p>
                  </a:txBody>
                  <a:tcPr anchor="ctr"/>
                </a:tc>
                <a:tc>
                  <a:txBody>
                    <a:bodyPr/>
                    <a:lstStyle/>
                    <a:p>
                      <a:pPr algn="ctr"/>
                      <a:endParaRPr lang="fr-FR" sz="1400" b="1" dirty="0"/>
                    </a:p>
                  </a:txBody>
                  <a:tcPr anchor="ctr"/>
                </a:tc>
                <a:extLst>
                  <a:ext uri="{0D108BD9-81ED-4DB2-BD59-A6C34878D82A}">
                    <a16:rowId xmlns:a16="http://schemas.microsoft.com/office/drawing/2014/main" val="2851427242"/>
                  </a:ext>
                </a:extLst>
              </a:tr>
              <a:tr h="370840">
                <a:tc>
                  <a:txBody>
                    <a:bodyPr/>
                    <a:lstStyle/>
                    <a:p>
                      <a:r>
                        <a:rPr lang="fr-FR" sz="1400" dirty="0"/>
                        <a:t>Atelier anticipation</a:t>
                      </a:r>
                    </a:p>
                  </a:txBody>
                  <a:tcPr anchor="ctr"/>
                </a:tc>
                <a:tc>
                  <a:txBody>
                    <a:bodyPr/>
                    <a:lstStyle/>
                    <a:p>
                      <a:pPr algn="ctr"/>
                      <a:r>
                        <a:rPr lang="fr-FR" sz="1400" b="1" dirty="0"/>
                        <a:t>X</a:t>
                      </a:r>
                    </a:p>
                  </a:txBody>
                  <a:tcPr anchor="ctr"/>
                </a:tc>
                <a:tc>
                  <a:txBody>
                    <a:bodyPr/>
                    <a:lstStyle/>
                    <a:p>
                      <a:pPr algn="ctr"/>
                      <a:r>
                        <a:rPr lang="fr-FR" sz="1400" b="1" dirty="0"/>
                        <a:t>X</a:t>
                      </a:r>
                    </a:p>
                  </a:txBody>
                  <a:tcPr anchor="ctr"/>
                </a:tc>
                <a:tc>
                  <a:txBody>
                    <a:bodyPr/>
                    <a:lstStyle/>
                    <a:p>
                      <a:pPr algn="ctr"/>
                      <a:endParaRPr lang="fr-FR" sz="1400" b="1" dirty="0"/>
                    </a:p>
                  </a:txBody>
                  <a:tcPr anchor="ctr"/>
                </a:tc>
                <a:extLst>
                  <a:ext uri="{0D108BD9-81ED-4DB2-BD59-A6C34878D82A}">
                    <a16:rowId xmlns:a16="http://schemas.microsoft.com/office/drawing/2014/main" val="3742543013"/>
                  </a:ext>
                </a:extLst>
              </a:tr>
              <a:tr h="370840">
                <a:tc>
                  <a:txBody>
                    <a:bodyPr/>
                    <a:lstStyle/>
                    <a:p>
                      <a:r>
                        <a:rPr lang="fr-FR" sz="1400" dirty="0"/>
                        <a:t>Exercice fonctionnel mono-cellule (opérationnel)</a:t>
                      </a:r>
                    </a:p>
                  </a:txBody>
                  <a:tcPr anchor="ctr"/>
                </a:tc>
                <a:tc>
                  <a:txBody>
                    <a:bodyPr/>
                    <a:lstStyle/>
                    <a:p>
                      <a:pPr algn="ctr"/>
                      <a:endParaRPr lang="fr-FR" sz="1400" b="1" dirty="0"/>
                    </a:p>
                  </a:txBody>
                  <a:tcPr anchor="ctr"/>
                </a:tc>
                <a:tc>
                  <a:txBody>
                    <a:bodyPr/>
                    <a:lstStyle/>
                    <a:p>
                      <a:pPr algn="ctr"/>
                      <a:r>
                        <a:rPr lang="fr-FR" sz="1400" b="1" dirty="0"/>
                        <a:t>X</a:t>
                      </a:r>
                    </a:p>
                  </a:txBody>
                  <a:tcPr anchor="ctr"/>
                </a:tc>
                <a:tc>
                  <a:txBody>
                    <a:bodyPr/>
                    <a:lstStyle/>
                    <a:p>
                      <a:pPr algn="ctr"/>
                      <a:r>
                        <a:rPr lang="fr-FR" sz="1400" b="1" dirty="0"/>
                        <a:t>X</a:t>
                      </a:r>
                    </a:p>
                  </a:txBody>
                  <a:tcPr anchor="ctr"/>
                </a:tc>
                <a:extLst>
                  <a:ext uri="{0D108BD9-81ED-4DB2-BD59-A6C34878D82A}">
                    <a16:rowId xmlns:a16="http://schemas.microsoft.com/office/drawing/2014/main" val="414523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Exercice fonctionnel mono-cellule (décisionnelle)</a:t>
                      </a:r>
                    </a:p>
                  </a:txBody>
                  <a:tcPr anchor="ctr"/>
                </a:tc>
                <a:tc>
                  <a:txBody>
                    <a:bodyPr/>
                    <a:lstStyle/>
                    <a:p>
                      <a:pPr algn="ctr"/>
                      <a:endParaRPr lang="fr-FR" sz="1400" b="1" dirty="0"/>
                    </a:p>
                  </a:txBody>
                  <a:tcPr anchor="ctr"/>
                </a:tc>
                <a:tc>
                  <a:txBody>
                    <a:bodyPr/>
                    <a:lstStyle/>
                    <a:p>
                      <a:pPr algn="ctr"/>
                      <a:r>
                        <a:rPr lang="fr-FR" sz="1400" b="1" dirty="0"/>
                        <a:t>X</a:t>
                      </a:r>
                    </a:p>
                  </a:txBody>
                  <a:tcPr anchor="ctr"/>
                </a:tc>
                <a:tc>
                  <a:txBody>
                    <a:bodyPr/>
                    <a:lstStyle/>
                    <a:p>
                      <a:pPr algn="ctr"/>
                      <a:r>
                        <a:rPr lang="fr-FR" sz="1400" b="1" dirty="0"/>
                        <a:t>X</a:t>
                      </a:r>
                    </a:p>
                  </a:txBody>
                  <a:tcPr anchor="ctr"/>
                </a:tc>
                <a:extLst>
                  <a:ext uri="{0D108BD9-81ED-4DB2-BD59-A6C34878D82A}">
                    <a16:rowId xmlns:a16="http://schemas.microsoft.com/office/drawing/2014/main" val="30708795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Exercice fonctionnel multi-cellule</a:t>
                      </a:r>
                    </a:p>
                  </a:txBody>
                  <a:tcPr anchor="ctr"/>
                </a:tc>
                <a:tc>
                  <a:txBody>
                    <a:bodyPr/>
                    <a:lstStyle/>
                    <a:p>
                      <a:pPr algn="ctr"/>
                      <a:endParaRPr lang="fr-FR" sz="1400" b="1" dirty="0"/>
                    </a:p>
                  </a:txBody>
                  <a:tcPr anchor="ctr"/>
                </a:tc>
                <a:tc>
                  <a:txBody>
                    <a:bodyPr/>
                    <a:lstStyle/>
                    <a:p>
                      <a:pPr algn="ctr"/>
                      <a:r>
                        <a:rPr lang="fr-FR" sz="1400" b="1" dirty="0"/>
                        <a:t>X</a:t>
                      </a:r>
                    </a:p>
                  </a:txBody>
                  <a:tcPr anchor="ctr"/>
                </a:tc>
                <a:tc>
                  <a:txBody>
                    <a:bodyPr/>
                    <a:lstStyle/>
                    <a:p>
                      <a:pPr algn="ctr"/>
                      <a:r>
                        <a:rPr lang="fr-FR" sz="1400" b="1" dirty="0"/>
                        <a:t>X</a:t>
                      </a:r>
                    </a:p>
                  </a:txBody>
                  <a:tcPr anchor="ctr"/>
                </a:tc>
                <a:extLst>
                  <a:ext uri="{0D108BD9-81ED-4DB2-BD59-A6C34878D82A}">
                    <a16:rowId xmlns:a16="http://schemas.microsoft.com/office/drawing/2014/main" val="2002453419"/>
                  </a:ext>
                </a:extLst>
              </a:tr>
            </a:tbl>
          </a:graphicData>
        </a:graphic>
      </p:graphicFrame>
    </p:spTree>
    <p:extLst>
      <p:ext uri="{BB962C8B-B14F-4D97-AF65-F5344CB8AC3E}">
        <p14:creationId xmlns:p14="http://schemas.microsoft.com/office/powerpoint/2010/main" val="56370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Autres outils pertinents le jour de l’exercice</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9</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0C558BF6-8A11-4B13-BD22-AD3E34FE351A}"/>
              </a:ext>
            </a:extLst>
          </p:cNvPr>
          <p:cNvSpPr txBox="1"/>
          <p:nvPr/>
        </p:nvSpPr>
        <p:spPr>
          <a:xfrm>
            <a:off x="323851" y="1411075"/>
            <a:ext cx="8460618" cy="2960875"/>
          </a:xfrm>
          <a:prstGeom prst="rect">
            <a:avLst/>
          </a:prstGeom>
          <a:noFill/>
        </p:spPr>
        <p:txBody>
          <a:bodyPr wrap="square" rtlCol="0">
            <a:spAutoFit/>
          </a:bodyPr>
          <a:lstStyle/>
          <a:p>
            <a:pPr algn="just">
              <a:lnSpc>
                <a:spcPct val="150000"/>
              </a:lnSpc>
            </a:pPr>
            <a:r>
              <a:rPr lang="fr-FR" sz="1400" dirty="0"/>
              <a:t>Selon le format choisi et les objectifs, d’autres outils pourront être utilisés pendant l’exercice:</a:t>
            </a:r>
          </a:p>
          <a:p>
            <a:pPr marL="285750" indent="-285750" algn="just">
              <a:lnSpc>
                <a:spcPct val="150000"/>
              </a:lnSpc>
              <a:buFont typeface="Arial" panose="020B0604020202020204" pitchFamily="34" charset="0"/>
              <a:buChar char="•"/>
            </a:pPr>
            <a:r>
              <a:rPr lang="fr-FR" sz="1400" dirty="0"/>
              <a:t>Pour gérer la crise:</a:t>
            </a:r>
          </a:p>
          <a:p>
            <a:pPr marL="742950" lvl="1" indent="-285750" algn="just">
              <a:lnSpc>
                <a:spcPct val="150000"/>
              </a:lnSpc>
              <a:buFont typeface="Arial" panose="020B0604020202020204" pitchFamily="34" charset="0"/>
              <a:buChar char="•"/>
            </a:pPr>
            <a:r>
              <a:rPr lang="fr-FR" sz="1400" dirty="0"/>
              <a:t>Cellule de crise (physique ou virtuelle)</a:t>
            </a:r>
          </a:p>
          <a:p>
            <a:pPr marL="742950" lvl="1" indent="-285750" algn="just">
              <a:lnSpc>
                <a:spcPct val="150000"/>
              </a:lnSpc>
              <a:buFont typeface="Arial" panose="020B0604020202020204" pitchFamily="34" charset="0"/>
              <a:buChar char="•"/>
            </a:pPr>
            <a:r>
              <a:rPr lang="fr-FR" sz="1400" dirty="0"/>
              <a:t>Main courante et registre de suivi des actions</a:t>
            </a:r>
          </a:p>
          <a:p>
            <a:pPr marL="742950" lvl="1" indent="-285750" algn="just">
              <a:lnSpc>
                <a:spcPct val="150000"/>
              </a:lnSpc>
              <a:buFont typeface="Arial" panose="020B0604020202020204" pitchFamily="34" charset="0"/>
              <a:buChar char="•"/>
            </a:pPr>
            <a:r>
              <a:rPr lang="fr-FR" sz="1400" dirty="0"/>
              <a:t>Outils de communication (téléphonie, routeurs, etc.)</a:t>
            </a:r>
          </a:p>
          <a:p>
            <a:pPr marL="285750" indent="-285750" algn="just">
              <a:lnSpc>
                <a:spcPct val="150000"/>
              </a:lnSpc>
              <a:buFont typeface="Arial" panose="020B0604020202020204" pitchFamily="34" charset="0"/>
              <a:buChar char="•"/>
            </a:pPr>
            <a:r>
              <a:rPr lang="fr-FR" sz="1400" dirty="0"/>
              <a:t>Pour animer les équipes:</a:t>
            </a:r>
          </a:p>
          <a:p>
            <a:pPr marL="742950" lvl="1" indent="-285750" algn="just">
              <a:lnSpc>
                <a:spcPct val="150000"/>
              </a:lnSpc>
              <a:buFont typeface="Arial" panose="020B0604020202020204" pitchFamily="34" charset="0"/>
              <a:buChar char="•"/>
            </a:pPr>
            <a:r>
              <a:rPr lang="fr-FR" sz="1400" dirty="0"/>
              <a:t>Générateur de messages de réseaux sociaux (Exemple: </a:t>
            </a:r>
            <a:r>
              <a:rPr lang="fr-FR" sz="1400" dirty="0">
                <a:hlinkClick r:id="rId2"/>
              </a:rPr>
              <a:t>Twitter</a:t>
            </a:r>
            <a:r>
              <a:rPr lang="fr-FR" sz="1400" dirty="0"/>
              <a:t>)</a:t>
            </a:r>
          </a:p>
          <a:p>
            <a:pPr marL="742950" lvl="1" indent="-285750" algn="just">
              <a:lnSpc>
                <a:spcPct val="150000"/>
              </a:lnSpc>
              <a:buFont typeface="Arial" panose="020B0604020202020204" pitchFamily="34" charset="0"/>
              <a:buChar char="•"/>
            </a:pPr>
            <a:r>
              <a:rPr lang="fr-FR" sz="1400" dirty="0"/>
              <a:t>Plateforme de pression médiatique (disponible via OpenEx)</a:t>
            </a:r>
          </a:p>
          <a:p>
            <a:pPr marL="742950" lvl="1" indent="-285750" algn="just">
              <a:lnSpc>
                <a:spcPct val="150000"/>
              </a:lnSpc>
              <a:buFont typeface="Arial" panose="020B0604020202020204" pitchFamily="34" charset="0"/>
              <a:buChar char="•"/>
            </a:pPr>
            <a:r>
              <a:rPr lang="fr-FR" sz="1400" dirty="0"/>
              <a:t>Appel téléphonique</a:t>
            </a:r>
          </a:p>
        </p:txBody>
      </p:sp>
      <p:pic>
        <p:nvPicPr>
          <p:cNvPr id="2" name="Image 1">
            <a:extLst>
              <a:ext uri="{FF2B5EF4-FFF2-40B4-BE49-F238E27FC236}">
                <a16:creationId xmlns:a16="http://schemas.microsoft.com/office/drawing/2014/main" id="{E06C36A6-0027-4160-9C92-FCEFBB03DCD3}"/>
              </a:ext>
            </a:extLst>
          </p:cNvPr>
          <p:cNvPicPr>
            <a:picLocks noChangeAspect="1"/>
          </p:cNvPicPr>
          <p:nvPr/>
        </p:nvPicPr>
        <p:blipFill>
          <a:blip r:embed="rId3"/>
          <a:stretch>
            <a:fillRect/>
          </a:stretch>
        </p:blipFill>
        <p:spPr>
          <a:xfrm>
            <a:off x="6603795" y="3348999"/>
            <a:ext cx="2212876" cy="1228545"/>
          </a:xfrm>
          <a:prstGeom prst="rect">
            <a:avLst/>
          </a:prstGeom>
        </p:spPr>
      </p:pic>
    </p:spTree>
    <p:extLst>
      <p:ext uri="{BB962C8B-B14F-4D97-AF65-F5344CB8AC3E}">
        <p14:creationId xmlns:p14="http://schemas.microsoft.com/office/powerpoint/2010/main" val="26627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10BFB46BEA4E4EB105A563B1B62E6A" ma:contentTypeVersion="2" ma:contentTypeDescription="Crée un document." ma:contentTypeScope="" ma:versionID="20a8075ca9ff51eb79a501a2df008b9f">
  <xsd:schema xmlns:xsd="http://www.w3.org/2001/XMLSchema" xmlns:xs="http://www.w3.org/2001/XMLSchema" xmlns:p="http://schemas.microsoft.com/office/2006/metadata/properties" xmlns:ns2="ebc4c703-24c5-4f38-b8ce-eb8c27c6040d" targetNamespace="http://schemas.microsoft.com/office/2006/metadata/properties" ma:root="true" ma:fieldsID="1fbee7f1fd3a0600f5af36be77e74405" ns2:_="">
    <xsd:import namespace="ebc4c703-24c5-4f38-b8ce-eb8c27c604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4c703-24c5-4f38-b8ce-eb8c27c60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2CF3A-673A-45CE-BF8E-CC70D9D6AC81}">
  <ds:schemaRefs>
    <ds:schemaRef ds:uri="http://www.w3.org/XML/1998/namespace"/>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metadata/properties"/>
    <ds:schemaRef ds:uri="ebc4c703-24c5-4f38-b8ce-eb8c27c6040d"/>
    <ds:schemaRef ds:uri="http://purl.org/dc/terms/"/>
  </ds:schemaRefs>
</ds:datastoreItem>
</file>

<file path=customXml/itemProps2.xml><?xml version="1.0" encoding="utf-8"?>
<ds:datastoreItem xmlns:ds="http://schemas.openxmlformats.org/officeDocument/2006/customXml" ds:itemID="{2452692A-EB63-4267-9E37-6F356DC31C84}">
  <ds:schemaRefs>
    <ds:schemaRef ds:uri="http://schemas.microsoft.com/sharepoint/v3/contenttype/forms"/>
  </ds:schemaRefs>
</ds:datastoreItem>
</file>

<file path=customXml/itemProps3.xml><?xml version="1.0" encoding="utf-8"?>
<ds:datastoreItem xmlns:ds="http://schemas.openxmlformats.org/officeDocument/2006/customXml" ds:itemID="{5BCD64FB-7668-4914-AB9B-C80E6FCBF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4c703-24c5-4f38-b8ce-eb8c27c60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TEMPLATE_OPERATEURS</Template>
  <TotalTime>10427</TotalTime>
  <Words>2899</Words>
  <Application>Microsoft Office PowerPoint</Application>
  <PresentationFormat>Affichage à l'écran (16:9)</PresentationFormat>
  <Paragraphs>371</Paragraphs>
  <Slides>40</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40</vt:i4>
      </vt:variant>
    </vt:vector>
  </HeadingPairs>
  <TitlesOfParts>
    <vt:vector size="44" baseType="lpstr">
      <vt:lpstr>Arial</vt:lpstr>
      <vt:lpstr>Calibri</vt:lpstr>
      <vt:lpstr>Wingdings</vt:lpstr>
      <vt:lpstr>TEMPLATE_OPERATEURS</vt:lpstr>
      <vt:lpstr>Présentation PowerPoint</vt:lpstr>
      <vt:lpstr>Sommaire</vt:lpstr>
      <vt:lpstr>Présentation PowerPoint</vt:lpstr>
      <vt:lpstr>Temporalité de la crise</vt:lpstr>
      <vt:lpstr>Présentation PowerPoint</vt:lpstr>
      <vt:lpstr>Modalités d’exercice et formats possibles</vt:lpstr>
      <vt:lpstr>Plusieurs moyens d’animer l’exercice</vt:lpstr>
      <vt:lpstr>Plusieurs moyens d’animer l’exercice</vt:lpstr>
      <vt:lpstr>Autres outils pertinents le jour de l’exercice</vt:lpstr>
      <vt:lpstr>Présentation PowerPoint</vt:lpstr>
      <vt:lpstr>Présentation général de l’outil</vt:lpstr>
      <vt:lpstr>Organisation des droits</vt:lpstr>
      <vt:lpstr>Principaux modules à prendre en compte</vt:lpstr>
      <vt:lpstr>Explication de la segmentation logique d’OpenEx</vt:lpstr>
      <vt:lpstr>Présentation PowerPoint</vt:lpstr>
      <vt:lpstr>Le module « Exercice »</vt:lpstr>
      <vt:lpstr>Le module « Exercice » - Onglet Aperçu</vt:lpstr>
      <vt:lpstr>Le module « Exercice » - Onglet Définition / Audiences</vt:lpstr>
      <vt:lpstr>Le module « Exercice » - Onglet Définition / Pression méd.</vt:lpstr>
      <vt:lpstr>Le module « Exercice » - Onglet Scénario</vt:lpstr>
      <vt:lpstr>Le module « Exercice » - Onglet Animation / Chronologie</vt:lpstr>
      <vt:lpstr>Le module « Exercice » - Onglet Animation / Mails</vt:lpstr>
      <vt:lpstr>Le module « Exercice » - Onglet Animation / Validations</vt:lpstr>
      <vt:lpstr>Le module « Exercice » - Onglet Animation / Journal d’exercice</vt:lpstr>
      <vt:lpstr>Le module « Exercice » - Onglet Résultats / Statistiques </vt:lpstr>
      <vt:lpstr>Le module « Exercice » - Onglet Résultats / Retour d’expérience </vt:lpstr>
      <vt:lpstr>Le module « Exercice » - Onglet Résultats / Rapports</vt:lpstr>
      <vt:lpstr>Présentation PowerPoint</vt:lpstr>
      <vt:lpstr>Le module « Joueurs »</vt:lpstr>
      <vt:lpstr>Présentation PowerPoint</vt:lpstr>
      <vt:lpstr>Le module « Organisations »</vt:lpstr>
      <vt:lpstr>Présentation PowerPoint</vt:lpstr>
      <vt:lpstr>Le module « Documents »</vt:lpstr>
      <vt:lpstr>Présentation PowerPoint</vt:lpstr>
      <vt:lpstr>Le module « Médias »</vt:lpstr>
      <vt:lpstr>Présentation PowerPoint</vt:lpstr>
      <vt:lpstr>Le module « Retour d’expérience »</vt:lpstr>
      <vt:lpstr>Présentation PowerPoint</vt:lpstr>
      <vt:lpstr>Questions/réponses</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admin</dc:creator>
  <cp:lastModifiedBy>Nowak Celia</cp:lastModifiedBy>
  <cp:revision>480</cp:revision>
  <dcterms:created xsi:type="dcterms:W3CDTF">2020-08-04T12:18:42Z</dcterms:created>
  <dcterms:modified xsi:type="dcterms:W3CDTF">2023-01-18T09:22:44Z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0x0101002110BFB46BEA4E4EB105A563B1B62E6A</vt:lpwstr>
  </property>
</Properties>
</file>