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</p:sldMasterIdLst>
  <p:notesMasterIdLst>
    <p:notesMasterId r:id="rId10"/>
  </p:notesMasterIdLst>
  <p:handoutMasterIdLst>
    <p:handoutMasterId r:id="rId11"/>
  </p:handoutMasterIdLst>
  <p:sldIdLst>
    <p:sldId id="332" r:id="rId5"/>
    <p:sldId id="532" r:id="rId6"/>
    <p:sldId id="491" r:id="rId7"/>
    <p:sldId id="533" r:id="rId8"/>
    <p:sldId id="708" r:id="rId9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424E3C2-99B4-400B-BADD-CB27CD0CB53E}">
          <p14:sldIdLst>
            <p14:sldId id="332"/>
            <p14:sldId id="532"/>
            <p14:sldId id="491"/>
            <p14:sldId id="533"/>
            <p14:sldId id="7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69">
          <p15:clr>
            <a:srgbClr val="A4A3A4"/>
          </p15:clr>
        </p15:guide>
        <p15:guide id="12" orient="horz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1AA7B-899E-5972-6F06-D0E9C3C07DDC}" name="Angèle GUILBERT" initials="AG" userId="S::angele@campuscyber.fr::94f07bc8-6352-4f4c-9167-76dfa9c381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lier Adrien" initials="MA" lastIdx="20" clrIdx="0">
    <p:extLst>
      <p:ext uri="{19B8F6BF-5375-455C-9EA6-DF929625EA0E}">
        <p15:presenceInfo xmlns:p15="http://schemas.microsoft.com/office/powerpoint/2012/main" userId="S-1-5-21-1724003341-2785121338-2260330338-23704" providerId="AD"/>
      </p:ext>
    </p:extLst>
  </p:cmAuthor>
  <p:cmAuthor id="2" name="Couturier Mathieu" initials="CM" lastIdx="1" clrIdx="1">
    <p:extLst>
      <p:ext uri="{19B8F6BF-5375-455C-9EA6-DF929625EA0E}">
        <p15:presenceInfo xmlns:p15="http://schemas.microsoft.com/office/powerpoint/2012/main" userId="S-1-5-21-1724003341-2785121338-2260330338-18296" providerId="AD"/>
      </p:ext>
    </p:extLst>
  </p:cmAuthor>
  <p:cmAuthor id="3" name="Nowak Celia" initials="NC" lastIdx="4" clrIdx="2">
    <p:extLst>
      <p:ext uri="{19B8F6BF-5375-455C-9EA6-DF929625EA0E}">
        <p15:presenceInfo xmlns:p15="http://schemas.microsoft.com/office/powerpoint/2012/main" userId="S-1-5-21-1724003341-2785121338-2260330338-12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1215A"/>
    <a:srgbClr val="50DC53"/>
    <a:srgbClr val="363696"/>
    <a:srgbClr val="FFE666"/>
    <a:srgbClr val="FFEE99"/>
    <a:srgbClr val="FFC6CA"/>
    <a:srgbClr val="FBE3DD"/>
    <a:srgbClr val="00584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0289" autoAdjust="0"/>
  </p:normalViewPr>
  <p:slideViewPr>
    <p:cSldViewPr snapToObjects="1">
      <p:cViewPr varScale="1">
        <p:scale>
          <a:sx n="86" d="100"/>
          <a:sy n="86" d="100"/>
        </p:scale>
        <p:origin x="1032" y="10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169"/>
        <p:guide orient="horz" pos="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6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18/01/2023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18/01/2023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A6D6EE4E-921E-4659-8B56-5F125F048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908A9A59-EA3A-48D6-8BC1-DA079146E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Rappel TLP-AMBER</a:t>
            </a:r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9F1867BD-74A8-40A9-B0F1-E9DDCAA5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C86B8-CAF2-4A1D-BC90-31865518F62A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96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enlever en rouge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85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323850" y="4797425"/>
            <a:ext cx="1169988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44FCE-634B-435B-B57F-97670B464561}"/>
              </a:ext>
            </a:extLst>
          </p:cNvPr>
          <p:cNvSpPr/>
          <p:nvPr userDrawn="1"/>
        </p:nvSpPr>
        <p:spPr>
          <a:xfrm>
            <a:off x="6444208" y="4672943"/>
            <a:ext cx="2628292" cy="430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FF0000"/>
                </a:solidFill>
              </a:rPr>
              <a:t>Ne pas diffuser en dehors de votre organisation</a:t>
            </a:r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72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  <p:pic>
        <p:nvPicPr>
          <p:cNvPr id="14" name="Image 7">
            <a:extLst>
              <a:ext uri="{FF2B5EF4-FFF2-40B4-BE49-F238E27FC236}">
                <a16:creationId xmlns:a16="http://schemas.microsoft.com/office/drawing/2014/main" id="{738CE812-FD2B-4955-9B3C-64DEBDE45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93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Accueil - Club de la Continuité d'Activité">
            <a:extLst>
              <a:ext uri="{FF2B5EF4-FFF2-40B4-BE49-F238E27FC236}">
                <a16:creationId xmlns:a16="http://schemas.microsoft.com/office/drawing/2014/main" id="{C960E644-40B0-45DC-925C-43540857AB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16" y="212676"/>
            <a:ext cx="612068" cy="2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CC1DC58-28B8-4B65-BD14-B86C14C98B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7366" y="248733"/>
            <a:ext cx="784022" cy="2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427734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20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647700"/>
            <a:ext cx="9144000" cy="4495800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12294D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3250" b="1" cap="all" baseline="0">
                <a:solidFill>
                  <a:schemeClr val="bg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662400"/>
            <a:ext cx="9144000" cy="4104000"/>
          </a:xfrm>
          <a:prstGeom prst="rect">
            <a:avLst/>
          </a:prstGeom>
          <a:blipFill dpi="0" rotWithShape="0">
            <a:blip r:embed="rId2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12294D"/>
              </a:solidFill>
            </a:endParaRP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2500" b="1" cap="all" baseline="0">
                <a:solidFill>
                  <a:schemeClr val="tx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3850" y="1708150"/>
            <a:ext cx="84248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9338" y="4783138"/>
            <a:ext cx="1349375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4783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/>
              <a:t>09/03/2022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8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/>
  <p:txStyles>
    <p:titleStyle>
      <a:lvl1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2pPr>
      <a:lvl3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3pPr>
      <a:lvl4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4pPr>
      <a:lvl5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5pPr>
      <a:lvl6pPr marL="4714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6pPr>
      <a:lvl7pPr marL="9286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7pPr>
      <a:lvl8pPr marL="13858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8pPr>
      <a:lvl9pPr marL="18430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92075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171450" algn="l" rtl="0" fontAlgn="base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1450" algn="l" rtl="0" fontAlgn="base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100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9BAB8FC-243A-4AB7-8ECA-7BDC95086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4500" b="19994"/>
          <a:stretch/>
        </p:blipFill>
        <p:spPr>
          <a:xfrm>
            <a:off x="0" y="-56542"/>
            <a:ext cx="9157184" cy="3384376"/>
          </a:xfrm>
          <a:prstGeom prst="rect">
            <a:avLst/>
          </a:prstGeom>
        </p:spPr>
      </p:pic>
      <p:sp>
        <p:nvSpPr>
          <p:cNvPr id="12290" name="Espace réservé du texte 1">
            <a:extLst>
              <a:ext uri="{FF2B5EF4-FFF2-40B4-BE49-F238E27FC236}">
                <a16:creationId xmlns:a16="http://schemas.microsoft.com/office/drawing/2014/main" id="{37FE8259-D3FD-42A6-B549-CBD443A18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713" y="3327834"/>
            <a:ext cx="8424000" cy="1188132"/>
          </a:xfrm>
        </p:spPr>
        <p:txBody>
          <a:bodyPr anchor="ctr"/>
          <a:lstStyle/>
          <a:p>
            <a:pPr algn="ctr">
              <a:spcAft>
                <a:spcPct val="0"/>
              </a:spcAft>
            </a:pPr>
            <a:endParaRPr lang="fr-FR" altLang="fr-FR" sz="2000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11005-07F5-448D-B13A-D40360804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EB860A-AEEF-4795-BD19-8310BB51B30F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5" name="Image 4" descr="Accueil - Club de la Continuité d'Activité">
            <a:extLst>
              <a:ext uri="{FF2B5EF4-FFF2-40B4-BE49-F238E27FC236}">
                <a16:creationId xmlns:a16="http://schemas.microsoft.com/office/drawing/2014/main" id="{5613B7BC-7237-4022-96F6-998D18008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10" y="4681751"/>
            <a:ext cx="784390" cy="3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0D8EB50D-A3E0-4001-A24B-25CD72EC3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19" y="4571145"/>
            <a:ext cx="520161" cy="52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Un Campus dédié à la cybersécurité | Agence nationale de la sécurité des  systèmes d'information">
            <a:extLst>
              <a:ext uri="{FF2B5EF4-FFF2-40B4-BE49-F238E27FC236}">
                <a16:creationId xmlns:a16="http://schemas.microsoft.com/office/drawing/2014/main" id="{E52B3112-DFCD-4E21-A053-BD05207FD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70" y="4671895"/>
            <a:ext cx="1115186" cy="31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0BB957-AE74-48B1-B6B1-AB6C7F07D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53" y="605222"/>
            <a:ext cx="2484092" cy="2839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5CC603-D9ED-44E9-B833-70212E11CE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A5EFF-24C7-4ECC-9419-3CCC702CBDAB}"/>
              </a:ext>
            </a:extLst>
          </p:cNvPr>
          <p:cNvSpPr/>
          <p:nvPr/>
        </p:nvSpPr>
        <p:spPr>
          <a:xfrm>
            <a:off x="0" y="0"/>
            <a:ext cx="9144000" cy="722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C711FCEA-06F6-42E5-BAA1-C13AA994A0D7}"/>
              </a:ext>
            </a:extLst>
          </p:cNvPr>
          <p:cNvSpPr txBox="1">
            <a:spLocks/>
          </p:cNvSpPr>
          <p:nvPr/>
        </p:nvSpPr>
        <p:spPr bwMode="auto">
          <a:xfrm>
            <a:off x="322492" y="110818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1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286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85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43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chemeClr val="bg1"/>
                </a:solidFill>
              </a:rPr>
              <a:t>Animation du RETEX à chaud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97CE499-EDF2-4787-AB24-FDB839FE4DED}"/>
              </a:ext>
            </a:extLst>
          </p:cNvPr>
          <p:cNvGrpSpPr/>
          <p:nvPr/>
        </p:nvGrpSpPr>
        <p:grpSpPr>
          <a:xfrm>
            <a:off x="-128147" y="1479076"/>
            <a:ext cx="3960000" cy="1974690"/>
            <a:chOff x="-404" y="2034086"/>
            <a:chExt cx="3960000" cy="1974690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B90BF12-4668-493E-A8C4-607F24D7DDE4}"/>
                </a:ext>
              </a:extLst>
            </p:cNvPr>
            <p:cNvGrpSpPr/>
            <p:nvPr/>
          </p:nvGrpSpPr>
          <p:grpSpPr>
            <a:xfrm>
              <a:off x="891452" y="2034086"/>
              <a:ext cx="2294730" cy="1974690"/>
              <a:chOff x="933406" y="2019798"/>
              <a:chExt cx="2294730" cy="1974690"/>
            </a:xfrm>
          </p:grpSpPr>
          <p:sp>
            <p:nvSpPr>
              <p:cNvPr id="9" name="Rectangle : avec coin rogné 83">
                <a:extLst>
                  <a:ext uri="{FF2B5EF4-FFF2-40B4-BE49-F238E27FC236}">
                    <a16:creationId xmlns:a16="http://schemas.microsoft.com/office/drawing/2014/main" id="{46B8D79D-1EDD-4A5A-A33D-94A99C65E22C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1093426" y="1859778"/>
                <a:ext cx="1974690" cy="2294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pic>
            <p:nvPicPr>
              <p:cNvPr id="10" name="Graphic 2" descr="Meeting outline">
                <a:extLst>
                  <a:ext uri="{FF2B5EF4-FFF2-40B4-BE49-F238E27FC236}">
                    <a16:creationId xmlns:a16="http://schemas.microsoft.com/office/drawing/2014/main" id="{84B56541-F64B-405F-9AB2-FF7F9F99D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84580" y="2333772"/>
                <a:ext cx="752216" cy="752216"/>
              </a:xfrm>
              <a:prstGeom prst="rect">
                <a:avLst/>
              </a:prstGeom>
            </p:spPr>
          </p:pic>
        </p:grp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3C01237A-A9A3-402A-A144-785BD2DCC125}"/>
                </a:ext>
              </a:extLst>
            </p:cNvPr>
            <p:cNvSpPr txBox="1">
              <a:spLocks/>
            </p:cNvSpPr>
            <p:nvPr/>
          </p:nvSpPr>
          <p:spPr>
            <a:xfrm>
              <a:off x="-404" y="3100077"/>
              <a:ext cx="3960000" cy="464331"/>
            </a:xfrm>
            <a:prstGeom prst="rect">
              <a:avLst/>
            </a:prstGeom>
          </p:spPr>
          <p:txBody>
            <a:bodyPr vert="horz" wrap="square" lIns="108000" tIns="108000" rIns="108000" bIns="108000" rtlCol="0">
              <a:sp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tabLst/>
                <a:defRPr sz="1600" i="0" kern="1200" cap="none" baseline="0">
                  <a:solidFill>
                    <a:srgbClr val="FF6600"/>
                  </a:solidFill>
                  <a:latin typeface="+mn-lt"/>
                  <a:ea typeface="+mn-ea"/>
                  <a:cs typeface="+mn-cs"/>
                </a:defRPr>
              </a:lvl1pPr>
              <a:lvl2pPr marL="358775" indent="-358775" algn="just" defTabSz="914400" rtl="0" eaLnBrk="1" latinLnBrk="0" hangingPunct="1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defRPr sz="1400" kern="1200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2pPr>
              <a:lvl3pPr marL="360000" indent="0" algn="just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Tx/>
                <a:buNone/>
                <a:defRPr sz="1400" kern="1200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3pPr>
              <a:lvl4pPr marL="648000" indent="-288000" algn="just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Tahoma" panose="020B0604030504040204" pitchFamily="34" charset="0"/>
                <a:buChar char="›"/>
                <a:defRPr sz="1200" kern="1200" cap="none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4pPr>
              <a:lvl5pPr marL="90000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ahoma" panose="020B0604030504040204" pitchFamily="34" charset="0"/>
                <a:buChar char="»"/>
                <a:tabLst/>
                <a:defRPr lang="fr-FR" sz="1000" kern="1200" baseline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baseline="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baseline="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90000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ahoma" panose="020B0604030504040204" pitchFamily="34" charset="0"/>
                <a:buChar char="»"/>
                <a:tabLst/>
                <a:defRPr lang="fr-FR" sz="1000" kern="120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accent2"/>
                  </a:solidFill>
                </a:rPr>
                <a:t>Tour de table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B0FB09C-76F0-4BC3-9DBA-91E988945AA1}"/>
              </a:ext>
            </a:extLst>
          </p:cNvPr>
          <p:cNvGrpSpPr/>
          <p:nvPr/>
        </p:nvGrpSpPr>
        <p:grpSpPr>
          <a:xfrm>
            <a:off x="4372861" y="1479076"/>
            <a:ext cx="4261771" cy="1974690"/>
            <a:chOff x="4352651" y="2242136"/>
            <a:chExt cx="4261771" cy="1974690"/>
          </a:xfrm>
        </p:grpSpPr>
        <p:sp>
          <p:nvSpPr>
            <p:cNvPr id="11" name="Rectangle : avec coin rogné 83">
              <a:extLst>
                <a:ext uri="{FF2B5EF4-FFF2-40B4-BE49-F238E27FC236}">
                  <a16:creationId xmlns:a16="http://schemas.microsoft.com/office/drawing/2014/main" id="{35991CC1-17E5-4BCF-8F00-BC5AD3B05438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5496192" y="1098595"/>
              <a:ext cx="1974690" cy="4261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14" name="Graphic 14" descr="Badge Tick1 outline">
              <a:extLst>
                <a:ext uri="{FF2B5EF4-FFF2-40B4-BE49-F238E27FC236}">
                  <a16:creationId xmlns:a16="http://schemas.microsoft.com/office/drawing/2014/main" id="{E8F4A7B2-D119-4FE2-9292-79F70EEF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82476" y="2567160"/>
              <a:ext cx="752216" cy="752216"/>
            </a:xfrm>
            <a:prstGeom prst="rect">
              <a:avLst/>
            </a:prstGeom>
          </p:spPr>
        </p:pic>
        <p:pic>
          <p:nvPicPr>
            <p:cNvPr id="15" name="Graphic 16" descr="Badge Follow outline">
              <a:extLst>
                <a:ext uri="{FF2B5EF4-FFF2-40B4-BE49-F238E27FC236}">
                  <a16:creationId xmlns:a16="http://schemas.microsoft.com/office/drawing/2014/main" id="{9F6AE821-97D6-4D9F-8702-FCF1E47C2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2444" y="2571750"/>
              <a:ext cx="752216" cy="752216"/>
            </a:xfrm>
            <a:prstGeom prst="rect">
              <a:avLst/>
            </a:prstGeom>
          </p:spPr>
        </p:pic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FA03FE43-442A-4AC7-B4B1-4CE4B5897CCC}"/>
                </a:ext>
              </a:extLst>
            </p:cNvPr>
            <p:cNvSpPr txBox="1">
              <a:spLocks/>
            </p:cNvSpPr>
            <p:nvPr/>
          </p:nvSpPr>
          <p:spPr>
            <a:xfrm>
              <a:off x="4533795" y="3323966"/>
              <a:ext cx="1724379" cy="464331"/>
            </a:xfrm>
            <a:prstGeom prst="rect">
              <a:avLst/>
            </a:prstGeom>
          </p:spPr>
          <p:txBody>
            <a:bodyPr vert="horz" wrap="square" lIns="108000" tIns="108000" rIns="108000" bIns="108000" rtlCol="0">
              <a:sp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tabLst/>
                <a:defRPr sz="1600" i="0" kern="1200" cap="none" baseline="0">
                  <a:solidFill>
                    <a:srgbClr val="FF6600"/>
                  </a:solidFill>
                  <a:latin typeface="+mn-lt"/>
                  <a:ea typeface="+mn-ea"/>
                  <a:cs typeface="+mn-cs"/>
                </a:defRPr>
              </a:lvl1pPr>
              <a:lvl2pPr marL="358775" indent="-358775" algn="just" defTabSz="914400" rtl="0" eaLnBrk="1" latinLnBrk="0" hangingPunct="1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defRPr sz="1400" kern="1200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2pPr>
              <a:lvl3pPr marL="360000" indent="0" algn="just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Tx/>
                <a:buNone/>
                <a:defRPr sz="1400" kern="1200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3pPr>
              <a:lvl4pPr marL="648000" indent="-288000" algn="just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Tahoma" panose="020B0604030504040204" pitchFamily="34" charset="0"/>
                <a:buChar char="›"/>
                <a:defRPr sz="1200" kern="1200" cap="none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4pPr>
              <a:lvl5pPr marL="90000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ahoma" panose="020B0604030504040204" pitchFamily="34" charset="0"/>
                <a:buChar char="»"/>
                <a:tabLst/>
                <a:defRPr lang="fr-FR" sz="1000" kern="1200" baseline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baseline="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baseline="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90000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ahoma" panose="020B0604030504040204" pitchFamily="34" charset="0"/>
                <a:buChar char="»"/>
                <a:tabLst/>
                <a:defRPr lang="fr-FR" sz="1000" kern="120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accent2"/>
                  </a:solidFill>
                </a:rPr>
                <a:t>Points positifs</a:t>
              </a: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C63B23BF-4A76-45FC-9AF2-FADE3DB20088}"/>
                </a:ext>
              </a:extLst>
            </p:cNvPr>
            <p:cNvSpPr txBox="1">
              <a:spLocks/>
            </p:cNvSpPr>
            <p:nvPr/>
          </p:nvSpPr>
          <p:spPr>
            <a:xfrm>
              <a:off x="6686362" y="3305858"/>
              <a:ext cx="1724379" cy="710552"/>
            </a:xfrm>
            <a:prstGeom prst="rect">
              <a:avLst/>
            </a:prstGeom>
          </p:spPr>
          <p:txBody>
            <a:bodyPr vert="horz" wrap="square" lIns="108000" tIns="108000" rIns="108000" bIns="108000" rtlCol="0">
              <a:sp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tabLst/>
                <a:defRPr sz="1600" i="0" kern="1200" cap="none" baseline="0">
                  <a:solidFill>
                    <a:srgbClr val="FF6600"/>
                  </a:solidFill>
                  <a:latin typeface="+mn-lt"/>
                  <a:ea typeface="+mn-ea"/>
                  <a:cs typeface="+mn-cs"/>
                </a:defRPr>
              </a:lvl1pPr>
              <a:lvl2pPr marL="358775" indent="-358775" algn="just" defTabSz="914400" rtl="0" eaLnBrk="1" latinLnBrk="0" hangingPunct="1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defRPr sz="1400" kern="1200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2pPr>
              <a:lvl3pPr marL="360000" indent="0" algn="just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Tx/>
                <a:buNone/>
                <a:defRPr sz="1400" kern="1200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3pPr>
              <a:lvl4pPr marL="648000" indent="-288000" algn="just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Tahoma" panose="020B0604030504040204" pitchFamily="34" charset="0"/>
                <a:buChar char="›"/>
                <a:defRPr sz="1200" kern="1200" cap="none" baseline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4pPr>
              <a:lvl5pPr marL="90000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ahoma" panose="020B0604030504040204" pitchFamily="34" charset="0"/>
                <a:buChar char="»"/>
                <a:tabLst/>
                <a:defRPr lang="fr-FR" sz="1000" kern="1200" baseline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baseline="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baseline="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90000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ahoma" panose="020B0604030504040204" pitchFamily="34" charset="0"/>
                <a:buChar char="»"/>
                <a:tabLst/>
                <a:defRPr lang="fr-FR" sz="1000" kern="120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900000" indent="-252000" algn="just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Tahoma" panose="020B0604030504040204" pitchFamily="34" charset="0"/>
                <a:buChar char="»"/>
                <a:defRPr lang="fr-FR" sz="1000" kern="1200" noProof="0" dirty="0" smtClean="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accent2"/>
                  </a:solidFill>
                </a:rPr>
                <a:t>Axes d’amélioration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FFB44D0F-7FE7-4376-A304-D30877CCA818}"/>
              </a:ext>
            </a:extLst>
          </p:cNvPr>
          <p:cNvSpPr txBox="1"/>
          <p:nvPr/>
        </p:nvSpPr>
        <p:spPr>
          <a:xfrm>
            <a:off x="83891" y="3611257"/>
            <a:ext cx="365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[modalités d’organisation : ordre de passage temps de parole] </a:t>
            </a:r>
          </a:p>
        </p:txBody>
      </p:sp>
    </p:spTree>
    <p:extLst>
      <p:ext uri="{BB962C8B-B14F-4D97-AF65-F5344CB8AC3E}">
        <p14:creationId xmlns:p14="http://schemas.microsoft.com/office/powerpoint/2010/main" val="23014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9365A-AE26-4E38-8389-8106C5B03BC0}"/>
              </a:ext>
            </a:extLst>
          </p:cNvPr>
          <p:cNvSpPr/>
          <p:nvPr/>
        </p:nvSpPr>
        <p:spPr>
          <a:xfrm>
            <a:off x="0" y="0"/>
            <a:ext cx="9144000" cy="722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1F50A8-41B2-41F0-BE53-CF74D2CD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2" y="116448"/>
            <a:ext cx="8424863" cy="539750"/>
          </a:xfrm>
        </p:spPr>
        <p:txBody>
          <a:bodyPr/>
          <a:lstStyle/>
          <a:p>
            <a:r>
              <a:rPr lang="fr-FR" sz="2000" dirty="0">
                <a:solidFill>
                  <a:schemeClr val="bg1"/>
                </a:solidFill>
              </a:rPr>
              <a:t>Proposition de sujets à évoquer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DBF38B-6CD6-4609-A6F0-22FB8D6342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157184" y="4783138"/>
            <a:ext cx="1349375" cy="360362"/>
          </a:xfrm>
        </p:spPr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B35A87A5-2CF9-48E1-BDCC-4060866EE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472" y="987574"/>
            <a:ext cx="2571618" cy="550033"/>
          </a:xfrm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200" b="1" dirty="0"/>
              <a:t>Gestion des impacts </a:t>
            </a:r>
            <a:br>
              <a:rPr lang="fr-FR" sz="1200" b="1" dirty="0"/>
            </a:br>
            <a:r>
              <a:rPr lang="fr-FR" sz="1200" b="1" dirty="0"/>
              <a:t>de la crise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224185D3-01AE-4003-B58A-01ECB5CD78C6}"/>
              </a:ext>
            </a:extLst>
          </p:cNvPr>
          <p:cNvSpPr txBox="1">
            <a:spLocks/>
          </p:cNvSpPr>
          <p:nvPr/>
        </p:nvSpPr>
        <p:spPr bwMode="gray">
          <a:xfrm>
            <a:off x="3286192" y="987574"/>
            <a:ext cx="2571618" cy="5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92075" algn="l" rtl="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8" indent="-171450" algn="l" rtl="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1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/>
              <a:t>Communication intra-cellule et avec l’externe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814E8E3E-9D69-4A01-A947-D2C67A33B3AE}"/>
              </a:ext>
            </a:extLst>
          </p:cNvPr>
          <p:cNvSpPr txBox="1">
            <a:spLocks/>
          </p:cNvSpPr>
          <p:nvPr/>
        </p:nvSpPr>
        <p:spPr bwMode="gray">
          <a:xfrm>
            <a:off x="6074764" y="987574"/>
            <a:ext cx="3024336" cy="5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92075" algn="l" rtl="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8" indent="-171450" algn="l" rtl="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1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/>
              <a:t>Coopération avec l’écosystème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867B756D-7B87-4759-AA68-1B0E15393D1E}"/>
              </a:ext>
            </a:extLst>
          </p:cNvPr>
          <p:cNvSpPr txBox="1">
            <a:spLocks/>
          </p:cNvSpPr>
          <p:nvPr/>
        </p:nvSpPr>
        <p:spPr bwMode="gray">
          <a:xfrm>
            <a:off x="3275856" y="2896133"/>
            <a:ext cx="257161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92075" algn="l" rtl="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8" indent="-171450" algn="l" rtl="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1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/>
              <a:t>Continuité d’activité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44975A4B-A43E-42D0-8900-923651E31273}"/>
              </a:ext>
            </a:extLst>
          </p:cNvPr>
          <p:cNvSpPr txBox="1">
            <a:spLocks/>
          </p:cNvSpPr>
          <p:nvPr/>
        </p:nvSpPr>
        <p:spPr bwMode="gray">
          <a:xfrm>
            <a:off x="6264188" y="2896133"/>
            <a:ext cx="257161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92075" algn="l" rtl="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8" indent="-171450" algn="l" rtl="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1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/>
              <a:t>Expérience de l’exercice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344BA263-87D2-4C8D-94F7-DDCC19E5A657}"/>
              </a:ext>
            </a:extLst>
          </p:cNvPr>
          <p:cNvSpPr txBox="1">
            <a:spLocks/>
          </p:cNvSpPr>
          <p:nvPr/>
        </p:nvSpPr>
        <p:spPr bwMode="gray">
          <a:xfrm>
            <a:off x="257741" y="2895786"/>
            <a:ext cx="257161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92075" algn="l" rtl="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8" indent="-171450" algn="l" rtl="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100" indent="-171450" algn="l" rtl="0" fontAlgn="base"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/>
              <a:t>Enjeux du Blackout numérique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99FA2D8-C5A5-4CC1-A8F3-CDC5A38DC733}"/>
              </a:ext>
            </a:extLst>
          </p:cNvPr>
          <p:cNvGrpSpPr/>
          <p:nvPr/>
        </p:nvGrpSpPr>
        <p:grpSpPr>
          <a:xfrm>
            <a:off x="262471" y="1509050"/>
            <a:ext cx="2571618" cy="1368000"/>
            <a:chOff x="262471" y="1779662"/>
            <a:chExt cx="2571618" cy="13680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1416EFE-1723-4E0E-B4D8-D8C5C126801C}"/>
                </a:ext>
              </a:extLst>
            </p:cNvPr>
            <p:cNvSpPr/>
            <p:nvPr/>
          </p:nvSpPr>
          <p:spPr>
            <a:xfrm>
              <a:off x="262471" y="1779662"/>
              <a:ext cx="2571618" cy="136800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 rtlCol="0" anchor="t"/>
            <a:lstStyle/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endParaRPr lang="fr-FR" sz="700" dirty="0"/>
            </a:p>
            <a:p>
              <a:endParaRPr lang="fr-FR" sz="700" i="1" dirty="0"/>
            </a:p>
            <a:p>
              <a:r>
                <a:rPr lang="fr-FR" sz="700" i="1" dirty="0"/>
                <a:t>Commentaire libre:</a:t>
              </a:r>
              <a:endParaRPr lang="fr-FR" sz="800" i="1" dirty="0"/>
            </a:p>
          </p:txBody>
        </p:sp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78EEE301-AD41-47B5-A9C8-B7AA2262FD7B}"/>
                </a:ext>
              </a:extLst>
            </p:cNvPr>
            <p:cNvSpPr/>
            <p:nvPr/>
          </p:nvSpPr>
          <p:spPr>
            <a:xfrm>
              <a:off x="431540" y="18840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+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E00F293-FF11-4D2A-8AE1-774B6999D097}"/>
                </a:ext>
              </a:extLst>
            </p:cNvPr>
            <p:cNvSpPr/>
            <p:nvPr/>
          </p:nvSpPr>
          <p:spPr>
            <a:xfrm>
              <a:off x="1619004" y="18802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-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D332559-84F7-447B-9FF5-FB74C924BEDB}"/>
              </a:ext>
            </a:extLst>
          </p:cNvPr>
          <p:cNvGrpSpPr/>
          <p:nvPr/>
        </p:nvGrpSpPr>
        <p:grpSpPr>
          <a:xfrm>
            <a:off x="3286191" y="1509050"/>
            <a:ext cx="2571618" cy="1368000"/>
            <a:chOff x="262471" y="1779662"/>
            <a:chExt cx="2571618" cy="1368000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8AD11879-01D4-4848-90AE-D24207785DA5}"/>
                </a:ext>
              </a:extLst>
            </p:cNvPr>
            <p:cNvSpPr/>
            <p:nvPr/>
          </p:nvSpPr>
          <p:spPr>
            <a:xfrm>
              <a:off x="262471" y="1779662"/>
              <a:ext cx="2571618" cy="136800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endParaRPr lang="fr-FR" sz="700" dirty="0"/>
            </a:p>
            <a:p>
              <a:endParaRPr lang="fr-FR" sz="700" i="1" dirty="0"/>
            </a:p>
            <a:p>
              <a:r>
                <a:rPr lang="fr-FR" sz="700" i="1" dirty="0"/>
                <a:t>Commentaire libre:</a:t>
              </a:r>
              <a:endParaRPr lang="fr-FR" sz="800" i="1" dirty="0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B00DFF1D-3F27-4526-B85D-993C085095E8}"/>
                </a:ext>
              </a:extLst>
            </p:cNvPr>
            <p:cNvSpPr/>
            <p:nvPr/>
          </p:nvSpPr>
          <p:spPr>
            <a:xfrm>
              <a:off x="431540" y="18840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+</a:t>
              </a: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27102ED6-9EA6-49A5-AED7-267D79DE9D72}"/>
                </a:ext>
              </a:extLst>
            </p:cNvPr>
            <p:cNvSpPr/>
            <p:nvPr/>
          </p:nvSpPr>
          <p:spPr>
            <a:xfrm>
              <a:off x="1619004" y="18802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-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9FC9645-E7ED-4F52-AE81-381721C8FD96}"/>
              </a:ext>
            </a:extLst>
          </p:cNvPr>
          <p:cNvGrpSpPr/>
          <p:nvPr/>
        </p:nvGrpSpPr>
        <p:grpSpPr>
          <a:xfrm>
            <a:off x="6309910" y="1504771"/>
            <a:ext cx="2571618" cy="1368000"/>
            <a:chOff x="262471" y="1779662"/>
            <a:chExt cx="2571618" cy="136800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33255614-94E9-43AB-83FE-AB28F9E6BAB9}"/>
                </a:ext>
              </a:extLst>
            </p:cNvPr>
            <p:cNvSpPr/>
            <p:nvPr/>
          </p:nvSpPr>
          <p:spPr>
            <a:xfrm>
              <a:off x="262471" y="1779662"/>
              <a:ext cx="2571618" cy="136800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endParaRPr lang="fr-FR" sz="700" dirty="0"/>
            </a:p>
            <a:p>
              <a:endParaRPr lang="fr-FR" sz="700" i="1" dirty="0"/>
            </a:p>
            <a:p>
              <a:r>
                <a:rPr lang="fr-FR" sz="700" i="1" dirty="0"/>
                <a:t>Commentaire libre:</a:t>
              </a:r>
              <a:endParaRPr lang="fr-FR" sz="800" i="1" dirty="0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9AE768D-5685-41D6-95D1-8DAB8B79C4E8}"/>
                </a:ext>
              </a:extLst>
            </p:cNvPr>
            <p:cNvSpPr/>
            <p:nvPr/>
          </p:nvSpPr>
          <p:spPr>
            <a:xfrm>
              <a:off x="431540" y="18840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+</a:t>
              </a: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F7849B2-FDC5-4599-AC0B-3B218B0D6B0F}"/>
                </a:ext>
              </a:extLst>
            </p:cNvPr>
            <p:cNvSpPr/>
            <p:nvPr/>
          </p:nvSpPr>
          <p:spPr>
            <a:xfrm>
              <a:off x="1619004" y="18802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-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306A9E9F-9987-4B70-8566-5E99ECAD1CCE}"/>
              </a:ext>
            </a:extLst>
          </p:cNvPr>
          <p:cNvGrpSpPr/>
          <p:nvPr/>
        </p:nvGrpSpPr>
        <p:grpSpPr>
          <a:xfrm>
            <a:off x="262472" y="3380596"/>
            <a:ext cx="2571618" cy="1368000"/>
            <a:chOff x="262471" y="1779662"/>
            <a:chExt cx="2571618" cy="1368000"/>
          </a:xfrm>
        </p:grpSpPr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2CC9236C-805D-449E-864E-8543E4454972}"/>
                </a:ext>
              </a:extLst>
            </p:cNvPr>
            <p:cNvSpPr/>
            <p:nvPr/>
          </p:nvSpPr>
          <p:spPr>
            <a:xfrm>
              <a:off x="262471" y="1779662"/>
              <a:ext cx="2571618" cy="136800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endParaRPr lang="fr-FR" sz="700" dirty="0"/>
            </a:p>
            <a:p>
              <a:endParaRPr lang="fr-FR" sz="700" i="1" dirty="0"/>
            </a:p>
            <a:p>
              <a:r>
                <a:rPr lang="fr-FR" sz="700" i="1" dirty="0"/>
                <a:t>Commentaire libre:</a:t>
              </a:r>
              <a:endParaRPr lang="fr-FR" sz="800" i="1" dirty="0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392C0992-8942-43B1-9C70-172AFD340792}"/>
                </a:ext>
              </a:extLst>
            </p:cNvPr>
            <p:cNvSpPr/>
            <p:nvPr/>
          </p:nvSpPr>
          <p:spPr>
            <a:xfrm>
              <a:off x="431540" y="18840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+</a:t>
              </a: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5974457C-B564-45A6-B498-3B24838FE864}"/>
                </a:ext>
              </a:extLst>
            </p:cNvPr>
            <p:cNvSpPr/>
            <p:nvPr/>
          </p:nvSpPr>
          <p:spPr>
            <a:xfrm>
              <a:off x="1619004" y="18802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-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966165A-BD37-43B4-8D39-941B6EFB0379}"/>
              </a:ext>
            </a:extLst>
          </p:cNvPr>
          <p:cNvGrpSpPr/>
          <p:nvPr/>
        </p:nvGrpSpPr>
        <p:grpSpPr>
          <a:xfrm>
            <a:off x="3286192" y="3380596"/>
            <a:ext cx="2571618" cy="1368000"/>
            <a:chOff x="262471" y="1779662"/>
            <a:chExt cx="2571618" cy="1368000"/>
          </a:xfrm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25153419-A747-485B-9904-856AF5157EEF}"/>
                </a:ext>
              </a:extLst>
            </p:cNvPr>
            <p:cNvSpPr/>
            <p:nvPr/>
          </p:nvSpPr>
          <p:spPr>
            <a:xfrm>
              <a:off x="262471" y="1779662"/>
              <a:ext cx="2571618" cy="136800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endParaRPr lang="fr-FR" sz="700" dirty="0"/>
            </a:p>
            <a:p>
              <a:endParaRPr lang="fr-FR" sz="700" i="1" dirty="0"/>
            </a:p>
            <a:p>
              <a:r>
                <a:rPr lang="fr-FR" sz="700" i="1" dirty="0"/>
                <a:t>Commentaire libre:</a:t>
              </a:r>
              <a:endParaRPr lang="fr-FR" sz="800" i="1" dirty="0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0C730A5-7A7F-42D6-9AF0-DF272209700B}"/>
                </a:ext>
              </a:extLst>
            </p:cNvPr>
            <p:cNvSpPr/>
            <p:nvPr/>
          </p:nvSpPr>
          <p:spPr>
            <a:xfrm>
              <a:off x="431540" y="18840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+</a:t>
              </a: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CE401002-B6DD-484C-932C-ACD74223DBBD}"/>
                </a:ext>
              </a:extLst>
            </p:cNvPr>
            <p:cNvSpPr/>
            <p:nvPr/>
          </p:nvSpPr>
          <p:spPr>
            <a:xfrm>
              <a:off x="1619004" y="18802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-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C45CD5D-8B5B-4E93-9BA7-549EB5DF1047}"/>
              </a:ext>
            </a:extLst>
          </p:cNvPr>
          <p:cNvGrpSpPr/>
          <p:nvPr/>
        </p:nvGrpSpPr>
        <p:grpSpPr>
          <a:xfrm>
            <a:off x="6309911" y="3376317"/>
            <a:ext cx="2571618" cy="1368000"/>
            <a:chOff x="262471" y="1779662"/>
            <a:chExt cx="2571618" cy="1368000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A25A58D1-6918-4B3F-8E7D-FD87BA92DA89}"/>
                </a:ext>
              </a:extLst>
            </p:cNvPr>
            <p:cNvSpPr/>
            <p:nvPr/>
          </p:nvSpPr>
          <p:spPr>
            <a:xfrm>
              <a:off x="262471" y="1779662"/>
              <a:ext cx="2571618" cy="136800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pPr algn="ctr"/>
              <a:endParaRPr lang="fr-FR" sz="700" dirty="0"/>
            </a:p>
            <a:p>
              <a:endParaRPr lang="fr-FR" sz="700" dirty="0"/>
            </a:p>
            <a:p>
              <a:endParaRPr lang="fr-FR" sz="700" i="1" dirty="0"/>
            </a:p>
            <a:p>
              <a:r>
                <a:rPr lang="fr-FR" sz="700" i="1" dirty="0"/>
                <a:t>Commentaire libre:</a:t>
              </a:r>
              <a:endParaRPr lang="fr-FR" sz="800" i="1" dirty="0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210795BF-F87D-436D-AE64-EBF740162D99}"/>
                </a:ext>
              </a:extLst>
            </p:cNvPr>
            <p:cNvSpPr/>
            <p:nvPr/>
          </p:nvSpPr>
          <p:spPr>
            <a:xfrm>
              <a:off x="431540" y="18840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+</a:t>
              </a: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77B06218-2EA7-485E-8340-DA0C2489A4AE}"/>
                </a:ext>
              </a:extLst>
            </p:cNvPr>
            <p:cNvSpPr/>
            <p:nvPr/>
          </p:nvSpPr>
          <p:spPr>
            <a:xfrm>
              <a:off x="1619004" y="1880227"/>
              <a:ext cx="180020" cy="18002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9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5F6B02-08B8-4C78-AA93-B226E877D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275606"/>
            <a:ext cx="8424334" cy="3312368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/>
              <a:t>Comment avez-vous appréhendé le scénario et les impacts ?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/>
              <a:t>Comment s’est passé la coopération au sein de la cellule ? Comment vos joueurs ont-ils réagi au scénario ?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/>
              <a:t>Quelles solutions concrètes de réponse à la crise avez-vous imaginé pour maintenir l’activité, mobiliser vos cercles de confiances ou communiquer ? Ces procédures, ces solutions existent-elles dans vos organisations respectives ?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/>
              <a:t>Option – Comment avez-vous trouverez l’exercice ? Des souhaits de participation dans le futur ?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coordinateurs présents pourront participer à la restitution.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5CC603-D9ED-44E9-B833-70212E11CE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A5EFF-24C7-4ECC-9419-3CCC702CBDAB}"/>
              </a:ext>
            </a:extLst>
          </p:cNvPr>
          <p:cNvSpPr/>
          <p:nvPr/>
        </p:nvSpPr>
        <p:spPr>
          <a:xfrm>
            <a:off x="0" y="0"/>
            <a:ext cx="9144000" cy="722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C711FCEA-06F6-42E5-BAA1-C13AA994A0D7}"/>
              </a:ext>
            </a:extLst>
          </p:cNvPr>
          <p:cNvSpPr txBox="1">
            <a:spLocks/>
          </p:cNvSpPr>
          <p:nvPr/>
        </p:nvSpPr>
        <p:spPr bwMode="auto">
          <a:xfrm>
            <a:off x="322492" y="110818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1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286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85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43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chemeClr val="bg1"/>
                </a:solidFill>
              </a:rPr>
              <a:t>Proposition d’animation du RETEX à chaud</a:t>
            </a:r>
          </a:p>
        </p:txBody>
      </p:sp>
    </p:spTree>
    <p:extLst>
      <p:ext uri="{BB962C8B-B14F-4D97-AF65-F5344CB8AC3E}">
        <p14:creationId xmlns:p14="http://schemas.microsoft.com/office/powerpoint/2010/main" val="235855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5CC603-D9ED-44E9-B833-70212E11CE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A5EFF-24C7-4ECC-9419-3CCC702CBDAB}"/>
              </a:ext>
            </a:extLst>
          </p:cNvPr>
          <p:cNvSpPr/>
          <p:nvPr/>
        </p:nvSpPr>
        <p:spPr>
          <a:xfrm>
            <a:off x="0" y="0"/>
            <a:ext cx="9144000" cy="722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C711FCEA-06F6-42E5-BAA1-C13AA994A0D7}"/>
              </a:ext>
            </a:extLst>
          </p:cNvPr>
          <p:cNvSpPr txBox="1">
            <a:spLocks/>
          </p:cNvSpPr>
          <p:nvPr/>
        </p:nvSpPr>
        <p:spPr bwMode="auto">
          <a:xfrm>
            <a:off x="322492" y="110818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1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286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85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43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chemeClr val="bg1"/>
                </a:solidFill>
              </a:rPr>
              <a:t>Rappel de bonnes pratiques </a:t>
            </a:r>
            <a:r>
              <a:rPr lang="fr-FR" sz="2000">
                <a:solidFill>
                  <a:schemeClr val="bg1"/>
                </a:solidFill>
              </a:rPr>
              <a:t>de gestion de crise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Rectangle : avec coin rogné 83">
            <a:extLst>
              <a:ext uri="{FF2B5EF4-FFF2-40B4-BE49-F238E27FC236}">
                <a16:creationId xmlns:a16="http://schemas.microsoft.com/office/drawing/2014/main" id="{F754437D-1C6C-499D-97DA-6C9E1274A97C}"/>
              </a:ext>
            </a:extLst>
          </p:cNvPr>
          <p:cNvSpPr>
            <a:spLocks/>
          </p:cNvSpPr>
          <p:nvPr/>
        </p:nvSpPr>
        <p:spPr>
          <a:xfrm flipH="1">
            <a:off x="4791985" y="3477447"/>
            <a:ext cx="3744417" cy="400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 pas payer la rançon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 : avec coin rogné 83">
            <a:extLst>
              <a:ext uri="{FF2B5EF4-FFF2-40B4-BE49-F238E27FC236}">
                <a16:creationId xmlns:a16="http://schemas.microsoft.com/office/drawing/2014/main" id="{CF669C02-7FF7-48EA-8318-E4393EEFF243}"/>
              </a:ext>
            </a:extLst>
          </p:cNvPr>
          <p:cNvSpPr>
            <a:spLocks/>
          </p:cNvSpPr>
          <p:nvPr/>
        </p:nvSpPr>
        <p:spPr>
          <a:xfrm flipH="1">
            <a:off x="675860" y="3470617"/>
            <a:ext cx="3744417" cy="400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Restaurer le système d’information à partir de sauvegardes saines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avec coin rogné 83">
            <a:extLst>
              <a:ext uri="{FF2B5EF4-FFF2-40B4-BE49-F238E27FC236}">
                <a16:creationId xmlns:a16="http://schemas.microsoft.com/office/drawing/2014/main" id="{6D42C774-F689-4940-9F9B-4A7E940DEFCA}"/>
              </a:ext>
            </a:extLst>
          </p:cNvPr>
          <p:cNvSpPr>
            <a:spLocks/>
          </p:cNvSpPr>
          <p:nvPr/>
        </p:nvSpPr>
        <p:spPr>
          <a:xfrm flipH="1">
            <a:off x="4791985" y="1184559"/>
            <a:ext cx="3744417" cy="400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Endiguer la propagation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: avec coin rogné 83">
            <a:extLst>
              <a:ext uri="{FF2B5EF4-FFF2-40B4-BE49-F238E27FC236}">
                <a16:creationId xmlns:a16="http://schemas.microsoft.com/office/drawing/2014/main" id="{48662342-1FC9-4CC6-AA1C-544ED6008B1E}"/>
              </a:ext>
            </a:extLst>
          </p:cNvPr>
          <p:cNvSpPr>
            <a:spLocks/>
          </p:cNvSpPr>
          <p:nvPr/>
        </p:nvSpPr>
        <p:spPr>
          <a:xfrm flipH="1">
            <a:off x="699177" y="1184559"/>
            <a:ext cx="3744417" cy="400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Identifier les impacts de l’attaque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42">
            <a:extLst>
              <a:ext uri="{FF2B5EF4-FFF2-40B4-BE49-F238E27FC236}">
                <a16:creationId xmlns:a16="http://schemas.microsoft.com/office/drawing/2014/main" id="{2AB3EED2-BF0F-4F75-BC62-E0DA57C15DFA}"/>
              </a:ext>
            </a:extLst>
          </p:cNvPr>
          <p:cNvSpPr/>
          <p:nvPr/>
        </p:nvSpPr>
        <p:spPr>
          <a:xfrm>
            <a:off x="4700407" y="1090486"/>
            <a:ext cx="324337" cy="324000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 : avec coin rogné 83">
            <a:extLst>
              <a:ext uri="{FF2B5EF4-FFF2-40B4-BE49-F238E27FC236}">
                <a16:creationId xmlns:a16="http://schemas.microsoft.com/office/drawing/2014/main" id="{10B18ECE-C7C3-4489-9F6F-EC5EC70910EC}"/>
              </a:ext>
            </a:extLst>
          </p:cNvPr>
          <p:cNvSpPr>
            <a:spLocks/>
          </p:cNvSpPr>
          <p:nvPr/>
        </p:nvSpPr>
        <p:spPr>
          <a:xfrm flipH="1">
            <a:off x="710075" y="2307801"/>
            <a:ext cx="3744417" cy="400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Communiquer au bon niveau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 : avec coin rogné 83">
            <a:extLst>
              <a:ext uri="{FF2B5EF4-FFF2-40B4-BE49-F238E27FC236}">
                <a16:creationId xmlns:a16="http://schemas.microsoft.com/office/drawing/2014/main" id="{9FF7AD40-144A-4B34-A067-C05B140BBE21}"/>
              </a:ext>
            </a:extLst>
          </p:cNvPr>
          <p:cNvSpPr>
            <a:spLocks/>
          </p:cNvSpPr>
          <p:nvPr/>
        </p:nvSpPr>
        <p:spPr>
          <a:xfrm flipH="1">
            <a:off x="4762306" y="2298391"/>
            <a:ext cx="3774095" cy="400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Prévenir les autorités compétentes et porter plainte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42">
            <a:extLst>
              <a:ext uri="{FF2B5EF4-FFF2-40B4-BE49-F238E27FC236}">
                <a16:creationId xmlns:a16="http://schemas.microsoft.com/office/drawing/2014/main" id="{6B260FC9-D528-4764-8700-F8C7213D4A27}"/>
              </a:ext>
            </a:extLst>
          </p:cNvPr>
          <p:cNvSpPr/>
          <p:nvPr/>
        </p:nvSpPr>
        <p:spPr>
          <a:xfrm>
            <a:off x="628774" y="2155159"/>
            <a:ext cx="324337" cy="324000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e 42">
            <a:extLst>
              <a:ext uri="{FF2B5EF4-FFF2-40B4-BE49-F238E27FC236}">
                <a16:creationId xmlns:a16="http://schemas.microsoft.com/office/drawing/2014/main" id="{E448E7AA-E600-44C6-AD98-35C75DA98214}"/>
              </a:ext>
            </a:extLst>
          </p:cNvPr>
          <p:cNvSpPr/>
          <p:nvPr/>
        </p:nvSpPr>
        <p:spPr>
          <a:xfrm>
            <a:off x="4728092" y="3367485"/>
            <a:ext cx="324337" cy="324000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Ellipse 42">
            <a:extLst>
              <a:ext uri="{FF2B5EF4-FFF2-40B4-BE49-F238E27FC236}">
                <a16:creationId xmlns:a16="http://schemas.microsoft.com/office/drawing/2014/main" id="{E3BEEA6D-4758-4531-BDCA-A4EF67EC5EE5}"/>
              </a:ext>
            </a:extLst>
          </p:cNvPr>
          <p:cNvSpPr/>
          <p:nvPr/>
        </p:nvSpPr>
        <p:spPr>
          <a:xfrm>
            <a:off x="547906" y="3367485"/>
            <a:ext cx="324337" cy="324000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791279D1-1DAB-4D95-9CB3-02B287B82FBF}"/>
              </a:ext>
            </a:extLst>
          </p:cNvPr>
          <p:cNvSpPr txBox="1"/>
          <p:nvPr/>
        </p:nvSpPr>
        <p:spPr>
          <a:xfrm>
            <a:off x="4791985" y="3914381"/>
            <a:ext cx="37444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est recommandé par l’état français et l’ANSSI de ne pas payer la rançon qui inciterait les criminels à poursuivre leurs activités malveillantes sur d’autres structures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5D274CF7-C8C9-41A9-9240-15D93396F2D3}"/>
              </a:ext>
            </a:extLst>
          </p:cNvPr>
          <p:cNvSpPr txBox="1"/>
          <p:nvPr/>
        </p:nvSpPr>
        <p:spPr>
          <a:xfrm>
            <a:off x="4762308" y="1608214"/>
            <a:ext cx="37444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L’une des premières actions, une fois l’incident déclaré, consiste à éviter la propagation de l’attaque à l’ensemble des équipements informatiques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584B196A-4888-46A6-A810-C8655028BDAE}"/>
              </a:ext>
            </a:extLst>
          </p:cNvPr>
          <p:cNvSpPr txBox="1"/>
          <p:nvPr/>
        </p:nvSpPr>
        <p:spPr>
          <a:xfrm>
            <a:off x="675860" y="1565471"/>
            <a:ext cx="37444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cyberattaque provoque un dysfonctionnement général des activités qui implique la mise en place de méthodes de travail dans un mode dégradé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D1D32E2D-B3DD-4D33-8A6B-64B9B7E54057}"/>
              </a:ext>
            </a:extLst>
          </p:cNvPr>
          <p:cNvSpPr txBox="1"/>
          <p:nvPr/>
        </p:nvSpPr>
        <p:spPr>
          <a:xfrm>
            <a:off x="675860" y="2696367"/>
            <a:ext cx="37444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messages de communication interne et externe doivent être au maximum anticipés en lien avec les équipes métiers et technique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A2784C7B-83E4-4826-83EC-EB66830867A9}"/>
              </a:ext>
            </a:extLst>
          </p:cNvPr>
          <p:cNvSpPr txBox="1"/>
          <p:nvPr/>
        </p:nvSpPr>
        <p:spPr>
          <a:xfrm>
            <a:off x="4734149" y="2686193"/>
            <a:ext cx="37444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Tout au long de la crise, l’entité doit être accompagnée techniquement par un PRIS* et/ou par le CERT-FR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934781E1-9B51-4B5D-A6FF-0F05451F157A}"/>
              </a:ext>
            </a:extLst>
          </p:cNvPr>
          <p:cNvSpPr txBox="1"/>
          <p:nvPr/>
        </p:nvSpPr>
        <p:spPr>
          <a:xfrm>
            <a:off x="675860" y="3914381"/>
            <a:ext cx="37444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s’agira de s’assurer que ces versions restaurées ne soient pas compromises ni vulnérables en appliquant les bons correctifs.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4" name="Ellipse 42">
            <a:extLst>
              <a:ext uri="{FF2B5EF4-FFF2-40B4-BE49-F238E27FC236}">
                <a16:creationId xmlns:a16="http://schemas.microsoft.com/office/drawing/2014/main" id="{3DB81116-61F2-4A86-9430-31F0AB349BA4}"/>
              </a:ext>
            </a:extLst>
          </p:cNvPr>
          <p:cNvSpPr/>
          <p:nvPr/>
        </p:nvSpPr>
        <p:spPr>
          <a:xfrm>
            <a:off x="4728092" y="2123133"/>
            <a:ext cx="324337" cy="324000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llipse 42">
            <a:extLst>
              <a:ext uri="{FF2B5EF4-FFF2-40B4-BE49-F238E27FC236}">
                <a16:creationId xmlns:a16="http://schemas.microsoft.com/office/drawing/2014/main" id="{6C53B440-B2DE-4AA9-8538-1194B734397C}"/>
              </a:ext>
            </a:extLst>
          </p:cNvPr>
          <p:cNvSpPr/>
          <p:nvPr/>
        </p:nvSpPr>
        <p:spPr>
          <a:xfrm>
            <a:off x="628775" y="1076222"/>
            <a:ext cx="324337" cy="324000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"/>
                <a:ea typeface="+mn-ea"/>
              </a:rPr>
              <a:t>1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3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0BFB46BEA4E4EB105A563B1B62E6A" ma:contentTypeVersion="2" ma:contentTypeDescription="Crée un document." ma:contentTypeScope="" ma:versionID="20a8075ca9ff51eb79a501a2df008b9f">
  <xsd:schema xmlns:xsd="http://www.w3.org/2001/XMLSchema" xmlns:xs="http://www.w3.org/2001/XMLSchema" xmlns:p="http://schemas.microsoft.com/office/2006/metadata/properties" xmlns:ns2="ebc4c703-24c5-4f38-b8ce-eb8c27c6040d" targetNamespace="http://schemas.microsoft.com/office/2006/metadata/properties" ma:root="true" ma:fieldsID="1fbee7f1fd3a0600f5af36be77e74405" ns2:_="">
    <xsd:import namespace="ebc4c703-24c5-4f38-b8ce-eb8c27c60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4c703-24c5-4f38-b8ce-eb8c27c60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52692A-EB63-4267-9E37-6F356DC31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CD64FB-7668-4914-AB9B-C80E6FCBF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4c703-24c5-4f38-b8ce-eb8c27c60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2CF3A-673A-45CE-BF8E-CC70D9D6AC81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ebc4c703-24c5-4f38-b8ce-eb8c27c6040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3502</TotalTime>
  <Words>366</Words>
  <Application>Microsoft Office PowerPoint</Application>
  <PresentationFormat>Affichage à l'écran (16:9)</PresentationFormat>
  <Paragraphs>109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TEMPLATE_OPERATEURS</vt:lpstr>
      <vt:lpstr>Présentation PowerPoint</vt:lpstr>
      <vt:lpstr>Présentation PowerPoint</vt:lpstr>
      <vt:lpstr>Proposition de sujets à évoquer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admin</dc:creator>
  <cp:lastModifiedBy>Nowak Celia</cp:lastModifiedBy>
  <cp:revision>572</cp:revision>
  <dcterms:created xsi:type="dcterms:W3CDTF">2020-08-04T12:18:42Z</dcterms:created>
  <dcterms:modified xsi:type="dcterms:W3CDTF">2023-01-18T08:50:06Z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0x0101002110BFB46BEA4E4EB105A563B1B62E6A</vt:lpwstr>
  </property>
</Properties>
</file>