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13"/>
  </p:notesMasterIdLst>
  <p:handoutMasterIdLst>
    <p:handoutMasterId r:id="rId14"/>
  </p:handoutMasterIdLst>
  <p:sldIdLst>
    <p:sldId id="332" r:id="rId2"/>
    <p:sldId id="549" r:id="rId3"/>
    <p:sldId id="558" r:id="rId4"/>
    <p:sldId id="552" r:id="rId5"/>
    <p:sldId id="553" r:id="rId6"/>
    <p:sldId id="550" r:id="rId7"/>
    <p:sldId id="554" r:id="rId8"/>
    <p:sldId id="555" r:id="rId9"/>
    <p:sldId id="556" r:id="rId10"/>
    <p:sldId id="557" r:id="rId11"/>
    <p:sldId id="333" r:id="rId12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169">
          <p15:clr>
            <a:srgbClr val="A4A3A4"/>
          </p15:clr>
        </p15:guide>
        <p15:guide id="12" orient="horz" pos="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D11"/>
    <a:srgbClr val="0C6382"/>
    <a:srgbClr val="AE1E1E"/>
    <a:srgbClr val="505D80"/>
    <a:srgbClr val="00006D"/>
    <a:srgbClr val="1F3921"/>
    <a:srgbClr val="541F10"/>
    <a:srgbClr val="004C38"/>
    <a:srgbClr val="E6E6E6"/>
    <a:srgbClr val="212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374" autoAdjust="0"/>
  </p:normalViewPr>
  <p:slideViewPr>
    <p:cSldViewPr snapToObjects="1">
      <p:cViewPr varScale="1">
        <p:scale>
          <a:sx n="151" d="100"/>
          <a:sy n="151" d="100"/>
        </p:scale>
        <p:origin x="708" y="13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  <p:guide orient="horz" pos="169"/>
        <p:guide orient="horz" pos="8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22B81-98A4-48BE-8C5E-1C18E75CE6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99BC70-F07A-4643-B7E7-F819A627EB02}">
      <dgm:prSet phldrT="[Texte]" custT="1"/>
      <dgm:spPr>
        <a:solidFill>
          <a:srgbClr val="505D80"/>
        </a:solidFill>
      </dgm:spPr>
      <dgm:t>
        <a:bodyPr/>
        <a:lstStyle/>
        <a:p>
          <a:r>
            <a:rPr lang="fr-FR" sz="1100" b="0" dirty="0">
              <a:latin typeface="Marianne" panose="02000000000000000000" pitchFamily="2" charset="0"/>
            </a:rPr>
            <a:t>Phase de planification</a:t>
          </a:r>
        </a:p>
      </dgm:t>
    </dgm:pt>
    <dgm:pt modelId="{7AB7DAB4-586B-4A6A-9C52-1DE8443071AE}" type="parTrans" cxnId="{E7AD6BE5-FF3A-40A1-8CBC-A927F0FA8A54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559D912-54C1-4E1D-A532-514B64EEC638}" type="sibTrans" cxnId="{E7AD6BE5-FF3A-40A1-8CBC-A927F0FA8A54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D05ED8C-40CB-4E5B-A28A-A0A371E2F9BC}">
      <dgm:prSet phldrT="[Texte]" custT="1"/>
      <dgm:spPr>
        <a:solidFill>
          <a:srgbClr val="505D80"/>
        </a:solidFill>
      </dgm:spPr>
      <dgm:t>
        <a:bodyPr/>
        <a:lstStyle/>
        <a:p>
          <a:r>
            <a:rPr lang="fr-FR" sz="1100" b="0" dirty="0">
              <a:latin typeface="Marianne" panose="02000000000000000000" pitchFamily="2" charset="0"/>
            </a:rPr>
            <a:t>Phase de pré-mobilisation</a:t>
          </a:r>
        </a:p>
      </dgm:t>
    </dgm:pt>
    <dgm:pt modelId="{9747E2C7-0C63-4C61-A2E4-F7EC733E05DA}" type="parTrans" cxnId="{FC3F5F86-71E5-4F0B-801C-0B59EF8D6222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3214AB7A-388E-4380-9B29-CC9F2E7452EB}" type="sibTrans" cxnId="{FC3F5F86-71E5-4F0B-801C-0B59EF8D6222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B8C62904-1D44-460E-80AE-0815314A1A4A}">
      <dgm:prSet phldrT="[Texte]" custT="1"/>
      <dgm:spPr>
        <a:solidFill>
          <a:srgbClr val="505D80"/>
        </a:solidFill>
      </dgm:spPr>
      <dgm:t>
        <a:bodyPr/>
        <a:lstStyle/>
        <a:p>
          <a:r>
            <a:rPr lang="fr-FR" sz="1100" b="0" dirty="0">
              <a:latin typeface="Marianne" panose="02000000000000000000" pitchFamily="2" charset="0"/>
            </a:rPr>
            <a:t>Phase de mobilisation – Jour J</a:t>
          </a:r>
        </a:p>
      </dgm:t>
    </dgm:pt>
    <dgm:pt modelId="{3B05D945-DF88-4B1C-B646-9953DAFD955B}" type="parTrans" cxnId="{205B2F6E-9794-494F-82F3-DB471E985055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2A64CA3-FE2E-461B-B1EC-B0DDDC417069}" type="sibTrans" cxnId="{205B2F6E-9794-494F-82F3-DB471E985055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2D57DA0-81D8-425D-8D37-B91E92B0DA7E}">
      <dgm:prSet phldrT="[Texte]" custT="1"/>
      <dgm:spPr>
        <a:solidFill>
          <a:srgbClr val="505D80"/>
        </a:solidFill>
      </dgm:spPr>
      <dgm:t>
        <a:bodyPr/>
        <a:lstStyle/>
        <a:p>
          <a:r>
            <a:rPr lang="fr-FR" sz="1100" b="0" dirty="0">
              <a:latin typeface="Marianne" panose="02000000000000000000" pitchFamily="2" charset="0"/>
            </a:rPr>
            <a:t>Phase post-exercice</a:t>
          </a:r>
        </a:p>
      </dgm:t>
    </dgm:pt>
    <dgm:pt modelId="{0E826501-A930-41E3-9959-E35E3EA69D76}" type="parTrans" cxnId="{15D306A7-A980-4ACC-8BDA-D3B09FE38136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777DFD1-E998-470C-8290-110E804D7A9C}" type="sibTrans" cxnId="{15D306A7-A980-4ACC-8BDA-D3B09FE38136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241289B6-CB14-4945-9B66-F53421EB6908}" type="pres">
      <dgm:prSet presAssocID="{1D022B81-98A4-48BE-8C5E-1C18E75CE635}" presName="Name0" presStyleCnt="0">
        <dgm:presLayoutVars>
          <dgm:dir/>
          <dgm:animLvl val="lvl"/>
          <dgm:resizeHandles val="exact"/>
        </dgm:presLayoutVars>
      </dgm:prSet>
      <dgm:spPr/>
    </dgm:pt>
    <dgm:pt modelId="{248DF255-67DC-48CB-A192-676410F92C8A}" type="pres">
      <dgm:prSet presAssocID="{A099BC70-F07A-4643-B7E7-F819A627EB02}" presName="parTxOnly" presStyleLbl="node1" presStyleIdx="0" presStyleCnt="4" custScaleX="56171">
        <dgm:presLayoutVars>
          <dgm:chMax val="0"/>
          <dgm:chPref val="0"/>
          <dgm:bulletEnabled val="1"/>
        </dgm:presLayoutVars>
      </dgm:prSet>
      <dgm:spPr/>
    </dgm:pt>
    <dgm:pt modelId="{B0DE103B-0A06-48DC-812E-BEC4F10DA9D7}" type="pres">
      <dgm:prSet presAssocID="{F559D912-54C1-4E1D-A532-514B64EEC638}" presName="parTxOnlySpace" presStyleCnt="0"/>
      <dgm:spPr/>
    </dgm:pt>
    <dgm:pt modelId="{F8D87354-ABE1-4E22-926A-F2955C22021A}" type="pres">
      <dgm:prSet presAssocID="{DD05ED8C-40CB-4E5B-A28A-A0A371E2F9BC}" presName="parTxOnly" presStyleLbl="node1" presStyleIdx="1" presStyleCnt="4" custScaleX="54745">
        <dgm:presLayoutVars>
          <dgm:chMax val="0"/>
          <dgm:chPref val="0"/>
          <dgm:bulletEnabled val="1"/>
        </dgm:presLayoutVars>
      </dgm:prSet>
      <dgm:spPr/>
    </dgm:pt>
    <dgm:pt modelId="{B0256D88-BFDD-405B-AEE0-EE7F9FD77D01}" type="pres">
      <dgm:prSet presAssocID="{3214AB7A-388E-4380-9B29-CC9F2E7452EB}" presName="parTxOnlySpace" presStyleCnt="0"/>
      <dgm:spPr/>
    </dgm:pt>
    <dgm:pt modelId="{A40B4247-91DA-4C02-AA50-45D37121F1BF}" type="pres">
      <dgm:prSet presAssocID="{B8C62904-1D44-460E-80AE-0815314A1A4A}" presName="parTxOnly" presStyleLbl="node1" presStyleIdx="2" presStyleCnt="4" custScaleX="109004">
        <dgm:presLayoutVars>
          <dgm:chMax val="0"/>
          <dgm:chPref val="0"/>
          <dgm:bulletEnabled val="1"/>
        </dgm:presLayoutVars>
      </dgm:prSet>
      <dgm:spPr/>
    </dgm:pt>
    <dgm:pt modelId="{01C88472-448F-4824-A316-FC36F56D0BFF}" type="pres">
      <dgm:prSet presAssocID="{F2A64CA3-FE2E-461B-B1EC-B0DDDC417069}" presName="parTxOnlySpace" presStyleCnt="0"/>
      <dgm:spPr/>
    </dgm:pt>
    <dgm:pt modelId="{5FBB0C29-4666-440C-A890-C7FD6E7BA9F9}" type="pres">
      <dgm:prSet presAssocID="{62D57DA0-81D8-425D-8D37-B91E92B0DA7E}" presName="parTxOnly" presStyleLbl="node1" presStyleIdx="3" presStyleCnt="4" custScaleX="46675">
        <dgm:presLayoutVars>
          <dgm:chMax val="0"/>
          <dgm:chPref val="0"/>
          <dgm:bulletEnabled val="1"/>
        </dgm:presLayoutVars>
      </dgm:prSet>
      <dgm:spPr/>
    </dgm:pt>
  </dgm:ptLst>
  <dgm:cxnLst>
    <dgm:cxn modelId="{9E406114-C8B6-414C-A59A-161C7A7A7E39}" type="presOf" srcId="{A099BC70-F07A-4643-B7E7-F819A627EB02}" destId="{248DF255-67DC-48CB-A192-676410F92C8A}" srcOrd="0" destOrd="0" presId="urn:microsoft.com/office/officeart/2005/8/layout/chevron1"/>
    <dgm:cxn modelId="{09A0C837-9292-43E9-B119-60397B06F6A0}" type="presOf" srcId="{1D022B81-98A4-48BE-8C5E-1C18E75CE635}" destId="{241289B6-CB14-4945-9B66-F53421EB6908}" srcOrd="0" destOrd="0" presId="urn:microsoft.com/office/officeart/2005/8/layout/chevron1"/>
    <dgm:cxn modelId="{205B2F6E-9794-494F-82F3-DB471E985055}" srcId="{1D022B81-98A4-48BE-8C5E-1C18E75CE635}" destId="{B8C62904-1D44-460E-80AE-0815314A1A4A}" srcOrd="2" destOrd="0" parTransId="{3B05D945-DF88-4B1C-B646-9953DAFD955B}" sibTransId="{F2A64CA3-FE2E-461B-B1EC-B0DDDC417069}"/>
    <dgm:cxn modelId="{FC3F5F86-71E5-4F0B-801C-0B59EF8D6222}" srcId="{1D022B81-98A4-48BE-8C5E-1C18E75CE635}" destId="{DD05ED8C-40CB-4E5B-A28A-A0A371E2F9BC}" srcOrd="1" destOrd="0" parTransId="{9747E2C7-0C63-4C61-A2E4-F7EC733E05DA}" sibTransId="{3214AB7A-388E-4380-9B29-CC9F2E7452EB}"/>
    <dgm:cxn modelId="{ABDC2F8F-7545-40B8-B19C-AAF8F99A5882}" type="presOf" srcId="{B8C62904-1D44-460E-80AE-0815314A1A4A}" destId="{A40B4247-91DA-4C02-AA50-45D37121F1BF}" srcOrd="0" destOrd="0" presId="urn:microsoft.com/office/officeart/2005/8/layout/chevron1"/>
    <dgm:cxn modelId="{75ED2B9A-2469-41AD-8EBA-A4D96F576D15}" type="presOf" srcId="{DD05ED8C-40CB-4E5B-A28A-A0A371E2F9BC}" destId="{F8D87354-ABE1-4E22-926A-F2955C22021A}" srcOrd="0" destOrd="0" presId="urn:microsoft.com/office/officeart/2005/8/layout/chevron1"/>
    <dgm:cxn modelId="{515CD6A0-3CDC-4B5E-A0BD-0A87639C053E}" type="presOf" srcId="{62D57DA0-81D8-425D-8D37-B91E92B0DA7E}" destId="{5FBB0C29-4666-440C-A890-C7FD6E7BA9F9}" srcOrd="0" destOrd="0" presId="urn:microsoft.com/office/officeart/2005/8/layout/chevron1"/>
    <dgm:cxn modelId="{15D306A7-A980-4ACC-8BDA-D3B09FE38136}" srcId="{1D022B81-98A4-48BE-8C5E-1C18E75CE635}" destId="{62D57DA0-81D8-425D-8D37-B91E92B0DA7E}" srcOrd="3" destOrd="0" parTransId="{0E826501-A930-41E3-9959-E35E3EA69D76}" sibTransId="{F777DFD1-E998-470C-8290-110E804D7A9C}"/>
    <dgm:cxn modelId="{E7AD6BE5-FF3A-40A1-8CBC-A927F0FA8A54}" srcId="{1D022B81-98A4-48BE-8C5E-1C18E75CE635}" destId="{A099BC70-F07A-4643-B7E7-F819A627EB02}" srcOrd="0" destOrd="0" parTransId="{7AB7DAB4-586B-4A6A-9C52-1DE8443071AE}" sibTransId="{F559D912-54C1-4E1D-A532-514B64EEC638}"/>
    <dgm:cxn modelId="{61D417AB-FF30-426E-9F89-F834C48541A6}" type="presParOf" srcId="{241289B6-CB14-4945-9B66-F53421EB6908}" destId="{248DF255-67DC-48CB-A192-676410F92C8A}" srcOrd="0" destOrd="0" presId="urn:microsoft.com/office/officeart/2005/8/layout/chevron1"/>
    <dgm:cxn modelId="{C0111058-B3C3-4E3B-9F3E-061ED4ED5A3F}" type="presParOf" srcId="{241289B6-CB14-4945-9B66-F53421EB6908}" destId="{B0DE103B-0A06-48DC-812E-BEC4F10DA9D7}" srcOrd="1" destOrd="0" presId="urn:microsoft.com/office/officeart/2005/8/layout/chevron1"/>
    <dgm:cxn modelId="{E2428E61-053A-4117-BD9D-E9C29C3294A6}" type="presParOf" srcId="{241289B6-CB14-4945-9B66-F53421EB6908}" destId="{F8D87354-ABE1-4E22-926A-F2955C22021A}" srcOrd="2" destOrd="0" presId="urn:microsoft.com/office/officeart/2005/8/layout/chevron1"/>
    <dgm:cxn modelId="{6EB4073C-A190-4627-9BFE-A1097EAF8962}" type="presParOf" srcId="{241289B6-CB14-4945-9B66-F53421EB6908}" destId="{B0256D88-BFDD-405B-AEE0-EE7F9FD77D01}" srcOrd="3" destOrd="0" presId="urn:microsoft.com/office/officeart/2005/8/layout/chevron1"/>
    <dgm:cxn modelId="{26F01563-EE47-4381-B83A-13E84D491EE4}" type="presParOf" srcId="{241289B6-CB14-4945-9B66-F53421EB6908}" destId="{A40B4247-91DA-4C02-AA50-45D37121F1BF}" srcOrd="4" destOrd="0" presId="urn:microsoft.com/office/officeart/2005/8/layout/chevron1"/>
    <dgm:cxn modelId="{7A58ED0B-AFE4-4A3A-A809-7208AB376343}" type="presParOf" srcId="{241289B6-CB14-4945-9B66-F53421EB6908}" destId="{01C88472-448F-4824-A316-FC36F56D0BFF}" srcOrd="5" destOrd="0" presId="urn:microsoft.com/office/officeart/2005/8/layout/chevron1"/>
    <dgm:cxn modelId="{803CB978-D73D-4C3F-AA3F-0D3BAD252CBF}" type="presParOf" srcId="{241289B6-CB14-4945-9B66-F53421EB6908}" destId="{5FBB0C29-4666-440C-A890-C7FD6E7BA9F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DF255-67DC-48CB-A192-676410F92C8A}">
      <dsp:nvSpPr>
        <dsp:cNvPr id="0" name=""/>
        <dsp:cNvSpPr/>
      </dsp:nvSpPr>
      <dsp:spPr>
        <a:xfrm>
          <a:off x="3016" y="0"/>
          <a:ext cx="2016752" cy="480133"/>
        </a:xfrm>
        <a:prstGeom prst="chevron">
          <a:avLst/>
        </a:prstGeom>
        <a:solidFill>
          <a:srgbClr val="505D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Marianne" panose="02000000000000000000" pitchFamily="2" charset="0"/>
            </a:rPr>
            <a:t>Phase de planification</a:t>
          </a:r>
        </a:p>
      </dsp:txBody>
      <dsp:txXfrm>
        <a:off x="243083" y="0"/>
        <a:ext cx="1536619" cy="480133"/>
      </dsp:txXfrm>
    </dsp:sp>
    <dsp:sp modelId="{F8D87354-ABE1-4E22-926A-F2955C22021A}">
      <dsp:nvSpPr>
        <dsp:cNvPr id="0" name=""/>
        <dsp:cNvSpPr/>
      </dsp:nvSpPr>
      <dsp:spPr>
        <a:xfrm>
          <a:off x="1660730" y="0"/>
          <a:ext cx="1965553" cy="480133"/>
        </a:xfrm>
        <a:prstGeom prst="chevron">
          <a:avLst/>
        </a:prstGeom>
        <a:solidFill>
          <a:srgbClr val="505D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Marianne" panose="02000000000000000000" pitchFamily="2" charset="0"/>
            </a:rPr>
            <a:t>Phase de pré-mobilisation</a:t>
          </a:r>
        </a:p>
      </dsp:txBody>
      <dsp:txXfrm>
        <a:off x="1900797" y="0"/>
        <a:ext cx="1485420" cy="480133"/>
      </dsp:txXfrm>
    </dsp:sp>
    <dsp:sp modelId="{A40B4247-91DA-4C02-AA50-45D37121F1BF}">
      <dsp:nvSpPr>
        <dsp:cNvPr id="0" name=""/>
        <dsp:cNvSpPr/>
      </dsp:nvSpPr>
      <dsp:spPr>
        <a:xfrm>
          <a:off x="3267246" y="0"/>
          <a:ext cx="3913658" cy="480133"/>
        </a:xfrm>
        <a:prstGeom prst="chevron">
          <a:avLst/>
        </a:prstGeom>
        <a:solidFill>
          <a:srgbClr val="505D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Marianne" panose="02000000000000000000" pitchFamily="2" charset="0"/>
            </a:rPr>
            <a:t>Phase de mobilisation – Jour J</a:t>
          </a:r>
        </a:p>
      </dsp:txBody>
      <dsp:txXfrm>
        <a:off x="3507313" y="0"/>
        <a:ext cx="3433525" cy="480133"/>
      </dsp:txXfrm>
    </dsp:sp>
    <dsp:sp modelId="{5FBB0C29-4666-440C-A890-C7FD6E7BA9F9}">
      <dsp:nvSpPr>
        <dsp:cNvPr id="0" name=""/>
        <dsp:cNvSpPr/>
      </dsp:nvSpPr>
      <dsp:spPr>
        <a:xfrm>
          <a:off x="6821866" y="0"/>
          <a:ext cx="1675810" cy="480133"/>
        </a:xfrm>
        <a:prstGeom prst="chevron">
          <a:avLst/>
        </a:prstGeom>
        <a:solidFill>
          <a:srgbClr val="505D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>
              <a:latin typeface="Marianne" panose="02000000000000000000" pitchFamily="2" charset="0"/>
            </a:rPr>
            <a:t>Phase post-exercice</a:t>
          </a:r>
        </a:p>
      </dsp:txBody>
      <dsp:txXfrm>
        <a:off x="7061933" y="0"/>
        <a:ext cx="1195677" cy="480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A43937-F1FC-481A-8EEA-4A48CCE25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81D73-67AA-4D98-A018-6A9FC04AA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D7CAC-FC49-47AF-A0F3-75CDA0829CC7}" type="datetimeFigureOut">
              <a:rPr lang="fr-FR"/>
              <a:pPr>
                <a:defRPr/>
              </a:pPr>
              <a:t>25/08/2023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8DD57-F20F-4772-9F42-BFEF64C1A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ED7997-FC6D-4A85-AC5E-E59C91C4C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A7936D-48A0-4488-A686-63923B6FB5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F5510D-D101-4F54-AA2B-4C94520C1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14B934-6658-459C-AC9E-50F2520EB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E0821FB-339E-4B8F-A2F3-9193EA92B741}" type="datetimeFigureOut">
              <a:rPr lang="fr-FR"/>
              <a:pPr>
                <a:defRPr/>
              </a:pPr>
              <a:t>25/08/2023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A5545F4-3A68-4CE2-83D4-2E4EB2B0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B1138D-977C-4137-BC42-40B4722E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23C6A-C007-4DB5-B0AE-DDB98B7AA5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07820-B2FA-487D-B474-ECC8E2CB7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CAABFC-87D6-4DB4-9341-D53DC40CEB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A6D6EE4E-921E-4659-8B56-5F125F0485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908A9A59-EA3A-48D6-8BC1-DA079146E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9F1867BD-74A8-40A9-B0F1-E9DDCAA59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0C86B8-CAF2-4A1D-BC90-31865518F62A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98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39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55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412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58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5941266-44D4-4D7B-B396-4DF053F8EE4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E27F46B-C8CF-447B-AA75-092DE2133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858-D133-4354-BF97-EEB8F9BAB9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84217F5-D1D7-406F-AB9F-81F593A9E38E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>
          <a:xfrm>
            <a:off x="323850" y="4797425"/>
            <a:ext cx="1169988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893D4E-D973-403F-8794-462429E931F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C73BA777-11CE-41A0-A6CF-8F9388C007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A495-0CAB-4730-84AF-39839411CE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6267A13-BFE4-4163-985C-055BD17DBB57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85AAAC-2608-484B-8FFB-E1D7AA454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7"/>
          <p:cNvSpPr>
            <a:spLocks noGrp="1"/>
          </p:cNvSpPr>
          <p:nvPr>
            <p:ph type="body" sz="quarter" idx="16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7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D86C4AE-97D5-45A8-A61B-E55DA970D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9216-69DD-45B2-9226-6F1493D2D9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C31EA944-9CFF-4CDF-BE90-9E7AD8E01A3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21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061EC1-19BF-42FB-8FCC-5B9A44CDC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00285CDD-E57E-4C08-A3CD-F16C2A1FF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C447-30AF-4557-9C5B-F2FCB4D94B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6130339-A1B9-4C53-9B32-D5E9FFA68F5F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86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4ADF2E-2B3C-4295-A1C0-4A0185EB1CE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9C74E37-C365-48B6-BA95-1619D87194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92FF-DF16-4215-A8E0-FCD52151AA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998AEDB-2DF5-448F-B32F-16CFD9A044B6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0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45174-3011-49DB-B589-38F2565740F2}"/>
              </a:ext>
            </a:extLst>
          </p:cNvPr>
          <p:cNvSpPr/>
          <p:nvPr userDrawn="1"/>
        </p:nvSpPr>
        <p:spPr>
          <a:xfrm>
            <a:off x="0" y="2139701"/>
            <a:ext cx="9144000" cy="2634245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499742"/>
            <a:ext cx="8424000" cy="193318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20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DDBF3C8-E45F-419F-886C-8D95614B628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51076F-13C4-4594-B2AE-71E27E438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36DBE-02F8-4A7C-AA13-A8190BD14C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95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3530A-8232-4E16-BB23-D12DF6613B35}"/>
              </a:ext>
            </a:extLst>
          </p:cNvPr>
          <p:cNvSpPr/>
          <p:nvPr userDrawn="1"/>
        </p:nvSpPr>
        <p:spPr>
          <a:xfrm>
            <a:off x="0" y="807554"/>
            <a:ext cx="9144000" cy="4335946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sz="3250" b="1" cap="all" baseline="0">
                <a:solidFill>
                  <a:schemeClr val="bg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8C051D5-DA2E-4DAC-903E-D3F52440ACF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579B0C8-1EF9-467D-9DF5-4831026C28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2C633B-659A-434E-9BBF-83C60A170E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5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93F7BC-AEF0-45B8-A2D9-B1B7FB4F37B4}"/>
              </a:ext>
            </a:extLst>
          </p:cNvPr>
          <p:cNvSpPr/>
          <p:nvPr userDrawn="1"/>
        </p:nvSpPr>
        <p:spPr>
          <a:xfrm>
            <a:off x="0" y="807554"/>
            <a:ext cx="9144000" cy="3958846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921D5-A9BE-4189-A6F0-D6D162981D2C}"/>
              </a:ext>
            </a:extLst>
          </p:cNvPr>
          <p:cNvSpPr/>
          <p:nvPr userDrawn="1"/>
        </p:nvSpPr>
        <p:spPr>
          <a:xfrm>
            <a:off x="0" y="4765675"/>
            <a:ext cx="9144000" cy="377825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lphaUcPeriod"/>
              <a:defRPr sz="2500" b="1" cap="all" baseline="0">
                <a:solidFill>
                  <a:schemeClr val="tx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D0AECF4-8BBB-4602-8C15-EB8808B8BEF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0B5C319-18E6-4FBE-B128-B68A2FD17B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4CA4DD-83B3-480F-9DE5-C6494E001C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8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>
            <a:extLst>
              <a:ext uri="{FF2B5EF4-FFF2-40B4-BE49-F238E27FC236}">
                <a16:creationId xmlns:a16="http://schemas.microsoft.com/office/drawing/2014/main" id="{3592EB48-853A-42F7-961D-F1E38781911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23850" y="1708150"/>
            <a:ext cx="84248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26620-148B-45D8-A4E8-E38091C80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9338" y="4783138"/>
            <a:ext cx="1349375" cy="3603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3E9C10-DF8E-4B7F-A608-7C15B3E7DA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8" name="Espace réservé du titre 11">
            <a:extLst>
              <a:ext uri="{FF2B5EF4-FFF2-40B4-BE49-F238E27FC236}">
                <a16:creationId xmlns:a16="http://schemas.microsoft.com/office/drawing/2014/main" id="{3DC49810-871F-4209-A624-6BAA3C565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682625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E66223-C3B5-40CE-BBF2-E2B79CEC1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47831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1" cap="all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p:hf hdr="0" ftr="0" dt="0"/>
  <p:txStyles>
    <p:titleStyle>
      <a:lvl1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2pPr>
      <a:lvl3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3pPr>
      <a:lvl4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4pPr>
      <a:lvl5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5pPr>
      <a:lvl6pPr marL="4714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6pPr>
      <a:lvl7pPr marL="9286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7pPr>
      <a:lvl8pPr marL="13858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8pPr>
      <a:lvl9pPr marL="18430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92075"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171450" algn="l" rtl="0" fontAlgn="base"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71450" algn="l" rtl="0" fontAlgn="base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1450" algn="l" rtl="0" fontAlgn="base"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100" indent="-171450" algn="l" rtl="0" fontAlgn="base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E11005-07F5-448D-B13A-D40360804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EB860A-AEEF-4795-BD19-8310BB51B30F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910273-B46C-A361-113F-28ED9AC5DE33}"/>
              </a:ext>
            </a:extLst>
          </p:cNvPr>
          <p:cNvSpPr txBox="1"/>
          <p:nvPr/>
        </p:nvSpPr>
        <p:spPr>
          <a:xfrm>
            <a:off x="503548" y="2720082"/>
            <a:ext cx="84249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eaLnBrk="1" hangingPunct="1">
              <a:spcAft>
                <a:spcPts val="600"/>
              </a:spcAft>
              <a:defRPr/>
            </a:pPr>
            <a:r>
              <a:rPr lang="fr-FR" altLang="fr-FR" sz="2800" dirty="0">
                <a:latin typeface="Marianne ExtraBold" panose="02000000000000000000" pitchFamily="50" charset="0"/>
              </a:rPr>
              <a:t>GUIDE D’UTILISATION DU FORMAT « </a:t>
            </a:r>
            <a:r>
              <a:rPr lang="fr-FR" altLang="fr-FR" sz="2800" dirty="0">
                <a:solidFill>
                  <a:schemeClr val="bg2"/>
                </a:solidFill>
                <a:latin typeface="Marianne ExtraBold" panose="02000000000000000000" pitchFamily="50" charset="0"/>
              </a:rPr>
              <a:t>SIMULATION DE CRISE</a:t>
            </a:r>
            <a:r>
              <a:rPr lang="fr-FR" altLang="fr-FR" sz="2800" dirty="0">
                <a:latin typeface="Marianne ExtraBold" panose="02000000000000000000" pitchFamily="50" charset="0"/>
              </a:rPr>
              <a:t> »</a:t>
            </a:r>
          </a:p>
          <a:p>
            <a:pPr marL="122764" eaLnBrk="1" hangingPunct="1">
              <a:spcAft>
                <a:spcPts val="600"/>
              </a:spcAft>
              <a:defRPr/>
            </a:pPr>
            <a:r>
              <a:rPr lang="fr-FR" altLang="fr-FR" sz="2800" i="1" dirty="0">
                <a:latin typeface="Marianne ExtraBold" panose="02000000000000000000" pitchFamily="50" charset="0"/>
              </a:rPr>
              <a:t>Scénario Enseignement Supérieur et Recherche</a:t>
            </a:r>
          </a:p>
          <a:p>
            <a:pPr marL="122764" eaLnBrk="1" hangingPunct="1">
              <a:spcAft>
                <a:spcPts val="600"/>
              </a:spcAft>
              <a:defRPr/>
            </a:pPr>
            <a:endParaRPr lang="fr-FR" altLang="fr-FR" sz="2800" dirty="0">
              <a:latin typeface="Marianne ExtraBold" panose="02000000000000000000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67189A0-FC46-431B-8DE8-657F217E4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548" y="1150325"/>
            <a:ext cx="8424614" cy="242951"/>
          </a:xfrm>
        </p:spPr>
        <p:txBody>
          <a:bodyPr/>
          <a:lstStyle/>
          <a:p>
            <a:pPr marL="295275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Marianne" panose="02000000000000000000" pitchFamily="2" charset="0"/>
              </a:rPr>
              <a:t>Calendrier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33DB08-EECD-4033-931B-5B99A895B8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C04099-9B01-4BEC-8C45-EEE6940E07E5}"/>
              </a:ext>
            </a:extLst>
          </p:cNvPr>
          <p:cNvSpPr/>
          <p:nvPr/>
        </p:nvSpPr>
        <p:spPr>
          <a:xfrm>
            <a:off x="295756" y="2078552"/>
            <a:ext cx="1697800" cy="2390795"/>
          </a:xfrm>
          <a:prstGeom prst="rect">
            <a:avLst/>
          </a:prstGeom>
          <a:solidFill>
            <a:schemeClr val="bg1"/>
          </a:solidFill>
          <a:ln w="9525">
            <a:solidFill>
              <a:srgbClr val="505D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Concevoir l’exercice (bloquer une date et les agendas des joueurs, s’assurer de la logistique, définir les objectifs de l’exercice, etc.)</a:t>
            </a:r>
          </a:p>
          <a:p>
            <a:pPr marL="171450" indent="-171450" algn="ctr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Préparer l’exercice (adapter le chronogramme, compléter les documents de jeu, etc.)</a:t>
            </a:r>
          </a:p>
          <a:p>
            <a:pPr algn="ctr">
              <a:lnSpc>
                <a:spcPct val="114000"/>
              </a:lnSpc>
            </a:pPr>
            <a:endParaRPr lang="fr-FR" sz="100" dirty="0">
              <a:solidFill>
                <a:schemeClr val="tx1"/>
              </a:solidFill>
              <a:latin typeface="Marian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DEF91C-326F-41A0-AA88-1FD613311AB4}"/>
              </a:ext>
            </a:extLst>
          </p:cNvPr>
          <p:cNvSpPr/>
          <p:nvPr/>
        </p:nvSpPr>
        <p:spPr>
          <a:xfrm>
            <a:off x="2090102" y="2070489"/>
            <a:ext cx="1491483" cy="2398858"/>
          </a:xfrm>
          <a:prstGeom prst="rect">
            <a:avLst/>
          </a:prstGeom>
          <a:solidFill>
            <a:schemeClr val="bg1"/>
          </a:solidFill>
          <a:ln w="9525">
            <a:solidFill>
              <a:srgbClr val="505D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Envoyer les documents de aux joueurs (volet joueur et annuaire des participants)  </a:t>
            </a:r>
          </a:p>
          <a:p>
            <a:pPr marL="171450" indent="-171450" algn="ctr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Finaliser la logistique</a:t>
            </a:r>
          </a:p>
          <a:p>
            <a:pPr marL="171450" indent="-171450" algn="ctr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Briefer l’animateur (si différent) et l’observateur sur leurs rôles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92347F-0F94-4391-A4E7-E3B9B4657619}"/>
              </a:ext>
            </a:extLst>
          </p:cNvPr>
          <p:cNvSpPr/>
          <p:nvPr/>
        </p:nvSpPr>
        <p:spPr>
          <a:xfrm>
            <a:off x="3982092" y="2078552"/>
            <a:ext cx="3168352" cy="589745"/>
          </a:xfrm>
          <a:prstGeom prst="rect">
            <a:avLst/>
          </a:prstGeom>
          <a:solidFill>
            <a:schemeClr val="bg1"/>
          </a:solidFill>
          <a:ln w="9525">
            <a:solidFill>
              <a:srgbClr val="505D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sz="1000" b="1" dirty="0">
                <a:solidFill>
                  <a:schemeClr val="accent4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Temps n°1 [30 minutes]</a:t>
            </a:r>
          </a:p>
          <a:p>
            <a:pPr algn="ctr">
              <a:lnSpc>
                <a:spcPct val="114000"/>
              </a:lnSpc>
            </a:pPr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Briefing</a:t>
            </a: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 des joueurs et présentation des règles d’exercice.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CC3E55B-2DC3-44DF-866F-688C243C2159}"/>
              </a:ext>
            </a:extLst>
          </p:cNvPr>
          <p:cNvSpPr/>
          <p:nvPr/>
        </p:nvSpPr>
        <p:spPr>
          <a:xfrm>
            <a:off x="3975680" y="2812193"/>
            <a:ext cx="3173952" cy="944612"/>
          </a:xfrm>
          <a:prstGeom prst="rect">
            <a:avLst/>
          </a:prstGeom>
          <a:solidFill>
            <a:schemeClr val="bg1"/>
          </a:solidFill>
          <a:ln w="9525">
            <a:solidFill>
              <a:srgbClr val="505D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sz="1000" b="1" dirty="0">
                <a:solidFill>
                  <a:schemeClr val="accent4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Temps n°2 [2h30]</a:t>
            </a:r>
          </a:p>
          <a:p>
            <a:pPr algn="ctr">
              <a:lnSpc>
                <a:spcPct val="114000"/>
              </a:lnSpc>
            </a:pPr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Début de l’exercice </a:t>
            </a: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avec l’envoi du premier stimuli</a:t>
            </a:r>
          </a:p>
          <a:p>
            <a:pPr algn="ctr">
              <a:lnSpc>
                <a:spcPct val="114000"/>
              </a:lnSpc>
            </a:pP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La cellule animation déroule le chronogramme tout au long de l’exercice.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25544F-06BF-48AF-B4F4-FB0638B2E725}"/>
              </a:ext>
            </a:extLst>
          </p:cNvPr>
          <p:cNvSpPr/>
          <p:nvPr/>
        </p:nvSpPr>
        <p:spPr>
          <a:xfrm>
            <a:off x="3981239" y="3883212"/>
            <a:ext cx="3168393" cy="710309"/>
          </a:xfrm>
          <a:prstGeom prst="rect">
            <a:avLst/>
          </a:prstGeom>
          <a:solidFill>
            <a:schemeClr val="bg1"/>
          </a:solidFill>
          <a:ln w="9525">
            <a:solidFill>
              <a:srgbClr val="505D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sz="1000" b="1" dirty="0">
                <a:solidFill>
                  <a:schemeClr val="accent4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Temps n°3 [30 minutes]</a:t>
            </a:r>
          </a:p>
          <a:p>
            <a:pPr algn="ctr">
              <a:lnSpc>
                <a:spcPct val="114000"/>
              </a:lnSpc>
            </a:pPr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Fin de l’exercice, </a:t>
            </a: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débriefing</a:t>
            </a:r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 </a:t>
            </a: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et RETEX à chaud pour recueillir les premières impressions des joueurs et de l’observateur. </a:t>
            </a:r>
            <a:endParaRPr lang="fr-FR" sz="1000" b="1" dirty="0">
              <a:solidFill>
                <a:schemeClr val="tx1"/>
              </a:solidFill>
              <a:latin typeface="Marian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EECF96-2F63-493A-A9E1-AB9E990E4EC5}"/>
              </a:ext>
            </a:extLst>
          </p:cNvPr>
          <p:cNvSpPr/>
          <p:nvPr/>
        </p:nvSpPr>
        <p:spPr>
          <a:xfrm>
            <a:off x="7326935" y="2078552"/>
            <a:ext cx="1421778" cy="2514969"/>
          </a:xfrm>
          <a:prstGeom prst="rect">
            <a:avLst/>
          </a:prstGeom>
          <a:solidFill>
            <a:schemeClr val="bg1"/>
          </a:solidFill>
          <a:ln w="9525">
            <a:solidFill>
              <a:srgbClr val="505D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Envoi des questionnaires RETEX </a:t>
            </a:r>
            <a:r>
              <a:rPr lang="fr-FR" sz="1000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pour une organisation du RETEX à froid 1 à 2 mois après l’exercice</a:t>
            </a:r>
          </a:p>
          <a:p>
            <a:pPr algn="ctr">
              <a:lnSpc>
                <a:spcPct val="114000"/>
              </a:lnSpc>
            </a:pPr>
            <a:endParaRPr lang="fr-FR" sz="1000" b="1" dirty="0">
              <a:solidFill>
                <a:schemeClr val="tx1"/>
              </a:solidFill>
              <a:latin typeface="Marianne" panose="02000000000000000000" pitchFamily="2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endParaRPr lang="fr-FR" sz="1000" b="1" dirty="0">
              <a:solidFill>
                <a:schemeClr val="tx1"/>
              </a:solidFill>
              <a:latin typeface="Marianne" panose="02000000000000000000" pitchFamily="2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endParaRPr lang="fr-FR" sz="1000" b="1" dirty="0">
              <a:solidFill>
                <a:schemeClr val="tx1"/>
              </a:solidFill>
              <a:latin typeface="Marianne" panose="02000000000000000000" pitchFamily="2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  <a:cs typeface="Segoe UI" panose="020B0502040204020203" pitchFamily="34" charset="0"/>
              </a:rPr>
              <a:t>Amélioration des procédures</a:t>
            </a:r>
            <a:endParaRPr lang="fr-FR" sz="1000" dirty="0">
              <a:solidFill>
                <a:schemeClr val="tx1"/>
              </a:solidFill>
              <a:latin typeface="Marian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4" name="Cadre 14">
            <a:extLst>
              <a:ext uri="{FF2B5EF4-FFF2-40B4-BE49-F238E27FC236}">
                <a16:creationId xmlns:a16="http://schemas.microsoft.com/office/drawing/2014/main" id="{FAC408BC-93BC-4009-A5A3-D88B4440E6AF}"/>
              </a:ext>
            </a:extLst>
          </p:cNvPr>
          <p:cNvSpPr/>
          <p:nvPr/>
        </p:nvSpPr>
        <p:spPr>
          <a:xfrm>
            <a:off x="7979626" y="3590660"/>
            <a:ext cx="202566" cy="167790"/>
          </a:xfrm>
          <a:custGeom>
            <a:avLst/>
            <a:gdLst/>
            <a:ahLst/>
            <a:cxnLst/>
            <a:rect l="l" t="t" r="r" b="b"/>
            <a:pathLst>
              <a:path w="2090478" h="1806955">
                <a:moveTo>
                  <a:pt x="1931142" y="99742"/>
                </a:moveTo>
                <a:lnTo>
                  <a:pt x="2090478" y="259078"/>
                </a:lnTo>
                <a:lnTo>
                  <a:pt x="877008" y="1472548"/>
                </a:lnTo>
                <a:lnTo>
                  <a:pt x="871411" y="1466950"/>
                </a:lnTo>
                <a:lnTo>
                  <a:pt x="865812" y="1472549"/>
                </a:lnTo>
                <a:lnTo>
                  <a:pt x="299719" y="906456"/>
                </a:lnTo>
                <a:lnTo>
                  <a:pt x="459056" y="747120"/>
                </a:lnTo>
                <a:lnTo>
                  <a:pt x="871410" y="1159474"/>
                </a:lnTo>
                <a:close/>
                <a:moveTo>
                  <a:pt x="0" y="0"/>
                </a:moveTo>
                <a:lnTo>
                  <a:pt x="903477" y="0"/>
                </a:lnTo>
                <a:lnTo>
                  <a:pt x="903477" y="225869"/>
                </a:lnTo>
                <a:lnTo>
                  <a:pt x="225869" y="225869"/>
                </a:lnTo>
                <a:lnTo>
                  <a:pt x="225869" y="1581086"/>
                </a:lnTo>
                <a:lnTo>
                  <a:pt x="1581086" y="1581086"/>
                </a:lnTo>
                <a:lnTo>
                  <a:pt x="1581086" y="955079"/>
                </a:lnTo>
                <a:lnTo>
                  <a:pt x="1806955" y="955079"/>
                </a:lnTo>
                <a:lnTo>
                  <a:pt x="1806955" y="1806955"/>
                </a:lnTo>
                <a:lnTo>
                  <a:pt x="0" y="1806955"/>
                </a:lnTo>
                <a:close/>
              </a:path>
            </a:pathLst>
          </a:custGeom>
          <a:solidFill>
            <a:srgbClr val="5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accent1">
                  <a:lumMod val="90000"/>
                  <a:lumOff val="10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3BCEAF-26E1-4CC4-BE84-0E858AAF9597}"/>
              </a:ext>
            </a:extLst>
          </p:cNvPr>
          <p:cNvSpPr/>
          <p:nvPr/>
        </p:nvSpPr>
        <p:spPr>
          <a:xfrm>
            <a:off x="3844453" y="2076581"/>
            <a:ext cx="141656" cy="5917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00000000000000000" pitchFamily="2" charset="0"/>
            </a:endParaRPr>
          </a:p>
        </p:txBody>
      </p:sp>
      <p:sp>
        <p:nvSpPr>
          <p:cNvPr id="56" name="Rectangle 220">
            <a:extLst>
              <a:ext uri="{FF2B5EF4-FFF2-40B4-BE49-F238E27FC236}">
                <a16:creationId xmlns:a16="http://schemas.microsoft.com/office/drawing/2014/main" id="{DB9474A0-1AFF-4C61-A4B4-9CD0DBE0ED27}"/>
              </a:ext>
            </a:extLst>
          </p:cNvPr>
          <p:cNvSpPr/>
          <p:nvPr/>
        </p:nvSpPr>
        <p:spPr>
          <a:xfrm>
            <a:off x="3698721" y="2201355"/>
            <a:ext cx="311869" cy="357999"/>
          </a:xfrm>
          <a:custGeom>
            <a:avLst/>
            <a:gdLst/>
            <a:ahLst/>
            <a:cxnLst/>
            <a:rect l="l" t="t" r="r" b="b"/>
            <a:pathLst>
              <a:path w="1224136" h="1426241">
                <a:moveTo>
                  <a:pt x="724940" y="433248"/>
                </a:moveTo>
                <a:cubicBezTo>
                  <a:pt x="725284" y="432986"/>
                  <a:pt x="725571" y="432863"/>
                  <a:pt x="725674" y="433531"/>
                </a:cubicBezTo>
                <a:cubicBezTo>
                  <a:pt x="733176" y="436742"/>
                  <a:pt x="701168" y="644797"/>
                  <a:pt x="684409" y="699445"/>
                </a:cubicBezTo>
                <a:cubicBezTo>
                  <a:pt x="672790" y="737331"/>
                  <a:pt x="656777" y="761102"/>
                  <a:pt x="641523" y="769882"/>
                </a:cubicBezTo>
                <a:cubicBezTo>
                  <a:pt x="649778" y="777431"/>
                  <a:pt x="654780" y="788328"/>
                  <a:pt x="654780" y="800393"/>
                </a:cubicBezTo>
                <a:cubicBezTo>
                  <a:pt x="654780" y="823982"/>
                  <a:pt x="635657" y="843105"/>
                  <a:pt x="612068" y="843105"/>
                </a:cubicBezTo>
                <a:cubicBezTo>
                  <a:pt x="588479" y="843105"/>
                  <a:pt x="569356" y="823982"/>
                  <a:pt x="569356" y="800393"/>
                </a:cubicBezTo>
                <a:cubicBezTo>
                  <a:pt x="569356" y="777966"/>
                  <a:pt x="586642" y="759576"/>
                  <a:pt x="608717" y="759069"/>
                </a:cubicBezTo>
                <a:cubicBezTo>
                  <a:pt x="601169" y="743182"/>
                  <a:pt x="601256" y="714884"/>
                  <a:pt x="612407" y="677629"/>
                </a:cubicBezTo>
                <a:cubicBezTo>
                  <a:pt x="628346" y="624380"/>
                  <a:pt x="712805" y="442464"/>
                  <a:pt x="724940" y="433248"/>
                </a:cubicBezTo>
                <a:close/>
                <a:moveTo>
                  <a:pt x="612068" y="342587"/>
                </a:moveTo>
                <a:cubicBezTo>
                  <a:pt x="351618" y="342587"/>
                  <a:pt x="140482" y="553723"/>
                  <a:pt x="140482" y="814173"/>
                </a:cubicBezTo>
                <a:cubicBezTo>
                  <a:pt x="140482" y="1074623"/>
                  <a:pt x="351618" y="1285759"/>
                  <a:pt x="612068" y="1285759"/>
                </a:cubicBezTo>
                <a:cubicBezTo>
                  <a:pt x="872518" y="1285759"/>
                  <a:pt x="1083654" y="1074623"/>
                  <a:pt x="1083654" y="814173"/>
                </a:cubicBezTo>
                <a:cubicBezTo>
                  <a:pt x="1083654" y="553723"/>
                  <a:pt x="872518" y="342587"/>
                  <a:pt x="612068" y="342587"/>
                </a:cubicBezTo>
                <a:close/>
                <a:moveTo>
                  <a:pt x="449766" y="0"/>
                </a:moveTo>
                <a:lnTo>
                  <a:pt x="774371" y="0"/>
                </a:lnTo>
                <a:lnTo>
                  <a:pt x="774371" y="93146"/>
                </a:lnTo>
                <a:lnTo>
                  <a:pt x="658644" y="93146"/>
                </a:lnTo>
                <a:lnTo>
                  <a:pt x="658644" y="206800"/>
                </a:lnTo>
                <a:cubicBezTo>
                  <a:pt x="975038" y="227772"/>
                  <a:pt x="1224136" y="491882"/>
                  <a:pt x="1224136" y="814173"/>
                </a:cubicBezTo>
                <a:cubicBezTo>
                  <a:pt x="1224136" y="1152209"/>
                  <a:pt x="950104" y="1426241"/>
                  <a:pt x="612068" y="1426241"/>
                </a:cubicBezTo>
                <a:cubicBezTo>
                  <a:pt x="274032" y="1426241"/>
                  <a:pt x="0" y="1152209"/>
                  <a:pt x="0" y="814173"/>
                </a:cubicBezTo>
                <a:cubicBezTo>
                  <a:pt x="0" y="617435"/>
                  <a:pt x="92822" y="442377"/>
                  <a:pt x="237759" y="331910"/>
                </a:cubicBezTo>
                <a:lnTo>
                  <a:pt x="222736" y="342200"/>
                </a:lnTo>
                <a:lnTo>
                  <a:pt x="180688" y="280810"/>
                </a:lnTo>
                <a:lnTo>
                  <a:pt x="121404" y="321416"/>
                </a:lnTo>
                <a:lnTo>
                  <a:pt x="88722" y="273699"/>
                </a:lnTo>
                <a:lnTo>
                  <a:pt x="255009" y="159802"/>
                </a:lnTo>
                <a:lnTo>
                  <a:pt x="287692" y="207519"/>
                </a:lnTo>
                <a:lnTo>
                  <a:pt x="228407" y="248125"/>
                </a:lnTo>
                <a:lnTo>
                  <a:pt x="270392" y="309421"/>
                </a:lnTo>
                <a:cubicBezTo>
                  <a:pt x="355047" y="250262"/>
                  <a:pt x="456259" y="214041"/>
                  <a:pt x="565492" y="206800"/>
                </a:cubicBezTo>
                <a:lnTo>
                  <a:pt x="565492" y="93146"/>
                </a:lnTo>
                <a:lnTo>
                  <a:pt x="449766" y="93146"/>
                </a:lnTo>
                <a:close/>
              </a:path>
            </a:pathLst>
          </a:custGeom>
          <a:solidFill>
            <a:srgbClr val="5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atin typeface="Marianne" panose="020000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180A47-73BE-45D1-A063-3C4391F50958}"/>
              </a:ext>
            </a:extLst>
          </p:cNvPr>
          <p:cNvSpPr/>
          <p:nvPr/>
        </p:nvSpPr>
        <p:spPr>
          <a:xfrm>
            <a:off x="3834413" y="2809867"/>
            <a:ext cx="143198" cy="9485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00000000000000000" pitchFamily="2" charset="0"/>
            </a:endParaRPr>
          </a:p>
        </p:txBody>
      </p:sp>
      <p:sp>
        <p:nvSpPr>
          <p:cNvPr id="58" name="Trapèze 24">
            <a:extLst>
              <a:ext uri="{FF2B5EF4-FFF2-40B4-BE49-F238E27FC236}">
                <a16:creationId xmlns:a16="http://schemas.microsoft.com/office/drawing/2014/main" id="{51D7FBB2-7DF6-4334-8835-9093601A5097}"/>
              </a:ext>
            </a:extLst>
          </p:cNvPr>
          <p:cNvSpPr/>
          <p:nvPr/>
        </p:nvSpPr>
        <p:spPr>
          <a:xfrm>
            <a:off x="3704291" y="2983127"/>
            <a:ext cx="282575" cy="566738"/>
          </a:xfrm>
          <a:custGeom>
            <a:avLst/>
            <a:gdLst/>
            <a:ahLst/>
            <a:cxnLst/>
            <a:rect l="l" t="t" r="r" b="b"/>
            <a:pathLst>
              <a:path w="1152868" h="2309450">
                <a:moveTo>
                  <a:pt x="576673" y="147741"/>
                </a:moveTo>
                <a:lnTo>
                  <a:pt x="576673" y="148675"/>
                </a:lnTo>
                <a:lnTo>
                  <a:pt x="576674" y="148675"/>
                </a:lnTo>
                <a:lnTo>
                  <a:pt x="576674" y="147741"/>
                </a:lnTo>
                <a:close/>
                <a:moveTo>
                  <a:pt x="576194" y="147741"/>
                </a:moveTo>
                <a:lnTo>
                  <a:pt x="576194" y="148675"/>
                </a:lnTo>
                <a:lnTo>
                  <a:pt x="576195" y="148675"/>
                </a:lnTo>
                <a:lnTo>
                  <a:pt x="576195" y="147741"/>
                </a:lnTo>
                <a:close/>
                <a:moveTo>
                  <a:pt x="511530" y="0"/>
                </a:moveTo>
                <a:lnTo>
                  <a:pt x="576434" y="0"/>
                </a:lnTo>
                <a:lnTo>
                  <a:pt x="641338" y="0"/>
                </a:lnTo>
                <a:lnTo>
                  <a:pt x="629796" y="98062"/>
                </a:lnTo>
                <a:lnTo>
                  <a:pt x="724415" y="86925"/>
                </a:lnTo>
                <a:lnTo>
                  <a:pt x="724415" y="209512"/>
                </a:lnTo>
                <a:lnTo>
                  <a:pt x="629799" y="198374"/>
                </a:lnTo>
                <a:lnTo>
                  <a:pt x="641338" y="296416"/>
                </a:lnTo>
                <a:lnTo>
                  <a:pt x="635208" y="296416"/>
                </a:lnTo>
                <a:cubicBezTo>
                  <a:pt x="656964" y="300270"/>
                  <a:pt x="670895" y="306961"/>
                  <a:pt x="670895" y="314477"/>
                </a:cubicBezTo>
                <a:cubicBezTo>
                  <a:pt x="670895" y="325680"/>
                  <a:pt x="639942" y="335049"/>
                  <a:pt x="598521" y="336909"/>
                </a:cubicBezTo>
                <a:lnTo>
                  <a:pt x="788633" y="336909"/>
                </a:lnTo>
                <a:lnTo>
                  <a:pt x="734183" y="720743"/>
                </a:lnTo>
                <a:lnTo>
                  <a:pt x="788634" y="720743"/>
                </a:lnTo>
                <a:lnTo>
                  <a:pt x="778496" y="764373"/>
                </a:lnTo>
                <a:lnTo>
                  <a:pt x="788382" y="806915"/>
                </a:lnTo>
                <a:lnTo>
                  <a:pt x="936844" y="806915"/>
                </a:lnTo>
                <a:lnTo>
                  <a:pt x="922169" y="870069"/>
                </a:lnTo>
                <a:lnTo>
                  <a:pt x="864506" y="870069"/>
                </a:lnTo>
                <a:cubicBezTo>
                  <a:pt x="780730" y="1010170"/>
                  <a:pt x="760526" y="1248162"/>
                  <a:pt x="821952" y="1500687"/>
                </a:cubicBezTo>
                <a:cubicBezTo>
                  <a:pt x="871087" y="1702686"/>
                  <a:pt x="962349" y="1872434"/>
                  <a:pt x="1068515" y="1976257"/>
                </a:cubicBezTo>
                <a:lnTo>
                  <a:pt x="1068515" y="1999229"/>
                </a:lnTo>
                <a:lnTo>
                  <a:pt x="1068515" y="2004253"/>
                </a:lnTo>
                <a:lnTo>
                  <a:pt x="1067348" y="2004253"/>
                </a:lnTo>
                <a:lnTo>
                  <a:pt x="1057593" y="2046233"/>
                </a:lnTo>
                <a:lnTo>
                  <a:pt x="1023598" y="2046233"/>
                </a:lnTo>
                <a:lnTo>
                  <a:pt x="1144008" y="2187037"/>
                </a:lnTo>
                <a:lnTo>
                  <a:pt x="1152868" y="2187037"/>
                </a:lnTo>
                <a:lnTo>
                  <a:pt x="1141438" y="2232756"/>
                </a:lnTo>
                <a:lnTo>
                  <a:pt x="1133695" y="2232756"/>
                </a:lnTo>
                <a:lnTo>
                  <a:pt x="1152868" y="2309450"/>
                </a:lnTo>
                <a:lnTo>
                  <a:pt x="576434" y="2309450"/>
                </a:lnTo>
                <a:lnTo>
                  <a:pt x="0" y="2309450"/>
                </a:lnTo>
                <a:lnTo>
                  <a:pt x="19173" y="2232756"/>
                </a:lnTo>
                <a:lnTo>
                  <a:pt x="11430" y="2232756"/>
                </a:lnTo>
                <a:lnTo>
                  <a:pt x="0" y="2187037"/>
                </a:lnTo>
                <a:lnTo>
                  <a:pt x="8860" y="2187037"/>
                </a:lnTo>
                <a:lnTo>
                  <a:pt x="129270" y="2046233"/>
                </a:lnTo>
                <a:lnTo>
                  <a:pt x="95275" y="2046233"/>
                </a:lnTo>
                <a:lnTo>
                  <a:pt x="85520" y="2004253"/>
                </a:lnTo>
                <a:lnTo>
                  <a:pt x="84353" y="2004253"/>
                </a:lnTo>
                <a:lnTo>
                  <a:pt x="84353" y="1999229"/>
                </a:lnTo>
                <a:lnTo>
                  <a:pt x="84353" y="1976257"/>
                </a:lnTo>
                <a:cubicBezTo>
                  <a:pt x="190519" y="1872434"/>
                  <a:pt x="281781" y="1702686"/>
                  <a:pt x="330916" y="1500687"/>
                </a:cubicBezTo>
                <a:cubicBezTo>
                  <a:pt x="392342" y="1248162"/>
                  <a:pt x="372138" y="1010170"/>
                  <a:pt x="288362" y="870069"/>
                </a:cubicBezTo>
                <a:lnTo>
                  <a:pt x="230699" y="870069"/>
                </a:lnTo>
                <a:lnTo>
                  <a:pt x="216024" y="806915"/>
                </a:lnTo>
                <a:lnTo>
                  <a:pt x="364486" y="806915"/>
                </a:lnTo>
                <a:lnTo>
                  <a:pt x="374372" y="764373"/>
                </a:lnTo>
                <a:lnTo>
                  <a:pt x="364234" y="720743"/>
                </a:lnTo>
                <a:lnTo>
                  <a:pt x="418685" y="720743"/>
                </a:lnTo>
                <a:lnTo>
                  <a:pt x="364235" y="336909"/>
                </a:lnTo>
                <a:lnTo>
                  <a:pt x="554347" y="336909"/>
                </a:lnTo>
                <a:cubicBezTo>
                  <a:pt x="512926" y="335049"/>
                  <a:pt x="481973" y="325680"/>
                  <a:pt x="481973" y="314477"/>
                </a:cubicBezTo>
                <a:cubicBezTo>
                  <a:pt x="481973" y="306961"/>
                  <a:pt x="495904" y="300270"/>
                  <a:pt x="517660" y="296416"/>
                </a:cubicBezTo>
                <a:lnTo>
                  <a:pt x="511530" y="296416"/>
                </a:lnTo>
                <a:lnTo>
                  <a:pt x="523069" y="198374"/>
                </a:lnTo>
                <a:lnTo>
                  <a:pt x="428453" y="209512"/>
                </a:lnTo>
                <a:lnTo>
                  <a:pt x="428453" y="86925"/>
                </a:lnTo>
                <a:lnTo>
                  <a:pt x="523072" y="98062"/>
                </a:lnTo>
                <a:close/>
              </a:path>
            </a:pathLst>
          </a:custGeom>
          <a:solidFill>
            <a:srgbClr val="5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atin typeface="Marianne" panose="020000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B1C5F0-2AE2-45D3-BD71-AE83C6BD5FFB}"/>
              </a:ext>
            </a:extLst>
          </p:cNvPr>
          <p:cNvSpPr/>
          <p:nvPr/>
        </p:nvSpPr>
        <p:spPr>
          <a:xfrm>
            <a:off x="3834413" y="3881567"/>
            <a:ext cx="146826" cy="7103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00000000000000000" pitchFamily="2" charset="0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01B1D38E-BCB8-43B2-8C56-D27C091DB951}"/>
              </a:ext>
            </a:extLst>
          </p:cNvPr>
          <p:cNvSpPr/>
          <p:nvPr/>
        </p:nvSpPr>
        <p:spPr>
          <a:xfrm>
            <a:off x="3645080" y="4007384"/>
            <a:ext cx="417513" cy="461963"/>
          </a:xfrm>
          <a:custGeom>
            <a:avLst/>
            <a:gdLst/>
            <a:ahLst/>
            <a:cxnLst/>
            <a:rect l="l" t="t" r="r" b="b"/>
            <a:pathLst>
              <a:path w="2043621" h="2262685">
                <a:moveTo>
                  <a:pt x="1476496" y="1056454"/>
                </a:moveTo>
                <a:lnTo>
                  <a:pt x="1668450" y="1056454"/>
                </a:lnTo>
                <a:lnTo>
                  <a:pt x="1668450" y="1248408"/>
                </a:lnTo>
                <a:lnTo>
                  <a:pt x="1476496" y="1248408"/>
                </a:lnTo>
                <a:close/>
                <a:moveTo>
                  <a:pt x="1802445" y="859904"/>
                </a:moveTo>
                <a:lnTo>
                  <a:pt x="1878645" y="859904"/>
                </a:lnTo>
                <a:lnTo>
                  <a:pt x="1878645" y="936104"/>
                </a:lnTo>
                <a:lnTo>
                  <a:pt x="1802445" y="936104"/>
                </a:lnTo>
                <a:close/>
                <a:moveTo>
                  <a:pt x="0" y="678509"/>
                </a:moveTo>
                <a:lnTo>
                  <a:pt x="451598" y="678509"/>
                </a:lnTo>
                <a:lnTo>
                  <a:pt x="451598" y="924531"/>
                </a:lnTo>
                <a:lnTo>
                  <a:pt x="1008111" y="924531"/>
                </a:lnTo>
                <a:lnTo>
                  <a:pt x="1008111" y="678509"/>
                </a:lnTo>
                <a:lnTo>
                  <a:pt x="1097574" y="678509"/>
                </a:lnTo>
                <a:lnTo>
                  <a:pt x="1097574" y="1090693"/>
                </a:lnTo>
                <a:lnTo>
                  <a:pt x="1376291" y="1090693"/>
                </a:lnTo>
                <a:lnTo>
                  <a:pt x="1376291" y="1314709"/>
                </a:lnTo>
                <a:lnTo>
                  <a:pt x="1584176" y="1314709"/>
                </a:lnTo>
                <a:lnTo>
                  <a:pt x="1584176" y="2262685"/>
                </a:lnTo>
                <a:lnTo>
                  <a:pt x="0" y="2262685"/>
                </a:lnTo>
                <a:close/>
                <a:moveTo>
                  <a:pt x="1735677" y="652387"/>
                </a:moveTo>
                <a:lnTo>
                  <a:pt x="1811877" y="652387"/>
                </a:lnTo>
                <a:lnTo>
                  <a:pt x="1811877" y="728587"/>
                </a:lnTo>
                <a:lnTo>
                  <a:pt x="1735677" y="728587"/>
                </a:lnTo>
                <a:close/>
                <a:moveTo>
                  <a:pt x="1204013" y="582352"/>
                </a:moveTo>
                <a:lnTo>
                  <a:pt x="1627677" y="582352"/>
                </a:lnTo>
                <a:lnTo>
                  <a:pt x="1627677" y="1006016"/>
                </a:lnTo>
                <a:lnTo>
                  <a:pt x="1204013" y="1006016"/>
                </a:lnTo>
                <a:close/>
                <a:moveTo>
                  <a:pt x="1891221" y="571872"/>
                </a:moveTo>
                <a:lnTo>
                  <a:pt x="2043621" y="571872"/>
                </a:lnTo>
                <a:lnTo>
                  <a:pt x="2043621" y="724272"/>
                </a:lnTo>
                <a:lnTo>
                  <a:pt x="1891221" y="724272"/>
                </a:lnTo>
                <a:close/>
                <a:moveTo>
                  <a:pt x="1010848" y="431263"/>
                </a:moveTo>
                <a:lnTo>
                  <a:pt x="1146286" y="431263"/>
                </a:lnTo>
                <a:lnTo>
                  <a:pt x="1146286" y="566701"/>
                </a:lnTo>
                <a:lnTo>
                  <a:pt x="1010848" y="566701"/>
                </a:lnTo>
                <a:close/>
                <a:moveTo>
                  <a:pt x="540422" y="411958"/>
                </a:moveTo>
                <a:lnTo>
                  <a:pt x="934370" y="411958"/>
                </a:lnTo>
                <a:lnTo>
                  <a:pt x="934370" y="846355"/>
                </a:lnTo>
                <a:lnTo>
                  <a:pt x="540422" y="846355"/>
                </a:lnTo>
                <a:close/>
                <a:moveTo>
                  <a:pt x="1697577" y="355341"/>
                </a:moveTo>
                <a:lnTo>
                  <a:pt x="1849977" y="355341"/>
                </a:lnTo>
                <a:lnTo>
                  <a:pt x="1849977" y="507741"/>
                </a:lnTo>
                <a:lnTo>
                  <a:pt x="1697577" y="507741"/>
                </a:lnTo>
                <a:close/>
                <a:moveTo>
                  <a:pt x="1350161" y="276670"/>
                </a:moveTo>
                <a:lnTo>
                  <a:pt x="1572473" y="276670"/>
                </a:lnTo>
                <a:lnTo>
                  <a:pt x="1572473" y="498982"/>
                </a:lnTo>
                <a:lnTo>
                  <a:pt x="1350161" y="498982"/>
                </a:lnTo>
                <a:close/>
                <a:moveTo>
                  <a:pt x="1184089" y="166856"/>
                </a:moveTo>
                <a:lnTo>
                  <a:pt x="1260289" y="166856"/>
                </a:lnTo>
                <a:lnTo>
                  <a:pt x="1260289" y="243056"/>
                </a:lnTo>
                <a:lnTo>
                  <a:pt x="1184089" y="243056"/>
                </a:lnTo>
                <a:close/>
                <a:moveTo>
                  <a:pt x="1891221" y="165938"/>
                </a:moveTo>
                <a:lnTo>
                  <a:pt x="1967421" y="165938"/>
                </a:lnTo>
                <a:lnTo>
                  <a:pt x="1967421" y="242138"/>
                </a:lnTo>
                <a:lnTo>
                  <a:pt x="1891221" y="242138"/>
                </a:lnTo>
                <a:close/>
                <a:moveTo>
                  <a:pt x="1545177" y="0"/>
                </a:moveTo>
                <a:lnTo>
                  <a:pt x="1697577" y="0"/>
                </a:lnTo>
                <a:lnTo>
                  <a:pt x="1697577" y="152400"/>
                </a:lnTo>
                <a:lnTo>
                  <a:pt x="1545177" y="152400"/>
                </a:lnTo>
                <a:close/>
              </a:path>
            </a:pathLst>
          </a:custGeom>
          <a:solidFill>
            <a:srgbClr val="50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atin typeface="Marianne" panose="02000000000000000000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1910E7-8EDB-41CD-BAD3-EE8DDC5114B8}"/>
              </a:ext>
            </a:extLst>
          </p:cNvPr>
          <p:cNvSpPr/>
          <p:nvPr/>
        </p:nvSpPr>
        <p:spPr>
          <a:xfrm>
            <a:off x="323851" y="4497437"/>
            <a:ext cx="3223812" cy="20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700" dirty="0">
                <a:latin typeface="Marianne" panose="02000000000000000000" pitchFamily="2" charset="0"/>
                <a:cs typeface="Segoe UI" panose="020B0502040204020203" pitchFamily="34" charset="0"/>
              </a:rPr>
              <a:t>Se référer au document « Checklist du planificateur-animateur »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A7B8DFF1-470D-4D78-8E09-A5A7A040E958}"/>
              </a:ext>
            </a:extLst>
          </p:cNvPr>
          <p:cNvCxnSpPr>
            <a:cxnSpLocks/>
          </p:cNvCxnSpPr>
          <p:nvPr/>
        </p:nvCxnSpPr>
        <p:spPr>
          <a:xfrm>
            <a:off x="323850" y="4515966"/>
            <a:ext cx="32238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A1C9C83-00E8-46EA-8CB3-767949E9B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077764"/>
              </p:ext>
            </p:extLst>
          </p:nvPr>
        </p:nvGraphicFramePr>
        <p:xfrm>
          <a:off x="321653" y="1512636"/>
          <a:ext cx="8500693" cy="48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itre 2">
            <a:extLst>
              <a:ext uri="{FF2B5EF4-FFF2-40B4-BE49-F238E27FC236}">
                <a16:creationId xmlns:a16="http://schemas.microsoft.com/office/drawing/2014/main" id="{52C68CF8-6995-4EB5-A111-DB1E10AF7B36}"/>
              </a:ext>
            </a:extLst>
          </p:cNvPr>
          <p:cNvSpPr txBox="1">
            <a:spLocks/>
          </p:cNvSpPr>
          <p:nvPr/>
        </p:nvSpPr>
        <p:spPr bwMode="auto">
          <a:xfrm>
            <a:off x="397483" y="709630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71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286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85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43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200" dirty="0">
                <a:latin typeface="Marianne" panose="02000000000000000000" pitchFamily="2" charset="0"/>
              </a:rPr>
              <a:t>Détails de la simulation de crise </a:t>
            </a:r>
            <a:r>
              <a:rPr lang="fr-FR" sz="1600" dirty="0">
                <a:latin typeface="Marianne" panose="02000000000000000000" pitchFamily="2" charset="0"/>
              </a:rPr>
              <a:t>(4/4)</a:t>
            </a:r>
          </a:p>
        </p:txBody>
      </p:sp>
    </p:spTree>
    <p:extLst>
      <p:ext uri="{BB962C8B-B14F-4D97-AF65-F5344CB8AC3E}">
        <p14:creationId xmlns:p14="http://schemas.microsoft.com/office/powerpoint/2010/main" val="58291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CFB412-9C8C-4703-BED9-65E9E9CCC8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B0467-3D42-4178-9177-125361E922D4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929F1F4-3528-81CD-7EC2-8929ACE64A7E}"/>
              </a:ext>
            </a:extLst>
          </p:cNvPr>
          <p:cNvSpPr txBox="1"/>
          <p:nvPr/>
        </p:nvSpPr>
        <p:spPr>
          <a:xfrm>
            <a:off x="1187698" y="3183818"/>
            <a:ext cx="626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algn="ctr" eaLnBrk="1" hangingPunct="1">
              <a:spcAft>
                <a:spcPts val="600"/>
              </a:spcAft>
              <a:defRPr/>
            </a:pPr>
            <a:r>
              <a:rPr lang="fr-FR" altLang="fr-FR" sz="2800" dirty="0">
                <a:latin typeface="Marianne ExtraBold" panose="02000000000000000000" pitchFamily="50" charset="0"/>
              </a:rPr>
              <a:t>BON EXERCICE !</a:t>
            </a:r>
            <a:endParaRPr lang="fr-FR" altLang="fr-FR" sz="2800" cap="none" dirty="0">
              <a:latin typeface="Marianne ExtraBold" panose="02000000000000000000" pitchFamily="50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1E2F67-15A9-404B-93F6-AB23E698F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2139702"/>
            <a:ext cx="8244594" cy="2293224"/>
          </a:xfrm>
        </p:spPr>
        <p:txBody>
          <a:bodyPr/>
          <a:lstStyle/>
          <a:p>
            <a:r>
              <a:rPr lang="fr-FR" sz="2800" dirty="0">
                <a:latin typeface="Marianne ExtraBold" panose="02000000000000000000" pitchFamily="2" charset="0"/>
              </a:rPr>
              <a:t>Présentation du FORMAT « simulation DE CRISE »</a:t>
            </a:r>
          </a:p>
          <a:p>
            <a:endParaRPr lang="fr-FR" sz="2800" dirty="0">
              <a:latin typeface="Marianne ExtraBold" panose="020000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5478915-C3B5-41CA-A2A7-8147C32E7C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12C633B-659A-434E-9BBF-83C60A170E8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78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B6DCDCF-7B74-4108-BBD9-9DCC7D96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782841"/>
            <a:ext cx="8424863" cy="5397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2200" dirty="0">
                <a:latin typeface="Marianne" panose="02000000000000000000" pitchFamily="2" charset="0"/>
              </a:rPr>
              <a:t>Qu’est ce qu’une simulation de crise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767BF7-3A3D-4FDF-94BF-EA8A10406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974" y="1527634"/>
            <a:ext cx="8410429" cy="2397028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fr-FR" sz="1200" b="1" dirty="0">
                <a:latin typeface="Marianne" panose="02000000000000000000" pitchFamily="2" charset="0"/>
              </a:rPr>
              <a:t>Description</a:t>
            </a:r>
            <a:r>
              <a:rPr lang="fr-FR" sz="1200" dirty="0">
                <a:latin typeface="Marianne" panose="02000000000000000000" pitchFamily="2" charset="0"/>
              </a:rPr>
              <a:t> : il s’agit d’un </a:t>
            </a:r>
            <a:r>
              <a:rPr lang="fr-FR" sz="1200" dirty="0">
                <a:solidFill>
                  <a:srgbClr val="21215A"/>
                </a:solidFill>
                <a:latin typeface="Marianne" panose="02000000000000000000" pitchFamily="2" charset="0"/>
              </a:rPr>
              <a:t>exercice de simulation de gestion de crise d’origine cyber de plusieurs heures </a:t>
            </a:r>
            <a:r>
              <a:rPr lang="fr-FR" sz="1200" dirty="0">
                <a:latin typeface="Marianne" panose="02000000000000000000" pitchFamily="2" charset="0"/>
              </a:rPr>
              <a:t>(les scénarios ici proposés se jouent sur 2h/2h30) via l’envoi de stimulis aux joueurs. </a:t>
            </a:r>
          </a:p>
          <a:p>
            <a:pPr algn="just">
              <a:lnSpc>
                <a:spcPct val="114000"/>
              </a:lnSpc>
            </a:pPr>
            <a:r>
              <a:rPr lang="fr-FR" sz="1200" dirty="0">
                <a:latin typeface="Marianne" panose="02000000000000000000" pitchFamily="2" charset="0"/>
              </a:rPr>
              <a:t>Les joueurs sont observés et évalués en fonction de leurs réactions et de leurs capacités d’organisation/ réponse/coordination face à la crise.</a:t>
            </a:r>
          </a:p>
          <a:p>
            <a:pPr algn="just"/>
            <a:endParaRPr lang="fr-FR" sz="1200" dirty="0">
              <a:latin typeface="Marianne" panose="02000000000000000000" pitchFamily="2" charset="0"/>
            </a:endParaRPr>
          </a:p>
          <a:p>
            <a:pPr algn="just"/>
            <a:r>
              <a:rPr lang="fr-FR" sz="1200" b="1" dirty="0">
                <a:latin typeface="Marianne" panose="02000000000000000000" pitchFamily="2" charset="0"/>
              </a:rPr>
              <a:t>Intérêts pédagogiques </a:t>
            </a:r>
            <a:r>
              <a:rPr lang="fr-FR" sz="1200" b="1" i="1" dirty="0">
                <a:latin typeface="Marianne" panose="02000000000000000000" pitchFamily="2" charset="0"/>
              </a:rPr>
              <a:t>(liste non exhaustive)</a:t>
            </a:r>
            <a:r>
              <a:rPr lang="fr-FR" sz="1200" i="1" dirty="0">
                <a:latin typeface="Marianne" panose="02000000000000000000" pitchFamily="2" charset="0"/>
              </a:rPr>
              <a:t> </a:t>
            </a:r>
            <a:r>
              <a:rPr lang="fr-FR" sz="1200" dirty="0">
                <a:latin typeface="Marianne" panose="02000000000000000000" pitchFamily="2" charset="0"/>
              </a:rPr>
              <a:t>: </a:t>
            </a:r>
          </a:p>
          <a:p>
            <a:pPr marL="263525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fr-FR" sz="1200" dirty="0">
                <a:latin typeface="Marianne" panose="02000000000000000000" pitchFamily="2" charset="0"/>
              </a:rPr>
              <a:t>prouver la mise en place d’une organisation de gestion de crise ;</a:t>
            </a:r>
          </a:p>
          <a:p>
            <a:pPr marL="263525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Tester la mise en œuvre de mesures stratégiques (ex : continuité d’activité, communication) et opérationnelles (ex : réponse à incident) ;</a:t>
            </a:r>
          </a:p>
          <a:p>
            <a:pPr marL="263525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fr-FR" sz="1200" dirty="0">
                <a:latin typeface="Marianne" panose="02000000000000000000" pitchFamily="2" charset="0"/>
              </a:rPr>
              <a:t>prouver la gestion du stress. </a:t>
            </a:r>
          </a:p>
          <a:p>
            <a:pPr algn="just"/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3B7AD0-AD0D-420B-8D5A-2293647E6A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72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A35AC0-DF09-407B-A6A1-9572061F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Contenu du format « simulation de crise » </a:t>
            </a:r>
            <a:r>
              <a:rPr lang="fr-FR" sz="1600" dirty="0">
                <a:latin typeface="Marianne" panose="02000000000000000000" pitchFamily="2" charset="0"/>
              </a:rPr>
              <a:t>(1/2)</a:t>
            </a:r>
            <a:endParaRPr lang="fr-FR" sz="2200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F40027-A85C-4DC3-8700-A43661D998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E25449-5437-46D5-AB07-0F57EC4E6509}"/>
              </a:ext>
            </a:extLst>
          </p:cNvPr>
          <p:cNvSpPr/>
          <p:nvPr/>
        </p:nvSpPr>
        <p:spPr>
          <a:xfrm>
            <a:off x="1416969" y="1248679"/>
            <a:ext cx="7331215" cy="341130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5760" tIns="91440" bIns="91440" rtlCol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rianne" panose="020000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B962F-2E3D-4EBE-BBE0-F8AD1DA855D9}"/>
              </a:ext>
            </a:extLst>
          </p:cNvPr>
          <p:cNvSpPr/>
          <p:nvPr/>
        </p:nvSpPr>
        <p:spPr>
          <a:xfrm>
            <a:off x="321668" y="1459316"/>
            <a:ext cx="1294930" cy="1453648"/>
          </a:xfrm>
          <a:prstGeom prst="rect">
            <a:avLst/>
          </a:prstGeom>
          <a:solidFill>
            <a:srgbClr val="0C638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Contenu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du volet « planificateur/animateur »</a:t>
            </a:r>
          </a:p>
        </p:txBody>
      </p:sp>
      <p:sp>
        <p:nvSpPr>
          <p:cNvPr id="17" name="Right Triangle 8">
            <a:extLst>
              <a:ext uri="{FF2B5EF4-FFF2-40B4-BE49-F238E27FC236}">
                <a16:creationId xmlns:a16="http://schemas.microsoft.com/office/drawing/2014/main" id="{0F76E308-1FF3-4266-AA1B-DE56F14945BA}"/>
              </a:ext>
            </a:extLst>
          </p:cNvPr>
          <p:cNvSpPr/>
          <p:nvPr/>
        </p:nvSpPr>
        <p:spPr>
          <a:xfrm>
            <a:off x="1416969" y="1227699"/>
            <a:ext cx="199629" cy="237574"/>
          </a:xfrm>
          <a:prstGeom prst="rtTriangle">
            <a:avLst/>
          </a:prstGeom>
          <a:solidFill>
            <a:srgbClr val="07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74404F-9191-42DF-A10C-4BE0835DCAA1}"/>
              </a:ext>
            </a:extLst>
          </p:cNvPr>
          <p:cNvSpPr/>
          <p:nvPr/>
        </p:nvSpPr>
        <p:spPr>
          <a:xfrm rot="10800000" flipH="1">
            <a:off x="8748184" y="1248679"/>
            <a:ext cx="45719" cy="3411303"/>
          </a:xfrm>
          <a:prstGeom prst="rect">
            <a:avLst/>
          </a:prstGeom>
          <a:solidFill>
            <a:srgbClr val="07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525A7-62E8-451B-8843-4672D8F340A2}"/>
              </a:ext>
            </a:extLst>
          </p:cNvPr>
          <p:cNvSpPr/>
          <p:nvPr/>
        </p:nvSpPr>
        <p:spPr>
          <a:xfrm rot="10800000" flipH="1">
            <a:off x="1410944" y="2912962"/>
            <a:ext cx="199628" cy="1747020"/>
          </a:xfrm>
          <a:prstGeom prst="rect">
            <a:avLst/>
          </a:prstGeom>
          <a:solidFill>
            <a:srgbClr val="07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9A4E4F-4961-44EC-BF40-DAE0A0627B57}"/>
              </a:ext>
            </a:extLst>
          </p:cNvPr>
          <p:cNvSpPr txBox="1"/>
          <p:nvPr/>
        </p:nvSpPr>
        <p:spPr>
          <a:xfrm>
            <a:off x="1610572" y="1248346"/>
            <a:ext cx="7131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Marianne" panose="02000000000000000000" pitchFamily="2" charset="0"/>
              </a:rPr>
              <a:t>Planification et animation de l’exercice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 « Rôle du planificateur/animateur »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Cahier des charges permettant à l’entité de s’approprier l’exercice de crise (définir la date, objectifs, joueurs, animateurs, etc.)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Support de compréhension du scénario (attaque par </a:t>
            </a:r>
            <a:r>
              <a:rPr lang="fr-FR" sz="1100" i="1" dirty="0" err="1">
                <a:latin typeface="Marianne" panose="02000000000000000000" pitchFamily="2" charset="0"/>
              </a:rPr>
              <a:t>supply</a:t>
            </a:r>
            <a:r>
              <a:rPr lang="fr-FR" sz="1100" i="1" dirty="0">
                <a:latin typeface="Marianne" panose="02000000000000000000" pitchFamily="2" charset="0"/>
              </a:rPr>
              <a:t> </a:t>
            </a:r>
            <a:r>
              <a:rPr lang="fr-FR" sz="1100" i="1" dirty="0" err="1">
                <a:latin typeface="Marianne" panose="02000000000000000000" pitchFamily="2" charset="0"/>
              </a:rPr>
              <a:t>chain</a:t>
            </a:r>
            <a:r>
              <a:rPr lang="fr-FR" sz="1100" dirty="0">
                <a:latin typeface="Marianne" panose="02000000000000000000" pitchFamily="2" charset="0"/>
              </a:rPr>
              <a:t>)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Check-list des actions à mener. </a:t>
            </a:r>
          </a:p>
          <a:p>
            <a:endParaRPr lang="fr-FR" sz="1100" dirty="0">
              <a:latin typeface="Marianne" panose="02000000000000000000" pitchFamily="2" charset="0"/>
            </a:endParaRPr>
          </a:p>
          <a:p>
            <a:r>
              <a:rPr lang="fr-FR" sz="1100" b="1" dirty="0">
                <a:latin typeface="Marianne" panose="02000000000000000000" pitchFamily="2" charset="0"/>
              </a:rPr>
              <a:t>Documents de « jeu » à préparer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Chronogrammes d’exercice reprenant l’ensemble des stimulis </a:t>
            </a:r>
            <a:r>
              <a:rPr lang="fr-FR" sz="1100" dirty="0">
                <a:solidFill>
                  <a:schemeClr val="tx2"/>
                </a:solidFill>
                <a:latin typeface="Marianne" panose="02000000000000000000" pitchFamily="2" charset="0"/>
              </a:rPr>
              <a:t>&gt; il convient d’adapter le chronogramme aux spécificités de sa structure</a:t>
            </a:r>
            <a:r>
              <a:rPr lang="fr-FR" sz="1100" dirty="0">
                <a:latin typeface="Marianne" panose="02000000000000000000" pitchFamily="2" charset="0"/>
              </a:rPr>
              <a:t>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Exemple de stimuli à envoyer (ex : format mail)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Annuaire des participants </a:t>
            </a:r>
            <a:r>
              <a:rPr lang="fr-FR" sz="1100" dirty="0">
                <a:solidFill>
                  <a:schemeClr val="tx2"/>
                </a:solidFill>
                <a:latin typeface="Marianne" panose="02000000000000000000" pitchFamily="2" charset="0"/>
              </a:rPr>
              <a:t>&gt; à compléter avec les coordonnées des joueurs et animateur(s) et à envoyer aux joueurs en amont de l’exercice</a:t>
            </a:r>
            <a:r>
              <a:rPr lang="fr-FR" sz="1100" dirty="0">
                <a:latin typeface="Marianne" panose="02000000000000000000" pitchFamily="2" charset="0"/>
              </a:rPr>
              <a:t> ; </a:t>
            </a:r>
          </a:p>
          <a:p>
            <a:r>
              <a:rPr lang="fr-FR" sz="1100" dirty="0">
                <a:latin typeface="Marianne" panose="02000000000000000000" pitchFamily="2" charset="0"/>
              </a:rPr>
              <a:t> </a:t>
            </a:r>
          </a:p>
          <a:p>
            <a:r>
              <a:rPr lang="fr-FR" sz="1100" b="1" dirty="0">
                <a:latin typeface="Marianne" panose="02000000000000000000" pitchFamily="2" charset="0"/>
              </a:rPr>
              <a:t>Briefing/Débriefing/RETEX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Support briefing des joueurs </a:t>
            </a:r>
            <a:r>
              <a:rPr lang="fr-FR" sz="1100" dirty="0">
                <a:solidFill>
                  <a:schemeClr val="tx2"/>
                </a:solidFill>
                <a:latin typeface="Marianne" panose="02000000000000000000" pitchFamily="2" charset="0"/>
              </a:rPr>
              <a:t>&gt; avant que l’exercice ne commence, rappeler les règles de fonctionnement</a:t>
            </a:r>
            <a:r>
              <a:rPr lang="fr-FR" sz="1100" dirty="0">
                <a:latin typeface="Marianne" panose="02000000000000000000" pitchFamily="2" charset="0"/>
              </a:rPr>
              <a:t>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Support de débriefing et RETEX à chaud </a:t>
            </a:r>
            <a:r>
              <a:rPr lang="fr-FR" sz="1100" dirty="0">
                <a:solidFill>
                  <a:schemeClr val="tx2"/>
                </a:solidFill>
                <a:latin typeface="Marianne" panose="02000000000000000000" pitchFamily="2" charset="0"/>
              </a:rPr>
              <a:t>&gt; à utiliser à la fin de l’exercice, pour débriefer l’exercice</a:t>
            </a:r>
            <a:r>
              <a:rPr lang="fr-FR" sz="1100" dirty="0">
                <a:latin typeface="Marianne" panose="02000000000000000000" pitchFamily="2" charset="0"/>
              </a:rPr>
              <a:t>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Questionnaire RETEX </a:t>
            </a:r>
            <a:r>
              <a:rPr lang="fr-FR" sz="1100" dirty="0">
                <a:solidFill>
                  <a:schemeClr val="tx2"/>
                </a:solidFill>
                <a:latin typeface="Marianne" panose="02000000000000000000" pitchFamily="2" charset="0"/>
              </a:rPr>
              <a:t>&gt; à envoyer aux joueurs à la fin de l’exercice. Les retours serviront à alimenter le RETEX à froid, document qui doit être réalisé 1 ou 2 mois maximum après la tenue de l’exercice</a:t>
            </a:r>
            <a:r>
              <a:rPr lang="fr-FR" sz="1100" dirty="0">
                <a:latin typeface="Marianne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9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A35AC0-DF09-407B-A6A1-9572061F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Contenu du format « simulation de crise » </a:t>
            </a:r>
            <a:r>
              <a:rPr lang="fr-FR" sz="1600" dirty="0">
                <a:latin typeface="Marianne" panose="02000000000000000000" pitchFamily="2" charset="0"/>
              </a:rPr>
              <a:t>(2/2)</a:t>
            </a:r>
            <a:endParaRPr lang="fr-FR" sz="2200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F40027-A85C-4DC3-8700-A43661D998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668344" y="4755175"/>
            <a:ext cx="1349375" cy="360362"/>
          </a:xfrm>
        </p:spPr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E25449-5437-46D5-AB07-0F57EC4E6509}"/>
              </a:ext>
            </a:extLst>
          </p:cNvPr>
          <p:cNvSpPr/>
          <p:nvPr/>
        </p:nvSpPr>
        <p:spPr>
          <a:xfrm>
            <a:off x="1429550" y="1107425"/>
            <a:ext cx="7331215" cy="101781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5760" tIns="91440" bIns="91440" rtlCol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rianne" panose="020000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B962F-2E3D-4EBE-BBE0-F8AD1DA855D9}"/>
              </a:ext>
            </a:extLst>
          </p:cNvPr>
          <p:cNvSpPr/>
          <p:nvPr/>
        </p:nvSpPr>
        <p:spPr>
          <a:xfrm>
            <a:off x="334249" y="1318061"/>
            <a:ext cx="1281815" cy="807175"/>
          </a:xfrm>
          <a:prstGeom prst="rect">
            <a:avLst/>
          </a:prstGeom>
          <a:solidFill>
            <a:srgbClr val="AE1E1E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Contenu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du volet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« joueur »</a:t>
            </a:r>
          </a:p>
        </p:txBody>
      </p:sp>
      <p:sp>
        <p:nvSpPr>
          <p:cNvPr id="17" name="Right Triangle 8">
            <a:extLst>
              <a:ext uri="{FF2B5EF4-FFF2-40B4-BE49-F238E27FC236}">
                <a16:creationId xmlns:a16="http://schemas.microsoft.com/office/drawing/2014/main" id="{0F76E308-1FF3-4266-AA1B-DE56F14945BA}"/>
              </a:ext>
            </a:extLst>
          </p:cNvPr>
          <p:cNvSpPr/>
          <p:nvPr/>
        </p:nvSpPr>
        <p:spPr>
          <a:xfrm>
            <a:off x="1429551" y="1086444"/>
            <a:ext cx="192540" cy="231617"/>
          </a:xfrm>
          <a:prstGeom prst="rtTriangle">
            <a:avLst/>
          </a:prstGeom>
          <a:solidFill>
            <a:srgbClr val="54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74404F-9191-42DF-A10C-4BE0835DCAA1}"/>
              </a:ext>
            </a:extLst>
          </p:cNvPr>
          <p:cNvSpPr/>
          <p:nvPr/>
        </p:nvSpPr>
        <p:spPr>
          <a:xfrm rot="10800000" flipH="1">
            <a:off x="8781269" y="1107423"/>
            <a:ext cx="45719" cy="1017813"/>
          </a:xfrm>
          <a:prstGeom prst="rect">
            <a:avLst/>
          </a:prstGeom>
          <a:solidFill>
            <a:srgbClr val="54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9A4E4F-4961-44EC-BF40-DAE0A0627B57}"/>
              </a:ext>
            </a:extLst>
          </p:cNvPr>
          <p:cNvSpPr txBox="1"/>
          <p:nvPr/>
        </p:nvSpPr>
        <p:spPr>
          <a:xfrm>
            <a:off x="1695402" y="1171419"/>
            <a:ext cx="71315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 « Rôle du joueur »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Main courante / relevé d’actions.</a:t>
            </a:r>
          </a:p>
          <a:p>
            <a:endParaRPr lang="fr-FR" sz="1100" dirty="0">
              <a:latin typeface="Marianne" panose="02000000000000000000" pitchFamily="2" charset="0"/>
            </a:endParaRPr>
          </a:p>
          <a:p>
            <a:r>
              <a:rPr lang="fr-FR" sz="1100" b="1" dirty="0">
                <a:latin typeface="Marianne" panose="02000000000000000000" pitchFamily="2" charset="0"/>
              </a:rPr>
              <a:t>Documents qui doivent être envoyés aux joueurs en amont pour la bonne tenue de l’exercice, en plus des documents de jeu identifiés précédemment.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A05E52-B0DA-476B-B34D-CF8B65DAED32}"/>
              </a:ext>
            </a:extLst>
          </p:cNvPr>
          <p:cNvSpPr/>
          <p:nvPr/>
        </p:nvSpPr>
        <p:spPr>
          <a:xfrm>
            <a:off x="1435576" y="2227577"/>
            <a:ext cx="7331215" cy="104148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5760" tIns="91440" bIns="91440" rtlCol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rianne" panose="020000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5223E2-DD65-4F83-BE6F-C7B296BCEEDE}"/>
              </a:ext>
            </a:extLst>
          </p:cNvPr>
          <p:cNvSpPr/>
          <p:nvPr/>
        </p:nvSpPr>
        <p:spPr>
          <a:xfrm>
            <a:off x="340275" y="2438212"/>
            <a:ext cx="1294930" cy="837456"/>
          </a:xfrm>
          <a:prstGeom prst="rect">
            <a:avLst/>
          </a:prstGeom>
          <a:solidFill>
            <a:srgbClr val="004C38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Contenu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du volet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« observateur »</a:t>
            </a:r>
            <a:endParaRPr lang="fr-FR" sz="1400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2" name="Right Triangle 8">
            <a:extLst>
              <a:ext uri="{FF2B5EF4-FFF2-40B4-BE49-F238E27FC236}">
                <a16:creationId xmlns:a16="http://schemas.microsoft.com/office/drawing/2014/main" id="{43484A9F-B5DB-4782-97A1-1C225C1D5EAD}"/>
              </a:ext>
            </a:extLst>
          </p:cNvPr>
          <p:cNvSpPr/>
          <p:nvPr/>
        </p:nvSpPr>
        <p:spPr>
          <a:xfrm>
            <a:off x="1435576" y="2206595"/>
            <a:ext cx="199629" cy="234058"/>
          </a:xfrm>
          <a:prstGeom prst="rtTriangle">
            <a:avLst/>
          </a:prstGeom>
          <a:solidFill>
            <a:srgbClr val="1F3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D2F5D-517D-4B35-9195-471E735A7C28}"/>
              </a:ext>
            </a:extLst>
          </p:cNvPr>
          <p:cNvSpPr/>
          <p:nvPr/>
        </p:nvSpPr>
        <p:spPr>
          <a:xfrm rot="10800000" flipH="1">
            <a:off x="8770237" y="2227576"/>
            <a:ext cx="45719" cy="1041484"/>
          </a:xfrm>
          <a:prstGeom prst="rect">
            <a:avLst/>
          </a:prstGeom>
          <a:solidFill>
            <a:srgbClr val="1F3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BB95B6A-7632-4DBC-A72A-82809F2BEAAE}"/>
              </a:ext>
            </a:extLst>
          </p:cNvPr>
          <p:cNvSpPr txBox="1"/>
          <p:nvPr/>
        </p:nvSpPr>
        <p:spPr>
          <a:xfrm>
            <a:off x="1663078" y="2227242"/>
            <a:ext cx="71315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 « Rôle de l’observateur »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Grille d’observation.</a:t>
            </a:r>
          </a:p>
          <a:p>
            <a:endParaRPr lang="fr-FR" sz="1100" dirty="0">
              <a:latin typeface="Marianne" panose="02000000000000000000" pitchFamily="2" charset="0"/>
            </a:endParaRPr>
          </a:p>
          <a:p>
            <a:r>
              <a:rPr lang="fr-FR" sz="1100" b="1" dirty="0">
                <a:latin typeface="Marianne" panose="02000000000000000000" pitchFamily="2" charset="0"/>
              </a:rPr>
              <a:t>Documents qui doivent être envoyés aux observateurs en amont pour la bonne tenue de l’exercice.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7A72EA-6BFE-49B4-876C-F770A7F94D1B}"/>
              </a:ext>
            </a:extLst>
          </p:cNvPr>
          <p:cNvSpPr/>
          <p:nvPr/>
        </p:nvSpPr>
        <p:spPr>
          <a:xfrm>
            <a:off x="1450054" y="3356716"/>
            <a:ext cx="7331215" cy="12678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5760" tIns="91440" bIns="91440" rtlCol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arianne" panose="020000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331BE0-FCAE-48DB-A06D-B5FDFEBFE0D4}"/>
              </a:ext>
            </a:extLst>
          </p:cNvPr>
          <p:cNvSpPr/>
          <p:nvPr/>
        </p:nvSpPr>
        <p:spPr>
          <a:xfrm>
            <a:off x="354753" y="3591085"/>
            <a:ext cx="1278369" cy="103346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Contenu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du volet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« fiches pratiques »</a:t>
            </a:r>
          </a:p>
        </p:txBody>
      </p:sp>
      <p:sp>
        <p:nvSpPr>
          <p:cNvPr id="24" name="Right Triangle 8">
            <a:extLst>
              <a:ext uri="{FF2B5EF4-FFF2-40B4-BE49-F238E27FC236}">
                <a16:creationId xmlns:a16="http://schemas.microsoft.com/office/drawing/2014/main" id="{421F9A6F-B5F7-4843-BDAD-C9880A2C114C}"/>
              </a:ext>
            </a:extLst>
          </p:cNvPr>
          <p:cNvSpPr/>
          <p:nvPr/>
        </p:nvSpPr>
        <p:spPr>
          <a:xfrm>
            <a:off x="1458067" y="3359469"/>
            <a:ext cx="199629" cy="237574"/>
          </a:xfrm>
          <a:prstGeom prst="rtTriangle">
            <a:avLst/>
          </a:prstGeom>
          <a:solidFill>
            <a:srgbClr val="A32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99E90F-5F36-4015-979C-1ABBE4B1B7AE}"/>
              </a:ext>
            </a:extLst>
          </p:cNvPr>
          <p:cNvSpPr/>
          <p:nvPr/>
        </p:nvSpPr>
        <p:spPr>
          <a:xfrm rot="10800000" flipH="1">
            <a:off x="8775325" y="3359469"/>
            <a:ext cx="49165" cy="1287070"/>
          </a:xfrm>
          <a:prstGeom prst="rect">
            <a:avLst/>
          </a:prstGeom>
          <a:solidFill>
            <a:srgbClr val="A32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2AF7F6-B570-41B8-B25D-04CF840D4FA0}"/>
              </a:ext>
            </a:extLst>
          </p:cNvPr>
          <p:cNvSpPr txBox="1"/>
          <p:nvPr/>
        </p:nvSpPr>
        <p:spPr>
          <a:xfrm>
            <a:off x="1665709" y="3209656"/>
            <a:ext cx="6862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 « Organisation de la cellule de crise cyber »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 « Bonnes pratiques d’une gestion de crise cyber »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 « Bonnes pratiques de la communication de crise »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 « Notification d’un incident à la CNIL »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Marianne" panose="02000000000000000000" pitchFamily="2" charset="0"/>
              </a:rPr>
              <a:t>Fiches spécifiques à l’enseignement supérieur (chaine de signalement, cellule de crise)</a:t>
            </a:r>
          </a:p>
          <a:p>
            <a:endParaRPr lang="fr-FR" sz="1100" dirty="0">
              <a:latin typeface="Marianne" panose="02000000000000000000" pitchFamily="2" charset="0"/>
            </a:endParaRPr>
          </a:p>
          <a:p>
            <a:r>
              <a:rPr lang="fr-FR" sz="1100" b="1" dirty="0">
                <a:latin typeface="Marianne" panose="02000000000000000000" pitchFamily="2" charset="0"/>
              </a:rPr>
              <a:t>Documents qui doivent être envoyés en amont pour saisir les enjeux de l’exercice.</a:t>
            </a:r>
          </a:p>
        </p:txBody>
      </p:sp>
    </p:spTree>
    <p:extLst>
      <p:ext uri="{BB962C8B-B14F-4D97-AF65-F5344CB8AC3E}">
        <p14:creationId xmlns:p14="http://schemas.microsoft.com/office/powerpoint/2010/main" val="428509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C19091-4140-40FF-81DD-C1DF8BEF55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sz="2800" dirty="0">
                <a:latin typeface="Marianne ExtraBold" panose="02000000000000000000" pitchFamily="2" charset="0"/>
              </a:rPr>
              <a:t>Modalités de jeu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EB37CD-6086-431B-9934-0884F0BF53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12C633B-659A-434E-9BBF-83C60A170E8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03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9657754-FE18-4FDA-A53D-1118C77A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8" y="682625"/>
            <a:ext cx="8424863" cy="539750"/>
          </a:xfrm>
        </p:spPr>
        <p:txBody>
          <a:bodyPr/>
          <a:lstStyle/>
          <a:p>
            <a:r>
              <a:rPr lang="fr-FR" sz="2200" dirty="0">
                <a:latin typeface="Marianne" panose="02000000000000000000" pitchFamily="2" charset="0"/>
              </a:rPr>
              <a:t>Détails de la simulation de crise </a:t>
            </a:r>
            <a:r>
              <a:rPr lang="fr-FR" sz="1600" dirty="0">
                <a:latin typeface="Marianne" panose="02000000000000000000" pitchFamily="2" charset="0"/>
              </a:rPr>
              <a:t>(1/4)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2A7FD-0914-4DF5-9F57-822B29B083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CE48F-C983-41B7-9997-83934599A195}"/>
              </a:ext>
            </a:extLst>
          </p:cNvPr>
          <p:cNvSpPr/>
          <p:nvPr/>
        </p:nvSpPr>
        <p:spPr>
          <a:xfrm>
            <a:off x="372068" y="3855455"/>
            <a:ext cx="13868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Intérêt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1CBEE-CF7B-48D0-92F2-2134F1D91FE9}"/>
              </a:ext>
            </a:extLst>
          </p:cNvPr>
          <p:cNvSpPr/>
          <p:nvPr/>
        </p:nvSpPr>
        <p:spPr>
          <a:xfrm>
            <a:off x="372068" y="1354525"/>
            <a:ext cx="13868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Définition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65CBDE-3C51-4F17-96B1-28A56B077DC6}"/>
              </a:ext>
            </a:extLst>
          </p:cNvPr>
          <p:cNvSpPr/>
          <p:nvPr/>
        </p:nvSpPr>
        <p:spPr>
          <a:xfrm>
            <a:off x="372068" y="2031459"/>
            <a:ext cx="1386808" cy="10156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Niveau de jeu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6D1BF-88AC-4BE1-B766-1B7587712A73}"/>
              </a:ext>
            </a:extLst>
          </p:cNvPr>
          <p:cNvSpPr/>
          <p:nvPr/>
        </p:nvSpPr>
        <p:spPr>
          <a:xfrm>
            <a:off x="376620" y="3328178"/>
            <a:ext cx="1386808" cy="2462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Durée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329A30-5E80-42B9-BF7D-54B9CC75D67F}"/>
              </a:ext>
            </a:extLst>
          </p:cNvPr>
          <p:cNvSpPr txBox="1"/>
          <p:nvPr/>
        </p:nvSpPr>
        <p:spPr>
          <a:xfrm>
            <a:off x="1907357" y="1354524"/>
            <a:ext cx="6877074" cy="400110"/>
          </a:xfrm>
          <a:prstGeom prst="rect">
            <a:avLst/>
          </a:prstGeom>
          <a:noFill/>
          <a:ln>
            <a:solidFill>
              <a:srgbClr val="00006D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000" dirty="0">
                <a:latin typeface="Marianne" panose="02000000000000000000" pitchFamily="2" charset="0"/>
              </a:rPr>
              <a:t>L’équipe d’animation génère une situation de crise en simulant des évènements et des interactions avec les personnes et organisations sollicitées par les joueurs mais qui ne participent pas à l’exercice.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8A092F-E968-4AFF-AE3C-35C718120A9D}"/>
              </a:ext>
            </a:extLst>
          </p:cNvPr>
          <p:cNvSpPr txBox="1"/>
          <p:nvPr/>
        </p:nvSpPr>
        <p:spPr>
          <a:xfrm>
            <a:off x="1908057" y="2031459"/>
            <a:ext cx="6887516" cy="1015663"/>
          </a:xfrm>
          <a:prstGeom prst="rect">
            <a:avLst/>
          </a:prstGeom>
          <a:noFill/>
          <a:ln>
            <a:solidFill>
              <a:srgbClr val="00006D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000">
                <a:latin typeface="+mn-lt"/>
              </a:defRPr>
            </a:lvl1pPr>
          </a:lstStyle>
          <a:p>
            <a:r>
              <a:rPr lang="fr-FR" b="1" dirty="0">
                <a:solidFill>
                  <a:schemeClr val="tx2"/>
                </a:solidFill>
                <a:latin typeface="Marianne" panose="02000000000000000000" pitchFamily="2" charset="0"/>
              </a:rPr>
              <a:t>La cellule de crise décisionnelle et la cellule de crise opérationnelle peuvent être mobilisées.</a:t>
            </a:r>
            <a:r>
              <a:rPr lang="fr-FR" dirty="0">
                <a:latin typeface="Marianne" panose="02000000000000000000" pitchFamily="2" charset="0"/>
              </a:rPr>
              <a:t> Des personnes ressources peuvent être mobilisées dans le cadre de l’exercice mais l’animation peut également simuler toutes les interactions que cette cellule aurait eu dans la réalité.  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u="sng" dirty="0">
                <a:latin typeface="Marianne" panose="02000000000000000000" pitchFamily="2" charset="0"/>
              </a:rPr>
              <a:t>Configuration possible</a:t>
            </a:r>
            <a:r>
              <a:rPr lang="fr-FR" dirty="0">
                <a:latin typeface="Marianne" panose="02000000000000000000" pitchFamily="2" charset="0"/>
              </a:rPr>
              <a:t> : 1 salle pour la cellule de crise décisionnelle, 1 salle pour la cellule de crise opérationnelle et 1 salle pour l’animation (ou animation dans la cellule de crise décisionnelle)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C7902F-C319-4764-81C0-64BEAD9DC3F2}"/>
              </a:ext>
            </a:extLst>
          </p:cNvPr>
          <p:cNvSpPr txBox="1"/>
          <p:nvPr/>
        </p:nvSpPr>
        <p:spPr>
          <a:xfrm>
            <a:off x="1914257" y="3328178"/>
            <a:ext cx="6887516" cy="246221"/>
          </a:xfrm>
          <a:prstGeom prst="rect">
            <a:avLst/>
          </a:prstGeom>
          <a:noFill/>
          <a:ln>
            <a:solidFill>
              <a:srgbClr val="00006D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000">
                <a:latin typeface="+mn-lt"/>
              </a:defRPr>
            </a:lvl1pPr>
          </a:lstStyle>
          <a:p>
            <a:r>
              <a:rPr lang="fr-FR" dirty="0">
                <a:latin typeface="Marianne" panose="02000000000000000000" pitchFamily="2" charset="0"/>
              </a:rPr>
              <a:t>Le scénario proposé se joue sur une demi-journée (incluant le briefing et le débriefing/RETEX à chaud).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B48056E-81EC-4E7B-B207-3C34EBC5BF1D}"/>
              </a:ext>
            </a:extLst>
          </p:cNvPr>
          <p:cNvSpPr txBox="1"/>
          <p:nvPr/>
        </p:nvSpPr>
        <p:spPr>
          <a:xfrm>
            <a:off x="1902892" y="3853919"/>
            <a:ext cx="6892681" cy="400110"/>
          </a:xfrm>
          <a:prstGeom prst="rect">
            <a:avLst/>
          </a:prstGeom>
          <a:noFill/>
          <a:ln>
            <a:solidFill>
              <a:srgbClr val="00006D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000">
                <a:latin typeface="+mn-lt"/>
              </a:defRPr>
            </a:lvl1pPr>
          </a:lstStyle>
          <a:p>
            <a:r>
              <a:rPr lang="fr-FR" dirty="0">
                <a:latin typeface="Marianne" panose="02000000000000000000" pitchFamily="2" charset="0"/>
              </a:rPr>
              <a:t>Immersion importante, sensibilisation accrue, permet de tester les interactions entre plusieurs services, fait émerger des points forts et axes d’amélioration sur l’ensemble du dispositif de gestion de crise cyber.  </a:t>
            </a:r>
          </a:p>
        </p:txBody>
      </p:sp>
    </p:spTree>
    <p:extLst>
      <p:ext uri="{BB962C8B-B14F-4D97-AF65-F5344CB8AC3E}">
        <p14:creationId xmlns:p14="http://schemas.microsoft.com/office/powerpoint/2010/main" val="153999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2A7FD-0914-4DF5-9F57-822B29B083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9DF17-3288-4CF6-BA7F-02840DE170D1}"/>
              </a:ext>
            </a:extLst>
          </p:cNvPr>
          <p:cNvSpPr/>
          <p:nvPr/>
        </p:nvSpPr>
        <p:spPr>
          <a:xfrm>
            <a:off x="493432" y="1138805"/>
            <a:ext cx="8604634" cy="31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95275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Configuration de jeu mobilisant la cellule décisionnelle et la cellule de crise opérationnelle</a:t>
            </a:r>
          </a:p>
        </p:txBody>
      </p:sp>
      <p:sp>
        <p:nvSpPr>
          <p:cNvPr id="8" name="Rectangle 137">
            <a:extLst>
              <a:ext uri="{FF2B5EF4-FFF2-40B4-BE49-F238E27FC236}">
                <a16:creationId xmlns:a16="http://schemas.microsoft.com/office/drawing/2014/main" id="{0C87B262-99EA-41DE-9942-1055DD2CFCE7}"/>
              </a:ext>
            </a:extLst>
          </p:cNvPr>
          <p:cNvSpPr/>
          <p:nvPr/>
        </p:nvSpPr>
        <p:spPr>
          <a:xfrm>
            <a:off x="4021504" y="2731085"/>
            <a:ext cx="313537" cy="183221"/>
          </a:xfrm>
          <a:custGeom>
            <a:avLst/>
            <a:gdLst/>
            <a:ahLst/>
            <a:cxnLst/>
            <a:rect l="l" t="t" r="r" b="b"/>
            <a:pathLst>
              <a:path w="784062" h="539869">
                <a:moveTo>
                  <a:pt x="640046" y="520552"/>
                </a:moveTo>
                <a:lnTo>
                  <a:pt x="638372" y="522819"/>
                </a:lnTo>
                <a:lnTo>
                  <a:pt x="640046" y="522819"/>
                </a:lnTo>
                <a:close/>
                <a:moveTo>
                  <a:pt x="386202" y="353748"/>
                </a:moveTo>
                <a:lnTo>
                  <a:pt x="154893" y="522819"/>
                </a:lnTo>
                <a:lnTo>
                  <a:pt x="615199" y="522819"/>
                </a:lnTo>
                <a:close/>
                <a:moveTo>
                  <a:pt x="134695" y="169914"/>
                </a:moveTo>
                <a:lnTo>
                  <a:pt x="134695" y="497642"/>
                </a:lnTo>
                <a:lnTo>
                  <a:pt x="358289" y="334210"/>
                </a:lnTo>
                <a:close/>
                <a:moveTo>
                  <a:pt x="640046" y="168205"/>
                </a:moveTo>
                <a:lnTo>
                  <a:pt x="410408" y="336055"/>
                </a:lnTo>
                <a:lnTo>
                  <a:pt x="640046" y="505599"/>
                </a:lnTo>
                <a:close/>
                <a:moveTo>
                  <a:pt x="154058" y="16994"/>
                </a:moveTo>
                <a:lnTo>
                  <a:pt x="385626" y="187149"/>
                </a:lnTo>
                <a:lnTo>
                  <a:pt x="618417" y="16994"/>
                </a:lnTo>
                <a:close/>
                <a:moveTo>
                  <a:pt x="641667" y="0"/>
                </a:moveTo>
                <a:lnTo>
                  <a:pt x="641668" y="1"/>
                </a:lnTo>
                <a:lnTo>
                  <a:pt x="784062" y="1"/>
                </a:lnTo>
                <a:lnTo>
                  <a:pt x="784062" y="538843"/>
                </a:lnTo>
                <a:lnTo>
                  <a:pt x="667435" y="538843"/>
                </a:lnTo>
                <a:lnTo>
                  <a:pt x="640046" y="538843"/>
                </a:lnTo>
                <a:lnTo>
                  <a:pt x="134695" y="538843"/>
                </a:lnTo>
                <a:lnTo>
                  <a:pt x="134695" y="539869"/>
                </a:lnTo>
                <a:lnTo>
                  <a:pt x="0" y="539869"/>
                </a:lnTo>
                <a:lnTo>
                  <a:pt x="0" y="1"/>
                </a:lnTo>
                <a:lnTo>
                  <a:pt x="134695" y="1"/>
                </a:lnTo>
                <a:lnTo>
                  <a:pt x="134695" y="970"/>
                </a:lnTo>
                <a:lnTo>
                  <a:pt x="640046" y="970"/>
                </a:lnTo>
                <a:lnTo>
                  <a:pt x="640046" y="1"/>
                </a:lnTo>
                <a:lnTo>
                  <a:pt x="641666" y="1"/>
                </a:lnTo>
                <a:close/>
              </a:path>
            </a:pathLst>
          </a:custGeom>
          <a:solidFill>
            <a:srgbClr val="0C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81D89-8540-4A3F-AB61-217A3872737D}"/>
              </a:ext>
            </a:extLst>
          </p:cNvPr>
          <p:cNvSpPr/>
          <p:nvPr/>
        </p:nvSpPr>
        <p:spPr>
          <a:xfrm>
            <a:off x="539552" y="1729221"/>
            <a:ext cx="2864940" cy="1256483"/>
          </a:xfrm>
          <a:prstGeom prst="rect">
            <a:avLst/>
          </a:prstGeom>
          <a:noFill/>
          <a:ln w="9525">
            <a:solidFill>
              <a:srgbClr val="505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F12C0-86F8-498E-92D9-F06367ADBEE4}"/>
              </a:ext>
            </a:extLst>
          </p:cNvPr>
          <p:cNvSpPr/>
          <p:nvPr/>
        </p:nvSpPr>
        <p:spPr>
          <a:xfrm>
            <a:off x="515772" y="1494338"/>
            <a:ext cx="2153420" cy="246221"/>
          </a:xfrm>
          <a:prstGeom prst="rect">
            <a:avLst/>
          </a:prstGeom>
          <a:solidFill>
            <a:srgbClr val="0C6382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1000" b="1" dirty="0">
                <a:solidFill>
                  <a:schemeClr val="bg1"/>
                </a:solidFill>
                <a:latin typeface="Marianne" panose="02000000000000000000" pitchFamily="50" charset="0"/>
                <a:cs typeface="Segoe UI" panose="020B0502040204020203" pitchFamily="34" charset="0"/>
              </a:rPr>
              <a:t>Cellule d’animation</a:t>
            </a:r>
            <a:endParaRPr lang="fr-FR" sz="1000" dirty="0">
              <a:latin typeface="Marianne" panose="020000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FC0BE2-4DF3-49A6-A65B-32FACE782B42}"/>
              </a:ext>
            </a:extLst>
          </p:cNvPr>
          <p:cNvSpPr/>
          <p:nvPr/>
        </p:nvSpPr>
        <p:spPr>
          <a:xfrm>
            <a:off x="2821380" y="1523028"/>
            <a:ext cx="856107" cy="398908"/>
          </a:xfrm>
          <a:prstGeom prst="rect">
            <a:avLst/>
          </a:prstGeom>
          <a:solidFill>
            <a:srgbClr val="0C638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Volet « planificateur/animateur »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4C1E86D-818A-46D9-BAC0-4EA49656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79" y="2135825"/>
            <a:ext cx="395803" cy="4022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EE913C-9568-4498-BC6C-771B275652DC}"/>
              </a:ext>
            </a:extLst>
          </p:cNvPr>
          <p:cNvSpPr/>
          <p:nvPr/>
        </p:nvSpPr>
        <p:spPr>
          <a:xfrm>
            <a:off x="514757" y="1756904"/>
            <a:ext cx="2253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i="1" dirty="0">
                <a:latin typeface="Marianne" panose="02000000000000000000" pitchFamily="50" charset="0"/>
                <a:cs typeface="Segoe UI" panose="020B0502040204020203" pitchFamily="34" charset="0"/>
              </a:rPr>
              <a:t>anime le jeu en suivant le chronogramme de crise et répond aux sollicitations des joueurs.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4EB93A-A6CE-4908-ACD3-C91C3192F6C2}"/>
              </a:ext>
            </a:extLst>
          </p:cNvPr>
          <p:cNvSpPr/>
          <p:nvPr/>
        </p:nvSpPr>
        <p:spPr>
          <a:xfrm>
            <a:off x="968857" y="1982748"/>
            <a:ext cx="2417014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Animateur(s) : </a:t>
            </a:r>
          </a:p>
          <a:p>
            <a:pPr marL="171450" indent="-1714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700" dirty="0">
                <a:latin typeface="Marianne" panose="02000000000000000000" pitchFamily="50" charset="0"/>
                <a:cs typeface="Segoe UI" panose="020B0502040204020203" pitchFamily="34" charset="0"/>
              </a:rPr>
              <a:t>les animateurs sont chargés de transmettre aux joueurs les différents stimulis qui vont alimenter l’exercice ;</a:t>
            </a:r>
          </a:p>
          <a:p>
            <a:pPr marL="171450" indent="-1714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700" dirty="0">
                <a:latin typeface="Marianne" panose="02000000000000000000" pitchFamily="50" charset="0"/>
                <a:cs typeface="Segoe UI" panose="020B0502040204020203" pitchFamily="34" charset="0"/>
              </a:rPr>
              <a:t>ils simulent les interactions que les joueurs auraient pu avoir dans la réalité.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54D1C8-4BAC-4876-B069-BAA4D18B4CC5}"/>
              </a:ext>
            </a:extLst>
          </p:cNvPr>
          <p:cNvSpPr/>
          <p:nvPr/>
        </p:nvSpPr>
        <p:spPr>
          <a:xfrm>
            <a:off x="493432" y="2785649"/>
            <a:ext cx="286494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00" b="1" dirty="0">
                <a:solidFill>
                  <a:srgbClr val="000091"/>
                </a:solidFill>
                <a:latin typeface="Marianne" panose="02000000000000000000" pitchFamily="50" charset="0"/>
                <a:cs typeface="Segoe UI" panose="020B0502040204020203" pitchFamily="34" charset="0"/>
              </a:rPr>
              <a:t>Une adresse mail dédiée à l’animation doit être créée</a:t>
            </a:r>
            <a:endParaRPr lang="fr-FR" sz="700" dirty="0">
              <a:latin typeface="Marianne" panose="020000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C826BC-DFF8-4B93-93B8-8DE8FAA0BDC8}"/>
              </a:ext>
            </a:extLst>
          </p:cNvPr>
          <p:cNvSpPr/>
          <p:nvPr/>
        </p:nvSpPr>
        <p:spPr>
          <a:xfrm>
            <a:off x="539552" y="3492739"/>
            <a:ext cx="2864940" cy="961050"/>
          </a:xfrm>
          <a:prstGeom prst="rect">
            <a:avLst/>
          </a:prstGeom>
          <a:noFill/>
          <a:ln w="9525">
            <a:solidFill>
              <a:srgbClr val="505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215147-19DD-44BB-9B8B-8B156B9D643B}"/>
              </a:ext>
            </a:extLst>
          </p:cNvPr>
          <p:cNvSpPr/>
          <p:nvPr/>
        </p:nvSpPr>
        <p:spPr>
          <a:xfrm>
            <a:off x="525046" y="3259770"/>
            <a:ext cx="2243069" cy="246221"/>
          </a:xfrm>
          <a:prstGeom prst="rect">
            <a:avLst/>
          </a:prstGeom>
          <a:solidFill>
            <a:srgbClr val="AE1E1E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1000" b="1" dirty="0">
                <a:solidFill>
                  <a:schemeClr val="bg1"/>
                </a:solidFill>
                <a:latin typeface="Marianne" panose="02000000000000000000" pitchFamily="50" charset="0"/>
                <a:cs typeface="Segoe UI" panose="020B0502040204020203" pitchFamily="34" charset="0"/>
              </a:rPr>
              <a:t>Cellule de crise opérationnelle</a:t>
            </a:r>
            <a:endParaRPr lang="fr-FR" sz="1000" dirty="0">
              <a:latin typeface="Marianne" panose="020000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6ACA9-5E81-4B16-9049-D9FB3D02B3A0}"/>
              </a:ext>
            </a:extLst>
          </p:cNvPr>
          <p:cNvSpPr/>
          <p:nvPr/>
        </p:nvSpPr>
        <p:spPr>
          <a:xfrm>
            <a:off x="506425" y="3497427"/>
            <a:ext cx="2879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i="1" dirty="0">
                <a:latin typeface="Marianne" panose="02000000000000000000" pitchFamily="50" charset="0"/>
                <a:cs typeface="Segoe UI" panose="020B0502040204020203" pitchFamily="34" charset="0"/>
              </a:rPr>
              <a:t>en première ligne face à l’attaquant, en charge des actions SSI telles que la détection ou la réponse à incident.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BFECBF4-CD4F-43A6-B016-541365983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79" y="3913310"/>
            <a:ext cx="395803" cy="40229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5B8BAA7-02B6-4C85-9537-9BA144F3B0B2}"/>
              </a:ext>
            </a:extLst>
          </p:cNvPr>
          <p:cNvSpPr/>
          <p:nvPr/>
        </p:nvSpPr>
        <p:spPr>
          <a:xfrm>
            <a:off x="968857" y="3760233"/>
            <a:ext cx="2417014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Experts techniques SSI: </a:t>
            </a:r>
          </a:p>
          <a:p>
            <a:pPr marL="171450" indent="-1714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700" dirty="0">
                <a:latin typeface="Marianne" panose="02000000000000000000" pitchFamily="50" charset="0"/>
                <a:cs typeface="Segoe UI" panose="020B0502040204020203" pitchFamily="34" charset="0"/>
              </a:rPr>
              <a:t>répondent aux stimulis sur le volet technique ;</a:t>
            </a:r>
          </a:p>
          <a:p>
            <a:pPr marL="171450" indent="-1714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700" dirty="0">
                <a:latin typeface="Marianne" panose="02000000000000000000" pitchFamily="50" charset="0"/>
                <a:cs typeface="Segoe UI" panose="020B0502040204020203" pitchFamily="34" charset="0"/>
              </a:rPr>
              <a:t>mettent en œuvre les arbitrages et remontent de l’information sur la situation opérationnelle.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5A03C7-0962-42AE-BD9C-223FAD8A8270}"/>
              </a:ext>
            </a:extLst>
          </p:cNvPr>
          <p:cNvSpPr/>
          <p:nvPr/>
        </p:nvSpPr>
        <p:spPr>
          <a:xfrm>
            <a:off x="5292080" y="1647969"/>
            <a:ext cx="3708412" cy="2581168"/>
          </a:xfrm>
          <a:prstGeom prst="rect">
            <a:avLst/>
          </a:prstGeom>
          <a:noFill/>
          <a:ln w="9525">
            <a:solidFill>
              <a:srgbClr val="505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E5B292-CAD4-4A73-8854-E2A885AA5F5E}"/>
              </a:ext>
            </a:extLst>
          </p:cNvPr>
          <p:cNvSpPr/>
          <p:nvPr/>
        </p:nvSpPr>
        <p:spPr>
          <a:xfrm>
            <a:off x="5278303" y="1414334"/>
            <a:ext cx="2952328" cy="246221"/>
          </a:xfrm>
          <a:prstGeom prst="rect">
            <a:avLst/>
          </a:prstGeom>
          <a:solidFill>
            <a:srgbClr val="AE1E1E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1000" b="1" dirty="0">
                <a:solidFill>
                  <a:schemeClr val="bg1"/>
                </a:solidFill>
                <a:latin typeface="Marianne" panose="02000000000000000000" pitchFamily="50" charset="0"/>
                <a:cs typeface="Segoe UI" panose="020B0502040204020203" pitchFamily="34" charset="0"/>
              </a:rPr>
              <a:t>Cellule de crise décisionnelle</a:t>
            </a:r>
            <a:endParaRPr lang="fr-FR" sz="1000" dirty="0">
              <a:latin typeface="Marianne" panose="02000000000000000000" pitchFamily="50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760197-2C0A-4DA8-8CC5-4474E4E4C7D8}"/>
              </a:ext>
            </a:extLst>
          </p:cNvPr>
          <p:cNvSpPr/>
          <p:nvPr/>
        </p:nvSpPr>
        <p:spPr>
          <a:xfrm>
            <a:off x="2668980" y="4382983"/>
            <a:ext cx="749289" cy="276999"/>
          </a:xfrm>
          <a:prstGeom prst="rect">
            <a:avLst/>
          </a:prstGeom>
          <a:solidFill>
            <a:srgbClr val="AE1E1E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Volet </a:t>
            </a:r>
          </a:p>
          <a:p>
            <a:pPr algn="ctr"/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« joueur »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E9D7C2-0B4E-4AC8-BF35-1C169C2A65DE}"/>
              </a:ext>
            </a:extLst>
          </p:cNvPr>
          <p:cNvSpPr/>
          <p:nvPr/>
        </p:nvSpPr>
        <p:spPr>
          <a:xfrm>
            <a:off x="5646246" y="1840622"/>
            <a:ext cx="3354246" cy="32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Directeur/trice de crise : </a:t>
            </a:r>
            <a:r>
              <a:rPr lang="fr-FR" sz="700" dirty="0">
                <a:latin typeface="Marianne" panose="02000000000000000000" pitchFamily="50" charset="0"/>
                <a:cs typeface="Segoe UI" panose="020B0502040204020203" pitchFamily="34" charset="0"/>
              </a:rPr>
              <a:t>définition et orientation de la stratégie de conduite de crise.</a:t>
            </a:r>
            <a:endParaRPr lang="fr-FR" sz="700" u="sng" dirty="0">
              <a:latin typeface="Marianne" panose="02000000000000000000" pitchFamily="50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1CF34B-71AA-480A-8D68-D818C89241D4}"/>
              </a:ext>
            </a:extLst>
          </p:cNvPr>
          <p:cNvSpPr/>
          <p:nvPr/>
        </p:nvSpPr>
        <p:spPr>
          <a:xfrm>
            <a:off x="5641106" y="3524952"/>
            <a:ext cx="33530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L’observateur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700" dirty="0">
                <a:solidFill>
                  <a:srgbClr val="2C2C2C"/>
                </a:solidFill>
                <a:latin typeface="Marianne" panose="02000000000000000000" pitchFamily="50" charset="0"/>
                <a:cs typeface="Segoe UI" panose="020B0502040204020203" pitchFamily="34" charset="0"/>
              </a:rPr>
              <a:t>observe et évalue la réaction des joueurs au moyen d’une grille d’observation.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700" dirty="0">
                <a:solidFill>
                  <a:srgbClr val="2C2C2C"/>
                </a:solidFill>
                <a:latin typeface="Marianne" panose="02000000000000000000" pitchFamily="50" charset="0"/>
                <a:cs typeface="Segoe UI" panose="020B0502040204020203" pitchFamily="34" charset="0"/>
              </a:rPr>
              <a:t>communique avec l’équipe animation pour éventuellement ajuster le scénario ou adapter le rythme. </a:t>
            </a:r>
            <a:endParaRPr lang="fr-FR" sz="700" dirty="0">
              <a:latin typeface="Marianne" panose="020000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20929E-FCDE-4B23-90F8-82BF1A6620BF}"/>
              </a:ext>
            </a:extLst>
          </p:cNvPr>
          <p:cNvSpPr/>
          <p:nvPr/>
        </p:nvSpPr>
        <p:spPr>
          <a:xfrm>
            <a:off x="5285744" y="3188812"/>
            <a:ext cx="3708412" cy="295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fr-FR" sz="600" i="1" dirty="0">
                <a:solidFill>
                  <a:srgbClr val="95518B"/>
                </a:solidFill>
                <a:latin typeface="Marianne" panose="02000000000000000000" pitchFamily="50" charset="0"/>
                <a:cs typeface="Segoe UI" panose="020B0502040204020203" pitchFamily="34" charset="0"/>
              </a:rPr>
              <a:t>Les personnes ressources qui ne jouent pas l’exercice peuvent être simulées par l’équipe animation. 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3B7AA427-6EA2-48D1-80DF-28906F7C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914" y="2496413"/>
            <a:ext cx="231827" cy="30344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6FFC2DA-D918-4540-B465-800559263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80" y="1869349"/>
            <a:ext cx="231828" cy="28004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18AB5B2-7B69-488A-A9CC-3E36510C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779" y="2854872"/>
            <a:ext cx="299253" cy="29572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173553A-595E-45DB-B4EB-1E50A63F3563}"/>
              </a:ext>
            </a:extLst>
          </p:cNvPr>
          <p:cNvSpPr/>
          <p:nvPr/>
        </p:nvSpPr>
        <p:spPr>
          <a:xfrm>
            <a:off x="5235555" y="1677399"/>
            <a:ext cx="362092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i="1" dirty="0">
                <a:latin typeface="Marianne" panose="02000000000000000000" pitchFamily="50" charset="0"/>
                <a:cs typeface="Segoe UI" panose="020B0502040204020203" pitchFamily="34" charset="0"/>
              </a:rPr>
              <a:t>en première ligne face à l’extérieur, décide, arbitre et coordonne au niveau stratégique.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31F658-DB90-42F9-8362-590C2EFFBDE6}"/>
              </a:ext>
            </a:extLst>
          </p:cNvPr>
          <p:cNvSpPr/>
          <p:nvPr/>
        </p:nvSpPr>
        <p:spPr>
          <a:xfrm>
            <a:off x="5652693" y="2135825"/>
            <a:ext cx="3354246" cy="32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Management de l’information : </a:t>
            </a:r>
            <a:r>
              <a:rPr lang="fr-FR" sz="700" dirty="0">
                <a:latin typeface="Marianne" panose="02000000000000000000" pitchFamily="50" charset="0"/>
                <a:cs typeface="Segoe UI" panose="020B0502040204020203" pitchFamily="34" charset="0"/>
              </a:rPr>
              <a:t>tient la main courante, partage des informations montantes et descendantes.</a:t>
            </a:r>
            <a:endParaRPr lang="fr-FR" sz="700" u="sng" dirty="0">
              <a:latin typeface="Marianne" panose="02000000000000000000" pitchFamily="50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23542D-926C-40E9-AA09-6F8D9C20416F}"/>
              </a:ext>
            </a:extLst>
          </p:cNvPr>
          <p:cNvSpPr/>
          <p:nvPr/>
        </p:nvSpPr>
        <p:spPr>
          <a:xfrm>
            <a:off x="5657877" y="2449492"/>
            <a:ext cx="3354246" cy="32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Appui à la conduite de crise : </a:t>
            </a:r>
            <a:r>
              <a:rPr lang="fr-FR" sz="700" dirty="0">
                <a:latin typeface="Marianne" panose="02000000000000000000" pitchFamily="50" charset="0"/>
                <a:cs typeface="Segoe UI" panose="020B0502040204020203" pitchFamily="34" charset="0"/>
              </a:rPr>
              <a:t>rythme de bataille, briefing, suivi des actions.</a:t>
            </a:r>
            <a:endParaRPr lang="fr-FR" sz="700" u="sng" dirty="0">
              <a:latin typeface="Marianne" panose="02000000000000000000" pitchFamily="50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C230FC-0CDA-4AFE-9733-E712ACCCEF2A}"/>
              </a:ext>
            </a:extLst>
          </p:cNvPr>
          <p:cNvSpPr/>
          <p:nvPr/>
        </p:nvSpPr>
        <p:spPr>
          <a:xfrm>
            <a:off x="5662068" y="2768838"/>
            <a:ext cx="3338423" cy="45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Métiers : </a:t>
            </a:r>
            <a:r>
              <a:rPr lang="fr-FR" sz="700" dirty="0">
                <a:latin typeface="Marianne" panose="02000000000000000000" pitchFamily="50" charset="0"/>
                <a:cs typeface="Segoe UI" panose="020B0502040204020203" pitchFamily="34" charset="0"/>
              </a:rPr>
              <a:t>communication, RH, finance, juridique, DSI, etc.</a:t>
            </a:r>
          </a:p>
          <a:p>
            <a:pPr algn="just">
              <a:lnSpc>
                <a:spcPct val="114000"/>
              </a:lnSpc>
            </a:pPr>
            <a:r>
              <a:rPr lang="fr-FR" sz="700" dirty="0">
                <a:latin typeface="Marianne" panose="02000000000000000000" pitchFamily="50" charset="0"/>
                <a:cs typeface="Segoe UI" panose="020B0502040204020203" pitchFamily="34" charset="0"/>
              </a:rPr>
              <a:t>+ RSSI pour faire le lien entre la cellule de crise décisionnelle et la cellule de crise opérationnelle</a:t>
            </a:r>
            <a:endParaRPr lang="fr-FR" sz="700" dirty="0">
              <a:latin typeface="Marianne" panose="02000000000000000000" pitchFamily="50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0A7734-92DC-42A5-80BA-1DB0738DAC00}"/>
              </a:ext>
            </a:extLst>
          </p:cNvPr>
          <p:cNvSpPr/>
          <p:nvPr/>
        </p:nvSpPr>
        <p:spPr>
          <a:xfrm>
            <a:off x="5280449" y="4149725"/>
            <a:ext cx="914454" cy="294549"/>
          </a:xfrm>
          <a:prstGeom prst="rect">
            <a:avLst/>
          </a:prstGeom>
          <a:solidFill>
            <a:srgbClr val="004C38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Volet « observateur »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6449833-FDA3-4490-BC16-6604C6E03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80" y="2185355"/>
            <a:ext cx="231828" cy="28004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0A20AE0-97D4-4A77-9267-7EFC2C66A3DA}"/>
              </a:ext>
            </a:extLst>
          </p:cNvPr>
          <p:cNvSpPr/>
          <p:nvPr/>
        </p:nvSpPr>
        <p:spPr>
          <a:xfrm>
            <a:off x="8453790" y="1426610"/>
            <a:ext cx="631997" cy="276999"/>
          </a:xfrm>
          <a:prstGeom prst="rect">
            <a:avLst/>
          </a:prstGeom>
          <a:solidFill>
            <a:srgbClr val="AE1E1E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Volet </a:t>
            </a:r>
          </a:p>
          <a:p>
            <a:pPr algn="ctr"/>
            <a:r>
              <a:rPr lang="fr-FR" sz="700" b="1" dirty="0">
                <a:latin typeface="Marianne" panose="02000000000000000000" pitchFamily="50" charset="0"/>
                <a:cs typeface="Segoe UI" panose="020B0502040204020203" pitchFamily="34" charset="0"/>
              </a:rPr>
              <a:t>« joueur »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9F60E987-39FE-4B16-8B36-5856D7D34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80" y="3568846"/>
            <a:ext cx="231828" cy="280047"/>
          </a:xfrm>
          <a:prstGeom prst="rect">
            <a:avLst/>
          </a:prstGeom>
        </p:spPr>
      </p:pic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9DF34693-6017-4ED0-BA5C-B45CD40D1AEB}"/>
              </a:ext>
            </a:extLst>
          </p:cNvPr>
          <p:cNvCxnSpPr>
            <a:cxnSpLocks/>
          </p:cNvCxnSpPr>
          <p:nvPr/>
        </p:nvCxnSpPr>
        <p:spPr>
          <a:xfrm flipV="1">
            <a:off x="3404491" y="2645261"/>
            <a:ext cx="1887588" cy="1"/>
          </a:xfrm>
          <a:prstGeom prst="bentConnector3">
            <a:avLst/>
          </a:prstGeom>
          <a:ln w="38100">
            <a:solidFill>
              <a:srgbClr val="0C63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ECFACA8-5B5F-41D2-B19B-B4E53237E307}"/>
              </a:ext>
            </a:extLst>
          </p:cNvPr>
          <p:cNvSpPr/>
          <p:nvPr/>
        </p:nvSpPr>
        <p:spPr>
          <a:xfrm>
            <a:off x="3619165" y="2299931"/>
            <a:ext cx="1503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700" b="1" dirty="0">
                <a:solidFill>
                  <a:srgbClr val="0C63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Envoi de stimulis et réponse aux réactions des joueurs</a:t>
            </a:r>
          </a:p>
        </p:txBody>
      </p:sp>
      <p:sp>
        <p:nvSpPr>
          <p:cNvPr id="53" name="Rectangle 324">
            <a:extLst>
              <a:ext uri="{FF2B5EF4-FFF2-40B4-BE49-F238E27FC236}">
                <a16:creationId xmlns:a16="http://schemas.microsoft.com/office/drawing/2014/main" id="{9CDE5BAA-0D23-4CE1-99EA-437BE49A141A}"/>
              </a:ext>
            </a:extLst>
          </p:cNvPr>
          <p:cNvSpPr/>
          <p:nvPr/>
        </p:nvSpPr>
        <p:spPr>
          <a:xfrm>
            <a:off x="4462251" y="2677215"/>
            <a:ext cx="290671" cy="252541"/>
          </a:xfrm>
          <a:custGeom>
            <a:avLst/>
            <a:gdLst/>
            <a:ahLst/>
            <a:cxnLst/>
            <a:rect l="l" t="t" r="r" b="b"/>
            <a:pathLst>
              <a:path w="1569697" h="1293171">
                <a:moveTo>
                  <a:pt x="784560" y="604522"/>
                </a:moveTo>
                <a:cubicBezTo>
                  <a:pt x="655707" y="604522"/>
                  <a:pt x="551251" y="682144"/>
                  <a:pt x="551251" y="777895"/>
                </a:cubicBezTo>
                <a:cubicBezTo>
                  <a:pt x="551251" y="873646"/>
                  <a:pt x="655707" y="951268"/>
                  <a:pt x="784560" y="951268"/>
                </a:cubicBezTo>
                <a:cubicBezTo>
                  <a:pt x="913413" y="951268"/>
                  <a:pt x="1017869" y="873646"/>
                  <a:pt x="1017869" y="777895"/>
                </a:cubicBezTo>
                <a:cubicBezTo>
                  <a:pt x="1017869" y="682144"/>
                  <a:pt x="913413" y="604522"/>
                  <a:pt x="784560" y="604522"/>
                </a:cubicBezTo>
                <a:close/>
                <a:moveTo>
                  <a:pt x="558489" y="304508"/>
                </a:moveTo>
                <a:lnTo>
                  <a:pt x="674513" y="304508"/>
                </a:lnTo>
                <a:lnTo>
                  <a:pt x="674513" y="436284"/>
                </a:lnTo>
                <a:lnTo>
                  <a:pt x="789280" y="436284"/>
                </a:lnTo>
                <a:lnTo>
                  <a:pt x="789280" y="436286"/>
                </a:lnTo>
                <a:lnTo>
                  <a:pt x="911716" y="436286"/>
                </a:lnTo>
                <a:lnTo>
                  <a:pt x="911716" y="304508"/>
                </a:lnTo>
                <a:lnTo>
                  <a:pt x="1027740" y="304508"/>
                </a:lnTo>
                <a:lnTo>
                  <a:pt x="1027740" y="436286"/>
                </a:lnTo>
                <a:lnTo>
                  <a:pt x="1031192" y="436286"/>
                </a:lnTo>
                <a:lnTo>
                  <a:pt x="1397125" y="1004394"/>
                </a:lnTo>
                <a:lnTo>
                  <a:pt x="1403214" y="1004394"/>
                </a:lnTo>
                <a:lnTo>
                  <a:pt x="1403214" y="1293171"/>
                </a:lnTo>
                <a:lnTo>
                  <a:pt x="190333" y="1293171"/>
                </a:lnTo>
                <a:lnTo>
                  <a:pt x="190333" y="1004394"/>
                </a:lnTo>
                <a:lnTo>
                  <a:pt x="789277" y="1004394"/>
                </a:lnTo>
                <a:lnTo>
                  <a:pt x="789277" y="1004392"/>
                </a:lnTo>
                <a:lnTo>
                  <a:pt x="190333" y="1004392"/>
                </a:lnTo>
                <a:lnTo>
                  <a:pt x="553270" y="436284"/>
                </a:lnTo>
                <a:lnTo>
                  <a:pt x="558489" y="436284"/>
                </a:lnTo>
                <a:close/>
                <a:moveTo>
                  <a:pt x="771684" y="288"/>
                </a:moveTo>
                <a:lnTo>
                  <a:pt x="796181" y="1678"/>
                </a:lnTo>
                <a:cubicBezTo>
                  <a:pt x="796789" y="1602"/>
                  <a:pt x="797401" y="1588"/>
                  <a:pt x="798014" y="1574"/>
                </a:cubicBezTo>
                <a:cubicBezTo>
                  <a:pt x="1166709" y="-6686"/>
                  <a:pt x="1256686" y="164594"/>
                  <a:pt x="1364222" y="231371"/>
                </a:cubicBezTo>
                <a:cubicBezTo>
                  <a:pt x="1471758" y="298150"/>
                  <a:pt x="1410309" y="336447"/>
                  <a:pt x="1443227" y="402244"/>
                </a:cubicBezTo>
                <a:cubicBezTo>
                  <a:pt x="1476146" y="468041"/>
                  <a:pt x="1602333" y="597671"/>
                  <a:pt x="1561734" y="626149"/>
                </a:cubicBezTo>
                <a:cubicBezTo>
                  <a:pt x="1521135" y="654630"/>
                  <a:pt x="1258881" y="617311"/>
                  <a:pt x="1199628" y="573120"/>
                </a:cubicBezTo>
                <a:cubicBezTo>
                  <a:pt x="1140374" y="528929"/>
                  <a:pt x="1323623" y="495290"/>
                  <a:pt x="1206211" y="361000"/>
                </a:cubicBezTo>
                <a:cubicBezTo>
                  <a:pt x="1090190" y="228302"/>
                  <a:pt x="890596" y="209225"/>
                  <a:pt x="775769" y="202200"/>
                </a:cubicBezTo>
                <a:cubicBezTo>
                  <a:pt x="659004" y="210175"/>
                  <a:pt x="473604" y="233769"/>
                  <a:pt x="363488" y="359714"/>
                </a:cubicBezTo>
                <a:cubicBezTo>
                  <a:pt x="246075" y="494004"/>
                  <a:pt x="429324" y="527643"/>
                  <a:pt x="370071" y="571834"/>
                </a:cubicBezTo>
                <a:cubicBezTo>
                  <a:pt x="310817" y="616025"/>
                  <a:pt x="48563" y="653344"/>
                  <a:pt x="7964" y="624863"/>
                </a:cubicBezTo>
                <a:cubicBezTo>
                  <a:pt x="-32636" y="596385"/>
                  <a:pt x="93552" y="466755"/>
                  <a:pt x="126470" y="400958"/>
                </a:cubicBezTo>
                <a:cubicBezTo>
                  <a:pt x="159389" y="335161"/>
                  <a:pt x="97940" y="296864"/>
                  <a:pt x="205476" y="230085"/>
                </a:cubicBezTo>
                <a:cubicBezTo>
                  <a:pt x="313012" y="163308"/>
                  <a:pt x="402989" y="-7972"/>
                  <a:pt x="771684" y="288"/>
                </a:cubicBezTo>
                <a:close/>
              </a:path>
            </a:pathLst>
          </a:custGeom>
          <a:solidFill>
            <a:srgbClr val="0C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0C0915F3-7249-4CE6-A0FD-DDCB841DE152}"/>
              </a:ext>
            </a:extLst>
          </p:cNvPr>
          <p:cNvCxnSpPr>
            <a:cxnSpLocks/>
          </p:cNvCxnSpPr>
          <p:nvPr/>
        </p:nvCxnSpPr>
        <p:spPr>
          <a:xfrm flipH="1">
            <a:off x="3467686" y="2170199"/>
            <a:ext cx="1773238" cy="403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 : en angle 63">
            <a:extLst>
              <a:ext uri="{FF2B5EF4-FFF2-40B4-BE49-F238E27FC236}">
                <a16:creationId xmlns:a16="http://schemas.microsoft.com/office/drawing/2014/main" id="{D953506C-0B4F-4111-853A-605C8DB88FD1}"/>
              </a:ext>
            </a:extLst>
          </p:cNvPr>
          <p:cNvCxnSpPr>
            <a:cxnSpLocks/>
          </p:cNvCxnSpPr>
          <p:nvPr/>
        </p:nvCxnSpPr>
        <p:spPr>
          <a:xfrm>
            <a:off x="3437745" y="2642637"/>
            <a:ext cx="18621" cy="1580147"/>
          </a:xfrm>
          <a:prstGeom prst="bentConnector3">
            <a:avLst>
              <a:gd name="adj1" fmla="val 1191241"/>
            </a:avLst>
          </a:prstGeom>
          <a:ln w="28575">
            <a:solidFill>
              <a:srgbClr val="0C63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0F93835-1365-407F-97E1-6625E62A5B24}"/>
              </a:ext>
            </a:extLst>
          </p:cNvPr>
          <p:cNvCxnSpPr>
            <a:cxnSpLocks/>
          </p:cNvCxnSpPr>
          <p:nvPr/>
        </p:nvCxnSpPr>
        <p:spPr>
          <a:xfrm flipH="1">
            <a:off x="3416123" y="3062706"/>
            <a:ext cx="1824801" cy="85060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7C36AE6D-E263-463B-9E31-2CF983A8B7D7}"/>
              </a:ext>
            </a:extLst>
          </p:cNvPr>
          <p:cNvCxnSpPr>
            <a:cxnSpLocks/>
          </p:cNvCxnSpPr>
          <p:nvPr/>
        </p:nvCxnSpPr>
        <p:spPr>
          <a:xfrm>
            <a:off x="3117141" y="3002733"/>
            <a:ext cx="0" cy="45264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170662EE-6E04-41E3-B223-DA511983310F}"/>
              </a:ext>
            </a:extLst>
          </p:cNvPr>
          <p:cNvSpPr/>
          <p:nvPr/>
        </p:nvSpPr>
        <p:spPr>
          <a:xfrm>
            <a:off x="3718833" y="1752755"/>
            <a:ext cx="14039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7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Questions/</a:t>
            </a:r>
          </a:p>
          <a:p>
            <a:pPr algn="ctr">
              <a:spcAft>
                <a:spcPts val="0"/>
              </a:spcAft>
            </a:pPr>
            <a:r>
              <a:rPr lang="fr-FR" sz="7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des actions réalisées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954CEA1-91C3-412C-9D6A-E7246C624A2D}"/>
              </a:ext>
            </a:extLst>
          </p:cNvPr>
          <p:cNvSpPr/>
          <p:nvPr/>
        </p:nvSpPr>
        <p:spPr>
          <a:xfrm>
            <a:off x="1308619" y="2958408"/>
            <a:ext cx="2039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7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Questions/</a:t>
            </a:r>
          </a:p>
          <a:p>
            <a:pPr algn="ctr">
              <a:spcAft>
                <a:spcPts val="0"/>
              </a:spcAft>
            </a:pPr>
            <a:r>
              <a:rPr lang="fr-FR" sz="7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des actions réalisées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2CE427-4FB5-47EA-8EDF-230B28899D1B}"/>
              </a:ext>
            </a:extLst>
          </p:cNvPr>
          <p:cNvSpPr/>
          <p:nvPr/>
        </p:nvSpPr>
        <p:spPr>
          <a:xfrm rot="20120079">
            <a:off x="3728498" y="3462870"/>
            <a:ext cx="1403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7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Arbitrage/remontée d’informations, etc.</a:t>
            </a:r>
          </a:p>
        </p:txBody>
      </p:sp>
      <p:sp>
        <p:nvSpPr>
          <p:cNvPr id="47" name="Titre 2">
            <a:extLst>
              <a:ext uri="{FF2B5EF4-FFF2-40B4-BE49-F238E27FC236}">
                <a16:creationId xmlns:a16="http://schemas.microsoft.com/office/drawing/2014/main" id="{4C431505-5F2A-4B1F-B62E-3BA778C41109}"/>
              </a:ext>
            </a:extLst>
          </p:cNvPr>
          <p:cNvSpPr txBox="1">
            <a:spLocks/>
          </p:cNvSpPr>
          <p:nvPr/>
        </p:nvSpPr>
        <p:spPr bwMode="auto">
          <a:xfrm>
            <a:off x="395154" y="682997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71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286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85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43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200" dirty="0">
                <a:latin typeface="Marianne" panose="02000000000000000000" pitchFamily="2" charset="0"/>
              </a:rPr>
              <a:t>Détails de la simulation de crise </a:t>
            </a:r>
            <a:r>
              <a:rPr lang="fr-FR" sz="1600" dirty="0">
                <a:latin typeface="Marianne" panose="02000000000000000000" pitchFamily="2" charset="0"/>
              </a:rPr>
              <a:t>(2/4)</a:t>
            </a:r>
          </a:p>
        </p:txBody>
      </p:sp>
    </p:spTree>
    <p:extLst>
      <p:ext uri="{BB962C8B-B14F-4D97-AF65-F5344CB8AC3E}">
        <p14:creationId xmlns:p14="http://schemas.microsoft.com/office/powerpoint/2010/main" val="111430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67189A0-FC46-431B-8DE8-657F217E4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548" y="1200228"/>
            <a:ext cx="8424614" cy="242951"/>
          </a:xfrm>
        </p:spPr>
        <p:txBody>
          <a:bodyPr/>
          <a:lstStyle/>
          <a:p>
            <a:pPr marL="295275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Marianne" panose="02000000000000000000" pitchFamily="2" charset="0"/>
              </a:rPr>
              <a:t>Rôles et responsabilités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33DB08-EECD-4033-931B-5B99A895B8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145A0F3-4DFC-4989-99E5-A87A8DAE8F3B}"/>
              </a:ext>
            </a:extLst>
          </p:cNvPr>
          <p:cNvSpPr txBox="1"/>
          <p:nvPr/>
        </p:nvSpPr>
        <p:spPr>
          <a:xfrm>
            <a:off x="334613" y="1566154"/>
            <a:ext cx="4528659" cy="400110"/>
          </a:xfrm>
          <a:prstGeom prst="rect">
            <a:avLst/>
          </a:prstGeom>
          <a:solidFill>
            <a:srgbClr val="EDED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0091"/>
                </a:solidFill>
                <a:latin typeface="+mn-lt"/>
                <a:cs typeface="Segoe UI" panose="020B0502040204020203" pitchFamily="34" charset="0"/>
              </a:rPr>
              <a:t>Rôle du planificateur et d’animateur </a:t>
            </a:r>
          </a:p>
          <a:p>
            <a:pPr algn="ctr"/>
            <a:r>
              <a:rPr lang="fr-FR" sz="900" b="1" dirty="0">
                <a:solidFill>
                  <a:srgbClr val="000091"/>
                </a:solidFill>
                <a:latin typeface="+mn-lt"/>
                <a:cs typeface="Segoe UI" panose="020B0502040204020203" pitchFamily="34" charset="0"/>
              </a:rPr>
              <a:t>(peut être une seule et même personne)</a:t>
            </a:r>
            <a:endParaRPr lang="fr-FR" sz="1200" b="1" dirty="0">
              <a:solidFill>
                <a:srgbClr val="00009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90EB52-7176-4AFA-B1BA-E11077E5BB2A}"/>
              </a:ext>
            </a:extLst>
          </p:cNvPr>
          <p:cNvSpPr txBox="1"/>
          <p:nvPr/>
        </p:nvSpPr>
        <p:spPr>
          <a:xfrm>
            <a:off x="5040052" y="1570851"/>
            <a:ext cx="1979178" cy="261610"/>
          </a:xfrm>
          <a:prstGeom prst="rect">
            <a:avLst/>
          </a:prstGeom>
          <a:solidFill>
            <a:srgbClr val="EDEDF9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1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fr-FR" dirty="0">
                <a:solidFill>
                  <a:srgbClr val="000091"/>
                </a:solidFill>
                <a:latin typeface="+mn-lt"/>
              </a:rPr>
              <a:t>Rôle du joueur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9B93DD-DB56-49D4-85B4-E73AD7719DDC}"/>
              </a:ext>
            </a:extLst>
          </p:cNvPr>
          <p:cNvSpPr txBox="1"/>
          <p:nvPr/>
        </p:nvSpPr>
        <p:spPr>
          <a:xfrm>
            <a:off x="7157060" y="1570851"/>
            <a:ext cx="1655404" cy="261610"/>
          </a:xfrm>
          <a:prstGeom prst="rect">
            <a:avLst/>
          </a:prstGeom>
          <a:solidFill>
            <a:srgbClr val="EDED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0091"/>
                </a:solidFill>
                <a:latin typeface="+mn-lt"/>
                <a:cs typeface="Segoe UI" panose="020B0502040204020203" pitchFamily="34" charset="0"/>
              </a:rPr>
              <a:t>Rôle de l’observateur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EA52B-B7A9-4578-919C-B0177B3359EC}"/>
              </a:ext>
            </a:extLst>
          </p:cNvPr>
          <p:cNvSpPr/>
          <p:nvPr/>
        </p:nvSpPr>
        <p:spPr>
          <a:xfrm>
            <a:off x="329745" y="1566154"/>
            <a:ext cx="4528659" cy="3164286"/>
          </a:xfrm>
          <a:prstGeom prst="rect">
            <a:avLst/>
          </a:prstGeom>
          <a:noFill/>
          <a:ln w="9525"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CD62E-07A1-48D4-8516-C2A8CE6E2922}"/>
              </a:ext>
            </a:extLst>
          </p:cNvPr>
          <p:cNvSpPr/>
          <p:nvPr/>
        </p:nvSpPr>
        <p:spPr>
          <a:xfrm>
            <a:off x="5040052" y="1573851"/>
            <a:ext cx="1979180" cy="3156589"/>
          </a:xfrm>
          <a:prstGeom prst="rect">
            <a:avLst/>
          </a:prstGeom>
          <a:noFill/>
          <a:ln w="9525"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6AA6E5-FB11-4A2B-B323-CF9AA376B7BE}"/>
              </a:ext>
            </a:extLst>
          </p:cNvPr>
          <p:cNvSpPr/>
          <p:nvPr/>
        </p:nvSpPr>
        <p:spPr>
          <a:xfrm>
            <a:off x="7164288" y="1562448"/>
            <a:ext cx="1648178" cy="3167992"/>
          </a:xfrm>
          <a:prstGeom prst="rect">
            <a:avLst/>
          </a:prstGeom>
          <a:noFill/>
          <a:ln w="9525"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F7A772-3818-4F6B-95F7-E140D27B8730}"/>
              </a:ext>
            </a:extLst>
          </p:cNvPr>
          <p:cNvSpPr/>
          <p:nvPr/>
        </p:nvSpPr>
        <p:spPr>
          <a:xfrm>
            <a:off x="334613" y="1968998"/>
            <a:ext cx="452379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Planificateur 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définit les objectifs de l’exercice et mobilise les joueurs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adapte le scénario aux spécificités de l’entité grâce à des « complices » qui ne joueront pas le jour J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prépare les aspects logistiques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partage des documents nécessaires au jeu avec les joueurs en amont de l’exercice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prépare le RETEX à froid.</a:t>
            </a:r>
          </a:p>
          <a:p>
            <a:r>
              <a:rPr lang="fr-FR" sz="1000" b="1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Animateur 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briefe les joueurs au début de l’exercice pour leur rappeler les règles de fonctionnement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déroule le chronogramme (l’adapte si nécessaire), envoie les différents stimulis aux joueurs et répond aux réactions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doit systématiquement utiliser la mention « EXERCICE EXERCICE EXERCICE » dans ses communications ;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répond aux questions des joueurs et simule les interactions nécessaires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assure le débriefing en fin d’exercice et le RETEX à chaud.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1376DF-AF1F-45DB-B4AA-6D0E7005313F}"/>
              </a:ext>
            </a:extLst>
          </p:cNvPr>
          <p:cNvSpPr/>
          <p:nvPr/>
        </p:nvSpPr>
        <p:spPr>
          <a:xfrm>
            <a:off x="7164288" y="1841892"/>
            <a:ext cx="1655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doit prendre connaissance du chronogramme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est positionné dans la cellule de crise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prend des notes et remplit une grille d’observation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appuie l’animation en étant « ses yeux et ses oreilles »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ne doit pas influencer le déroulé de l’exercice et limite ses échanges avec les joueurs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participe au RETEX à chaud en livrant ses observations.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874931-3F96-4B9C-87EB-626254F24F99}"/>
              </a:ext>
            </a:extLst>
          </p:cNvPr>
          <p:cNvSpPr/>
          <p:nvPr/>
        </p:nvSpPr>
        <p:spPr>
          <a:xfrm>
            <a:off x="5040052" y="1868118"/>
            <a:ext cx="19791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prend connaissance des documents envoyés par le planificateur/animateur (fiche rôle joueur, annuaire, etc.) ;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respecte le rôle qu’est le sien en cellule de crise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doit réagir aux stimulis qui lui sont envoyés, soit au sein de la cellule de crise soit en contactant l’animation qui simule un rôle particulier 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doit systématiquement utiliser la mention « EXERCICE EXERCICE EXERCICE » dans ses communications ; 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kern="0" dirty="0">
                <a:solidFill>
                  <a:srgbClr val="000000"/>
                </a:solidFill>
                <a:latin typeface="+mn-lt"/>
                <a:cs typeface="Segoe UI" panose="020B0502040204020203" pitchFamily="34" charset="0"/>
              </a:rPr>
              <a:t>doit contacter l’animation en cas d’interrogations.</a:t>
            </a:r>
          </a:p>
        </p:txBody>
      </p:sp>
      <p:sp>
        <p:nvSpPr>
          <p:cNvPr id="24" name="Titre 2">
            <a:extLst>
              <a:ext uri="{FF2B5EF4-FFF2-40B4-BE49-F238E27FC236}">
                <a16:creationId xmlns:a16="http://schemas.microsoft.com/office/drawing/2014/main" id="{7D3DE0FF-91DE-4E26-9C4D-B1EB259CBE07}"/>
              </a:ext>
            </a:extLst>
          </p:cNvPr>
          <p:cNvSpPr txBox="1">
            <a:spLocks/>
          </p:cNvSpPr>
          <p:nvPr/>
        </p:nvSpPr>
        <p:spPr bwMode="auto">
          <a:xfrm>
            <a:off x="403485" y="720116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71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286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85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43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sz="2200" dirty="0">
                <a:latin typeface="Marianne" panose="02000000000000000000" pitchFamily="2" charset="0"/>
              </a:rPr>
              <a:t>Détails de la simulation de crise </a:t>
            </a:r>
            <a:r>
              <a:rPr lang="fr-FR" sz="1600" dirty="0">
                <a:latin typeface="Marianne" panose="02000000000000000000" pitchFamily="2" charset="0"/>
              </a:rPr>
              <a:t>(3/4)</a:t>
            </a:r>
          </a:p>
        </p:txBody>
      </p:sp>
    </p:spTree>
    <p:extLst>
      <p:ext uri="{BB962C8B-B14F-4D97-AF65-F5344CB8AC3E}">
        <p14:creationId xmlns:p14="http://schemas.microsoft.com/office/powerpoint/2010/main" val="1357304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TEMPLATE_OPERATEURS</Template>
  <TotalTime>37609</TotalTime>
  <Words>1598</Words>
  <Application>Microsoft Office PowerPoint</Application>
  <PresentationFormat>Affichage à l'écran (16:9)</PresentationFormat>
  <Paragraphs>175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Marianne</vt:lpstr>
      <vt:lpstr>Marianne ExtraBold</vt:lpstr>
      <vt:lpstr>Segoe UI</vt:lpstr>
      <vt:lpstr>Tahoma</vt:lpstr>
      <vt:lpstr>Wingdings</vt:lpstr>
      <vt:lpstr>TEMPLATE_OPERATEURS</vt:lpstr>
      <vt:lpstr>Présentation PowerPoint</vt:lpstr>
      <vt:lpstr>Présentation PowerPoint</vt:lpstr>
      <vt:lpstr>Qu’est ce qu’une simulation de crise ?</vt:lpstr>
      <vt:lpstr>Contenu du format « simulation de crise » (1/2)</vt:lpstr>
      <vt:lpstr>Contenu du format « simulation de crise » (2/2)</vt:lpstr>
      <vt:lpstr>Présentation PowerPoint</vt:lpstr>
      <vt:lpstr>Détails de la simulation de crise (1/4)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admin</dc:creator>
  <cp:lastModifiedBy>DANIEL Jenna</cp:lastModifiedBy>
  <cp:revision>1110</cp:revision>
  <dcterms:created xsi:type="dcterms:W3CDTF">2020-08-04T12:18:42Z</dcterms:created>
  <dcterms:modified xsi:type="dcterms:W3CDTF">2023-08-25T16:21:20Z</dcterms:modified>
</cp:coreProperties>
</file>