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4"/>
  </p:sldMasterIdLst>
  <p:notesMasterIdLst>
    <p:notesMasterId r:id="rId34"/>
  </p:notesMasterIdLst>
  <p:handoutMasterIdLst>
    <p:handoutMasterId r:id="rId35"/>
  </p:handoutMasterIdLst>
  <p:sldIdLst>
    <p:sldId id="332" r:id="rId5"/>
    <p:sldId id="547" r:id="rId6"/>
    <p:sldId id="340" r:id="rId7"/>
    <p:sldId id="554" r:id="rId8"/>
    <p:sldId id="577" r:id="rId9"/>
    <p:sldId id="592" r:id="rId10"/>
    <p:sldId id="587" r:id="rId11"/>
    <p:sldId id="588" r:id="rId12"/>
    <p:sldId id="589" r:id="rId13"/>
    <p:sldId id="575" r:id="rId14"/>
    <p:sldId id="576" r:id="rId15"/>
    <p:sldId id="590" r:id="rId16"/>
    <p:sldId id="559" r:id="rId17"/>
    <p:sldId id="591" r:id="rId18"/>
    <p:sldId id="562" r:id="rId19"/>
    <p:sldId id="563" r:id="rId20"/>
    <p:sldId id="566" r:id="rId21"/>
    <p:sldId id="574" r:id="rId22"/>
    <p:sldId id="584" r:id="rId23"/>
    <p:sldId id="560" r:id="rId24"/>
    <p:sldId id="578" r:id="rId25"/>
    <p:sldId id="579" r:id="rId26"/>
    <p:sldId id="580" r:id="rId27"/>
    <p:sldId id="581" r:id="rId28"/>
    <p:sldId id="582" r:id="rId29"/>
    <p:sldId id="583" r:id="rId30"/>
    <p:sldId id="561" r:id="rId31"/>
    <p:sldId id="585" r:id="rId32"/>
    <p:sldId id="333" r:id="rId33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169">
          <p15:clr>
            <a:srgbClr val="A4A3A4"/>
          </p15:clr>
        </p15:guide>
        <p15:guide id="12" orient="horz" pos="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5A"/>
    <a:srgbClr val="363696"/>
    <a:srgbClr val="5555C1"/>
    <a:srgbClr val="8E8ED5"/>
    <a:srgbClr val="0C6382"/>
    <a:srgbClr val="EDEDF9"/>
    <a:srgbClr val="000091"/>
    <a:srgbClr val="95518B"/>
    <a:srgbClr val="D0DAD7"/>
    <a:srgbClr val="505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3" autoAdjust="0"/>
    <p:restoredTop sz="85497" autoAdjust="0"/>
  </p:normalViewPr>
  <p:slideViewPr>
    <p:cSldViewPr snapToObjects="1">
      <p:cViewPr varScale="1">
        <p:scale>
          <a:sx n="153" d="100"/>
          <a:sy n="153" d="100"/>
        </p:scale>
        <p:origin x="372" y="13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  <p:guide orient="horz" pos="169"/>
        <p:guide orient="horz" pos="8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LETIER, Nicolas (FRBSC)" userId="c3b7d00d-c342-4899-88d5-4068d131846b" providerId="ADAL" clId="{033A67F9-E354-43FA-B790-F1B04FC3A49F}"/>
    <pc:docChg chg="undo custSel addSld modSld">
      <pc:chgData name="PELLETIER, Nicolas (FRBSC)" userId="c3b7d00d-c342-4899-88d5-4068d131846b" providerId="ADAL" clId="{033A67F9-E354-43FA-B790-F1B04FC3A49F}" dt="2023-10-18T09:04:39.971" v="177"/>
      <pc:docMkLst>
        <pc:docMk/>
      </pc:docMkLst>
      <pc:sldChg chg="modSp mod">
        <pc:chgData name="PELLETIER, Nicolas (FRBSC)" userId="c3b7d00d-c342-4899-88d5-4068d131846b" providerId="ADAL" clId="{033A67F9-E354-43FA-B790-F1B04FC3A49F}" dt="2023-10-09T07:24:49.935" v="70" actId="20577"/>
        <pc:sldMkLst>
          <pc:docMk/>
          <pc:sldMk cId="3462673831" sldId="554"/>
        </pc:sldMkLst>
        <pc:spChg chg="mod">
          <ac:chgData name="PELLETIER, Nicolas (FRBSC)" userId="c3b7d00d-c342-4899-88d5-4068d131846b" providerId="ADAL" clId="{033A67F9-E354-43FA-B790-F1B04FC3A49F}" dt="2023-10-09T07:24:49.935" v="70" actId="20577"/>
          <ac:spMkLst>
            <pc:docMk/>
            <pc:sldMk cId="3462673831" sldId="554"/>
            <ac:spMk id="19" creationId="{42255E2E-7382-F54D-BB44-91262CE7E8AC}"/>
          </ac:spMkLst>
        </pc:spChg>
      </pc:sldChg>
      <pc:sldChg chg="modSp mod">
        <pc:chgData name="PELLETIER, Nicolas (FRBSC)" userId="c3b7d00d-c342-4899-88d5-4068d131846b" providerId="ADAL" clId="{033A67F9-E354-43FA-B790-F1B04FC3A49F}" dt="2023-10-09T07:26:00.991" v="84" actId="20577"/>
        <pc:sldMkLst>
          <pc:docMk/>
          <pc:sldMk cId="3382126238" sldId="562"/>
        </pc:sldMkLst>
        <pc:graphicFrameChg chg="modGraphic">
          <ac:chgData name="PELLETIER, Nicolas (FRBSC)" userId="c3b7d00d-c342-4899-88d5-4068d131846b" providerId="ADAL" clId="{033A67F9-E354-43FA-B790-F1B04FC3A49F}" dt="2023-10-09T07:26:00.991" v="84" actId="20577"/>
          <ac:graphicFrameMkLst>
            <pc:docMk/>
            <pc:sldMk cId="3382126238" sldId="562"/>
            <ac:graphicFrameMk id="9" creationId="{F04013CA-4357-7125-E158-7EAAD156E235}"/>
          </ac:graphicFrameMkLst>
        </pc:graphicFrameChg>
      </pc:sldChg>
      <pc:sldChg chg="modSp mod">
        <pc:chgData name="PELLETIER, Nicolas (FRBSC)" userId="c3b7d00d-c342-4899-88d5-4068d131846b" providerId="ADAL" clId="{033A67F9-E354-43FA-B790-F1B04FC3A49F}" dt="2023-10-09T07:26:06.396" v="87" actId="20577"/>
        <pc:sldMkLst>
          <pc:docMk/>
          <pc:sldMk cId="536560750" sldId="563"/>
        </pc:sldMkLst>
        <pc:graphicFrameChg chg="modGraphic">
          <ac:chgData name="PELLETIER, Nicolas (FRBSC)" userId="c3b7d00d-c342-4899-88d5-4068d131846b" providerId="ADAL" clId="{033A67F9-E354-43FA-B790-F1B04FC3A49F}" dt="2023-10-09T07:26:06.396" v="87" actId="20577"/>
          <ac:graphicFrameMkLst>
            <pc:docMk/>
            <pc:sldMk cId="536560750" sldId="563"/>
            <ac:graphicFrameMk id="2" creationId="{0796A14B-D6BD-66C7-36B6-827C57BEC31A}"/>
          </ac:graphicFrameMkLst>
        </pc:graphicFrameChg>
      </pc:sldChg>
      <pc:sldChg chg="addSp modSp mod">
        <pc:chgData name="PELLETIER, Nicolas (FRBSC)" userId="c3b7d00d-c342-4899-88d5-4068d131846b" providerId="ADAL" clId="{033A67F9-E354-43FA-B790-F1B04FC3A49F}" dt="2023-10-18T09:04:11.960" v="169" actId="1036"/>
        <pc:sldMkLst>
          <pc:docMk/>
          <pc:sldMk cId="4049942907" sldId="574"/>
        </pc:sldMkLst>
        <pc:picChg chg="add mod">
          <ac:chgData name="PELLETIER, Nicolas (FRBSC)" userId="c3b7d00d-c342-4899-88d5-4068d131846b" providerId="ADAL" clId="{033A67F9-E354-43FA-B790-F1B04FC3A49F}" dt="2023-10-18T09:04:11.960" v="169" actId="1036"/>
          <ac:picMkLst>
            <pc:docMk/>
            <pc:sldMk cId="4049942907" sldId="574"/>
            <ac:picMk id="5" creationId="{88A7A851-FCB0-7DD9-0BBA-C288BA3B1938}"/>
          </ac:picMkLst>
        </pc:picChg>
      </pc:sldChg>
      <pc:sldChg chg="addSp modSp mod">
        <pc:chgData name="PELLETIER, Nicolas (FRBSC)" userId="c3b7d00d-c342-4899-88d5-4068d131846b" providerId="ADAL" clId="{033A67F9-E354-43FA-B790-F1B04FC3A49F}" dt="2023-10-18T09:04:00.200" v="166" actId="20577"/>
        <pc:sldMkLst>
          <pc:docMk/>
          <pc:sldMk cId="705450746" sldId="575"/>
        </pc:sldMkLst>
        <pc:spChg chg="mod">
          <ac:chgData name="PELLETIER, Nicolas (FRBSC)" userId="c3b7d00d-c342-4899-88d5-4068d131846b" providerId="ADAL" clId="{033A67F9-E354-43FA-B790-F1B04FC3A49F}" dt="2023-10-18T09:04:00.200" v="166" actId="20577"/>
          <ac:spMkLst>
            <pc:docMk/>
            <pc:sldMk cId="705450746" sldId="575"/>
            <ac:spMk id="14" creationId="{CC9EBFBB-416A-4EF2-AFCF-D0453F35C830}"/>
          </ac:spMkLst>
        </pc:spChg>
        <pc:picChg chg="add mod">
          <ac:chgData name="PELLETIER, Nicolas (FRBSC)" userId="c3b7d00d-c342-4899-88d5-4068d131846b" providerId="ADAL" clId="{033A67F9-E354-43FA-B790-F1B04FC3A49F}" dt="2023-10-18T09:03:33.173" v="148"/>
          <ac:picMkLst>
            <pc:docMk/>
            <pc:sldMk cId="705450746" sldId="575"/>
            <ac:picMk id="4" creationId="{8C1AAEA9-DDE6-53B4-A3B1-73ECCDC12AB5}"/>
          </ac:picMkLst>
        </pc:picChg>
      </pc:sldChg>
      <pc:sldChg chg="addSp delSp modSp mod">
        <pc:chgData name="PELLETIER, Nicolas (FRBSC)" userId="c3b7d00d-c342-4899-88d5-4068d131846b" providerId="ADAL" clId="{033A67F9-E354-43FA-B790-F1B04FC3A49F}" dt="2023-10-18T09:03:53.952" v="162"/>
        <pc:sldMkLst>
          <pc:docMk/>
          <pc:sldMk cId="3488246842" sldId="576"/>
        </pc:sldMkLst>
        <pc:spChg chg="mod">
          <ac:chgData name="PELLETIER, Nicolas (FRBSC)" userId="c3b7d00d-c342-4899-88d5-4068d131846b" providerId="ADAL" clId="{033A67F9-E354-43FA-B790-F1B04FC3A49F}" dt="2023-10-18T09:03:50.731" v="160" actId="20577"/>
          <ac:spMkLst>
            <pc:docMk/>
            <pc:sldMk cId="3488246842" sldId="576"/>
            <ac:spMk id="14" creationId="{CC9EBFBB-416A-4EF2-AFCF-D0453F35C830}"/>
          </ac:spMkLst>
        </pc:spChg>
        <pc:graphicFrameChg chg="modGraphic">
          <ac:chgData name="PELLETIER, Nicolas (FRBSC)" userId="c3b7d00d-c342-4899-88d5-4068d131846b" providerId="ADAL" clId="{033A67F9-E354-43FA-B790-F1B04FC3A49F}" dt="2023-10-09T07:25:19.906" v="71" actId="6549"/>
          <ac:graphicFrameMkLst>
            <pc:docMk/>
            <pc:sldMk cId="3488246842" sldId="576"/>
            <ac:graphicFrameMk id="5" creationId="{359776D6-12CC-C150-098A-2C4A1EE56521}"/>
          </ac:graphicFrameMkLst>
        </pc:graphicFrameChg>
        <pc:picChg chg="add del mod">
          <ac:chgData name="PELLETIER, Nicolas (FRBSC)" userId="c3b7d00d-c342-4899-88d5-4068d131846b" providerId="ADAL" clId="{033A67F9-E354-43FA-B790-F1B04FC3A49F}" dt="2023-10-18T09:03:53.650" v="161" actId="478"/>
          <ac:picMkLst>
            <pc:docMk/>
            <pc:sldMk cId="3488246842" sldId="576"/>
            <ac:picMk id="4" creationId="{E8C33AD6-B6EC-85EC-FDD3-5DE68F2D54DB}"/>
          </ac:picMkLst>
        </pc:picChg>
        <pc:picChg chg="add mod">
          <ac:chgData name="PELLETIER, Nicolas (FRBSC)" userId="c3b7d00d-c342-4899-88d5-4068d131846b" providerId="ADAL" clId="{033A67F9-E354-43FA-B790-F1B04FC3A49F}" dt="2023-10-18T09:03:53.952" v="162"/>
          <ac:picMkLst>
            <pc:docMk/>
            <pc:sldMk cId="3488246842" sldId="576"/>
            <ac:picMk id="13" creationId="{B8394309-E985-22B4-FD40-D6BCC5B840F5}"/>
          </ac:picMkLst>
        </pc:picChg>
      </pc:sldChg>
      <pc:sldChg chg="addSp delSp modSp mod">
        <pc:chgData name="PELLETIER, Nicolas (FRBSC)" userId="c3b7d00d-c342-4899-88d5-4068d131846b" providerId="ADAL" clId="{033A67F9-E354-43FA-B790-F1B04FC3A49F}" dt="2023-10-18T09:04:29.842" v="171"/>
        <pc:sldMkLst>
          <pc:docMk/>
          <pc:sldMk cId="152217345" sldId="578"/>
        </pc:sldMkLst>
        <pc:graphicFrameChg chg="add mod">
          <ac:chgData name="PELLETIER, Nicolas (FRBSC)" userId="c3b7d00d-c342-4899-88d5-4068d131846b" providerId="ADAL" clId="{033A67F9-E354-43FA-B790-F1B04FC3A49F}" dt="2023-10-18T08:59:12.789" v="90" actId="1076"/>
          <ac:graphicFrameMkLst>
            <pc:docMk/>
            <pc:sldMk cId="152217345" sldId="578"/>
            <ac:graphicFrameMk id="2" creationId="{7BD6A8C9-7E83-C21F-7DA9-563FA9A82A5D}"/>
          </ac:graphicFrameMkLst>
        </pc:graphicFrameChg>
        <pc:graphicFrameChg chg="del">
          <ac:chgData name="PELLETIER, Nicolas (FRBSC)" userId="c3b7d00d-c342-4899-88d5-4068d131846b" providerId="ADAL" clId="{033A67F9-E354-43FA-B790-F1B04FC3A49F}" dt="2023-10-18T08:59:08.368" v="88" actId="478"/>
          <ac:graphicFrameMkLst>
            <pc:docMk/>
            <pc:sldMk cId="152217345" sldId="578"/>
            <ac:graphicFrameMk id="8" creationId="{16743794-65C7-4642-38CE-D6D15E040A6B}"/>
          </ac:graphicFrameMkLst>
        </pc:graphicFrameChg>
        <pc:picChg chg="add mod">
          <ac:chgData name="PELLETIER, Nicolas (FRBSC)" userId="c3b7d00d-c342-4899-88d5-4068d131846b" providerId="ADAL" clId="{033A67F9-E354-43FA-B790-F1B04FC3A49F}" dt="2023-10-18T09:04:29.842" v="171"/>
          <ac:picMkLst>
            <pc:docMk/>
            <pc:sldMk cId="152217345" sldId="578"/>
            <ac:picMk id="10" creationId="{F492B016-8842-E68E-60C2-8D277ABDEAAD}"/>
          </ac:picMkLst>
        </pc:picChg>
      </pc:sldChg>
      <pc:sldChg chg="addSp delSp modSp mod">
        <pc:chgData name="PELLETIER, Nicolas (FRBSC)" userId="c3b7d00d-c342-4899-88d5-4068d131846b" providerId="ADAL" clId="{033A67F9-E354-43FA-B790-F1B04FC3A49F}" dt="2023-10-18T09:04:31.590" v="172"/>
        <pc:sldMkLst>
          <pc:docMk/>
          <pc:sldMk cId="1988060718" sldId="579"/>
        </pc:sldMkLst>
        <pc:graphicFrameChg chg="add del mod">
          <ac:chgData name="PELLETIER, Nicolas (FRBSC)" userId="c3b7d00d-c342-4899-88d5-4068d131846b" providerId="ADAL" clId="{033A67F9-E354-43FA-B790-F1B04FC3A49F}" dt="2023-10-18T08:59:35.139" v="94" actId="478"/>
          <ac:graphicFrameMkLst>
            <pc:docMk/>
            <pc:sldMk cId="1988060718" sldId="579"/>
            <ac:graphicFrameMk id="2" creationId="{1C25B9BA-B6F5-BE61-A801-CAD6C8DE2332}"/>
          </ac:graphicFrameMkLst>
        </pc:graphicFrameChg>
        <pc:graphicFrameChg chg="del">
          <ac:chgData name="PELLETIER, Nicolas (FRBSC)" userId="c3b7d00d-c342-4899-88d5-4068d131846b" providerId="ADAL" clId="{033A67F9-E354-43FA-B790-F1B04FC3A49F}" dt="2023-10-18T08:59:18.729" v="91" actId="478"/>
          <ac:graphicFrameMkLst>
            <pc:docMk/>
            <pc:sldMk cId="1988060718" sldId="579"/>
            <ac:graphicFrameMk id="8" creationId="{16743794-65C7-4642-38CE-D6D15E040A6B}"/>
          </ac:graphicFrameMkLst>
        </pc:graphicFrameChg>
        <pc:graphicFrameChg chg="add mod">
          <ac:chgData name="PELLETIER, Nicolas (FRBSC)" userId="c3b7d00d-c342-4899-88d5-4068d131846b" providerId="ADAL" clId="{033A67F9-E354-43FA-B790-F1B04FC3A49F}" dt="2023-10-18T08:59:35.558" v="95"/>
          <ac:graphicFrameMkLst>
            <pc:docMk/>
            <pc:sldMk cId="1988060718" sldId="579"/>
            <ac:graphicFrameMk id="10" creationId="{1AB41ADA-EF1D-2385-177D-CC268BBDF344}"/>
          </ac:graphicFrameMkLst>
        </pc:graphicFrameChg>
        <pc:picChg chg="add mod">
          <ac:chgData name="PELLETIER, Nicolas (FRBSC)" userId="c3b7d00d-c342-4899-88d5-4068d131846b" providerId="ADAL" clId="{033A67F9-E354-43FA-B790-F1B04FC3A49F}" dt="2023-10-18T09:04:31.590" v="172"/>
          <ac:picMkLst>
            <pc:docMk/>
            <pc:sldMk cId="1988060718" sldId="579"/>
            <ac:picMk id="11" creationId="{8C108E5A-C22F-322F-EC57-C8E348211EC0}"/>
          </ac:picMkLst>
        </pc:picChg>
      </pc:sldChg>
      <pc:sldChg chg="addSp delSp modSp mod">
        <pc:chgData name="PELLETIER, Nicolas (FRBSC)" userId="c3b7d00d-c342-4899-88d5-4068d131846b" providerId="ADAL" clId="{033A67F9-E354-43FA-B790-F1B04FC3A49F}" dt="2023-10-18T09:04:32.992" v="173"/>
        <pc:sldMkLst>
          <pc:docMk/>
          <pc:sldMk cId="3763565079" sldId="580"/>
        </pc:sldMkLst>
        <pc:graphicFrameChg chg="add mod">
          <ac:chgData name="PELLETIER, Nicolas (FRBSC)" userId="c3b7d00d-c342-4899-88d5-4068d131846b" providerId="ADAL" clId="{033A67F9-E354-43FA-B790-F1B04FC3A49F}" dt="2023-10-18T08:59:39.379" v="97"/>
          <ac:graphicFrameMkLst>
            <pc:docMk/>
            <pc:sldMk cId="3763565079" sldId="580"/>
            <ac:graphicFrameMk id="2" creationId="{30F4A15F-71C7-B8B1-C324-D7D23674006D}"/>
          </ac:graphicFrameMkLst>
        </pc:graphicFrameChg>
        <pc:graphicFrameChg chg="del">
          <ac:chgData name="PELLETIER, Nicolas (FRBSC)" userId="c3b7d00d-c342-4899-88d5-4068d131846b" providerId="ADAL" clId="{033A67F9-E354-43FA-B790-F1B04FC3A49F}" dt="2023-10-18T08:59:39.039" v="96" actId="478"/>
          <ac:graphicFrameMkLst>
            <pc:docMk/>
            <pc:sldMk cId="3763565079" sldId="580"/>
            <ac:graphicFrameMk id="8" creationId="{16743794-65C7-4642-38CE-D6D15E040A6B}"/>
          </ac:graphicFrameMkLst>
        </pc:graphicFrameChg>
        <pc:picChg chg="add mod">
          <ac:chgData name="PELLETIER, Nicolas (FRBSC)" userId="c3b7d00d-c342-4899-88d5-4068d131846b" providerId="ADAL" clId="{033A67F9-E354-43FA-B790-F1B04FC3A49F}" dt="2023-10-18T09:04:32.992" v="173"/>
          <ac:picMkLst>
            <pc:docMk/>
            <pc:sldMk cId="3763565079" sldId="580"/>
            <ac:picMk id="10" creationId="{57A95831-2440-C430-9953-55180706BF3B}"/>
          </ac:picMkLst>
        </pc:picChg>
      </pc:sldChg>
      <pc:sldChg chg="addSp delSp modSp mod">
        <pc:chgData name="PELLETIER, Nicolas (FRBSC)" userId="c3b7d00d-c342-4899-88d5-4068d131846b" providerId="ADAL" clId="{033A67F9-E354-43FA-B790-F1B04FC3A49F}" dt="2023-10-18T09:04:34.441" v="174"/>
        <pc:sldMkLst>
          <pc:docMk/>
          <pc:sldMk cId="1406634468" sldId="581"/>
        </pc:sldMkLst>
        <pc:graphicFrameChg chg="add mod">
          <ac:chgData name="PELLETIER, Nicolas (FRBSC)" userId="c3b7d00d-c342-4899-88d5-4068d131846b" providerId="ADAL" clId="{033A67F9-E354-43FA-B790-F1B04FC3A49F}" dt="2023-10-18T08:59:42.968" v="99"/>
          <ac:graphicFrameMkLst>
            <pc:docMk/>
            <pc:sldMk cId="1406634468" sldId="581"/>
            <ac:graphicFrameMk id="2" creationId="{49D4EB81-5252-774B-9AE4-6A67EFC85ED7}"/>
          </ac:graphicFrameMkLst>
        </pc:graphicFrameChg>
        <pc:graphicFrameChg chg="del">
          <ac:chgData name="PELLETIER, Nicolas (FRBSC)" userId="c3b7d00d-c342-4899-88d5-4068d131846b" providerId="ADAL" clId="{033A67F9-E354-43FA-B790-F1B04FC3A49F}" dt="2023-10-18T08:59:42.719" v="98" actId="478"/>
          <ac:graphicFrameMkLst>
            <pc:docMk/>
            <pc:sldMk cId="1406634468" sldId="581"/>
            <ac:graphicFrameMk id="8" creationId="{16743794-65C7-4642-38CE-D6D15E040A6B}"/>
          </ac:graphicFrameMkLst>
        </pc:graphicFrameChg>
        <pc:picChg chg="add mod">
          <ac:chgData name="PELLETIER, Nicolas (FRBSC)" userId="c3b7d00d-c342-4899-88d5-4068d131846b" providerId="ADAL" clId="{033A67F9-E354-43FA-B790-F1B04FC3A49F}" dt="2023-10-18T09:04:34.441" v="174"/>
          <ac:picMkLst>
            <pc:docMk/>
            <pc:sldMk cId="1406634468" sldId="581"/>
            <ac:picMk id="10" creationId="{800FF389-DA59-E8E0-7D38-4C0386B18A7E}"/>
          </ac:picMkLst>
        </pc:picChg>
      </pc:sldChg>
      <pc:sldChg chg="addSp delSp modSp mod">
        <pc:chgData name="PELLETIER, Nicolas (FRBSC)" userId="c3b7d00d-c342-4899-88d5-4068d131846b" providerId="ADAL" clId="{033A67F9-E354-43FA-B790-F1B04FC3A49F}" dt="2023-10-18T09:04:35.810" v="175"/>
        <pc:sldMkLst>
          <pc:docMk/>
          <pc:sldMk cId="4267932588" sldId="582"/>
        </pc:sldMkLst>
        <pc:graphicFrameChg chg="add mod">
          <ac:chgData name="PELLETIER, Nicolas (FRBSC)" userId="c3b7d00d-c342-4899-88d5-4068d131846b" providerId="ADAL" clId="{033A67F9-E354-43FA-B790-F1B04FC3A49F}" dt="2023-10-18T08:59:49.359" v="102"/>
          <ac:graphicFrameMkLst>
            <pc:docMk/>
            <pc:sldMk cId="4267932588" sldId="582"/>
            <ac:graphicFrameMk id="2" creationId="{83D2A7F5-9281-993C-1C83-AC4A6DB30735}"/>
          </ac:graphicFrameMkLst>
        </pc:graphicFrameChg>
        <pc:graphicFrameChg chg="del modGraphic">
          <ac:chgData name="PELLETIER, Nicolas (FRBSC)" userId="c3b7d00d-c342-4899-88d5-4068d131846b" providerId="ADAL" clId="{033A67F9-E354-43FA-B790-F1B04FC3A49F}" dt="2023-10-18T08:59:49.139" v="101" actId="478"/>
          <ac:graphicFrameMkLst>
            <pc:docMk/>
            <pc:sldMk cId="4267932588" sldId="582"/>
            <ac:graphicFrameMk id="8" creationId="{16743794-65C7-4642-38CE-D6D15E040A6B}"/>
          </ac:graphicFrameMkLst>
        </pc:graphicFrameChg>
        <pc:picChg chg="add mod">
          <ac:chgData name="PELLETIER, Nicolas (FRBSC)" userId="c3b7d00d-c342-4899-88d5-4068d131846b" providerId="ADAL" clId="{033A67F9-E354-43FA-B790-F1B04FC3A49F}" dt="2023-10-18T09:04:35.810" v="175"/>
          <ac:picMkLst>
            <pc:docMk/>
            <pc:sldMk cId="4267932588" sldId="582"/>
            <ac:picMk id="10" creationId="{D8CAD99E-9036-2F06-1EDB-5718570F8D69}"/>
          </ac:picMkLst>
        </pc:picChg>
      </pc:sldChg>
      <pc:sldChg chg="addSp delSp modSp mod">
        <pc:chgData name="PELLETIER, Nicolas (FRBSC)" userId="c3b7d00d-c342-4899-88d5-4068d131846b" providerId="ADAL" clId="{033A67F9-E354-43FA-B790-F1B04FC3A49F}" dt="2023-10-18T09:04:37.190" v="176"/>
        <pc:sldMkLst>
          <pc:docMk/>
          <pc:sldMk cId="2148425415" sldId="583"/>
        </pc:sldMkLst>
        <pc:graphicFrameChg chg="add mod">
          <ac:chgData name="PELLETIER, Nicolas (FRBSC)" userId="c3b7d00d-c342-4899-88d5-4068d131846b" providerId="ADAL" clId="{033A67F9-E354-43FA-B790-F1B04FC3A49F}" dt="2023-10-18T08:59:54.440" v="104"/>
          <ac:graphicFrameMkLst>
            <pc:docMk/>
            <pc:sldMk cId="2148425415" sldId="583"/>
            <ac:graphicFrameMk id="2" creationId="{7627789F-B098-CBA6-3EE1-B64397338BF0}"/>
          </ac:graphicFrameMkLst>
        </pc:graphicFrameChg>
        <pc:graphicFrameChg chg="del">
          <ac:chgData name="PELLETIER, Nicolas (FRBSC)" userId="c3b7d00d-c342-4899-88d5-4068d131846b" providerId="ADAL" clId="{033A67F9-E354-43FA-B790-F1B04FC3A49F}" dt="2023-10-18T08:59:54.179" v="103" actId="478"/>
          <ac:graphicFrameMkLst>
            <pc:docMk/>
            <pc:sldMk cId="2148425415" sldId="583"/>
            <ac:graphicFrameMk id="8" creationId="{16743794-65C7-4642-38CE-D6D15E040A6B}"/>
          </ac:graphicFrameMkLst>
        </pc:graphicFrameChg>
        <pc:picChg chg="add mod">
          <ac:chgData name="PELLETIER, Nicolas (FRBSC)" userId="c3b7d00d-c342-4899-88d5-4068d131846b" providerId="ADAL" clId="{033A67F9-E354-43FA-B790-F1B04FC3A49F}" dt="2023-10-18T09:04:37.190" v="176"/>
          <ac:picMkLst>
            <pc:docMk/>
            <pc:sldMk cId="2148425415" sldId="583"/>
            <ac:picMk id="10" creationId="{B2F6031B-D821-34A1-56A5-A63EBBA99451}"/>
          </ac:picMkLst>
        </pc:picChg>
      </pc:sldChg>
      <pc:sldChg chg="addSp modSp">
        <pc:chgData name="PELLETIER, Nicolas (FRBSC)" userId="c3b7d00d-c342-4899-88d5-4068d131846b" providerId="ADAL" clId="{033A67F9-E354-43FA-B790-F1B04FC3A49F}" dt="2023-10-18T09:04:13.710" v="170"/>
        <pc:sldMkLst>
          <pc:docMk/>
          <pc:sldMk cId="372124453" sldId="584"/>
        </pc:sldMkLst>
        <pc:picChg chg="add mod">
          <ac:chgData name="PELLETIER, Nicolas (FRBSC)" userId="c3b7d00d-c342-4899-88d5-4068d131846b" providerId="ADAL" clId="{033A67F9-E354-43FA-B790-F1B04FC3A49F}" dt="2023-10-18T09:04:13.710" v="170"/>
          <ac:picMkLst>
            <pc:docMk/>
            <pc:sldMk cId="372124453" sldId="584"/>
            <ac:picMk id="10" creationId="{E7BF64BD-7DDB-8649-FEBF-E99F9712F02F}"/>
          </ac:picMkLst>
        </pc:picChg>
      </pc:sldChg>
      <pc:sldChg chg="addSp modSp">
        <pc:chgData name="PELLETIER, Nicolas (FRBSC)" userId="c3b7d00d-c342-4899-88d5-4068d131846b" providerId="ADAL" clId="{033A67F9-E354-43FA-B790-F1B04FC3A49F}" dt="2023-10-18T09:04:39.971" v="177"/>
        <pc:sldMkLst>
          <pc:docMk/>
          <pc:sldMk cId="355558929" sldId="585"/>
        </pc:sldMkLst>
        <pc:picChg chg="add mod">
          <ac:chgData name="PELLETIER, Nicolas (FRBSC)" userId="c3b7d00d-c342-4899-88d5-4068d131846b" providerId="ADAL" clId="{033A67F9-E354-43FA-B790-F1B04FC3A49F}" dt="2023-10-18T09:04:39.971" v="177"/>
          <ac:picMkLst>
            <pc:docMk/>
            <pc:sldMk cId="355558929" sldId="585"/>
            <ac:picMk id="3" creationId="{B8360E31-45ED-8D89-482C-DA95A1C6F81D}"/>
          </ac:picMkLst>
        </pc:picChg>
      </pc:sldChg>
      <pc:sldChg chg="addSp delSp modSp mod">
        <pc:chgData name="PELLETIER, Nicolas (FRBSC)" userId="c3b7d00d-c342-4899-88d5-4068d131846b" providerId="ADAL" clId="{033A67F9-E354-43FA-B790-F1B04FC3A49F}" dt="2023-10-18T09:03:25.548" v="145" actId="1036"/>
        <pc:sldMkLst>
          <pc:docMk/>
          <pc:sldMk cId="4153813419" sldId="587"/>
        </pc:sldMkLst>
        <pc:spChg chg="mod">
          <ac:chgData name="PELLETIER, Nicolas (FRBSC)" userId="c3b7d00d-c342-4899-88d5-4068d131846b" providerId="ADAL" clId="{033A67F9-E354-43FA-B790-F1B04FC3A49F}" dt="2023-10-18T09:01:57.497" v="105"/>
          <ac:spMkLst>
            <pc:docMk/>
            <pc:sldMk cId="4153813419" sldId="587"/>
            <ac:spMk id="27" creationId="{AB401D2C-7E0F-F380-4C3E-A5C45DCE57FA}"/>
          </ac:spMkLst>
        </pc:spChg>
        <pc:spChg chg="mod">
          <ac:chgData name="PELLETIER, Nicolas (FRBSC)" userId="c3b7d00d-c342-4899-88d5-4068d131846b" providerId="ADAL" clId="{033A67F9-E354-43FA-B790-F1B04FC3A49F}" dt="2023-10-18T09:01:57.497" v="105"/>
          <ac:spMkLst>
            <pc:docMk/>
            <pc:sldMk cId="4153813419" sldId="587"/>
            <ac:spMk id="31" creationId="{10BCE942-57B2-1072-877D-BC53FB45C2F3}"/>
          </ac:spMkLst>
        </pc:spChg>
        <pc:grpChg chg="add del mod">
          <ac:chgData name="PELLETIER, Nicolas (FRBSC)" userId="c3b7d00d-c342-4899-88d5-4068d131846b" providerId="ADAL" clId="{033A67F9-E354-43FA-B790-F1B04FC3A49F}" dt="2023-10-18T09:02:05.428" v="106"/>
          <ac:grpSpMkLst>
            <pc:docMk/>
            <pc:sldMk cId="4153813419" sldId="587"/>
            <ac:grpSpMk id="3" creationId="{B18DB929-1F42-A6E8-4FEB-956F4EF1D5B2}"/>
          </ac:grpSpMkLst>
        </pc:grpChg>
        <pc:picChg chg="mod">
          <ac:chgData name="PELLETIER, Nicolas (FRBSC)" userId="c3b7d00d-c342-4899-88d5-4068d131846b" providerId="ADAL" clId="{033A67F9-E354-43FA-B790-F1B04FC3A49F}" dt="2023-10-18T09:01:57.497" v="105"/>
          <ac:picMkLst>
            <pc:docMk/>
            <pc:sldMk cId="4153813419" sldId="587"/>
            <ac:picMk id="13" creationId="{11C351F9-992E-AC23-A743-82215A734250}"/>
          </ac:picMkLst>
        </pc:picChg>
        <pc:picChg chg="add mod">
          <ac:chgData name="PELLETIER, Nicolas (FRBSC)" userId="c3b7d00d-c342-4899-88d5-4068d131846b" providerId="ADAL" clId="{033A67F9-E354-43FA-B790-F1B04FC3A49F}" dt="2023-10-18T09:03:25.548" v="145" actId="1036"/>
          <ac:picMkLst>
            <pc:docMk/>
            <pc:sldMk cId="4153813419" sldId="587"/>
            <ac:picMk id="32" creationId="{3431C8D1-E0FA-7FB5-C535-D3CBA6F586B2}"/>
          </ac:picMkLst>
        </pc:picChg>
      </pc:sldChg>
      <pc:sldChg chg="addSp modSp">
        <pc:chgData name="PELLETIER, Nicolas (FRBSC)" userId="c3b7d00d-c342-4899-88d5-4068d131846b" providerId="ADAL" clId="{033A67F9-E354-43FA-B790-F1B04FC3A49F}" dt="2023-10-18T09:03:27.499" v="146"/>
        <pc:sldMkLst>
          <pc:docMk/>
          <pc:sldMk cId="447250796" sldId="588"/>
        </pc:sldMkLst>
        <pc:picChg chg="add mod">
          <ac:chgData name="PELLETIER, Nicolas (FRBSC)" userId="c3b7d00d-c342-4899-88d5-4068d131846b" providerId="ADAL" clId="{033A67F9-E354-43FA-B790-F1B04FC3A49F}" dt="2023-10-18T09:03:27.499" v="146"/>
          <ac:picMkLst>
            <pc:docMk/>
            <pc:sldMk cId="447250796" sldId="588"/>
            <ac:picMk id="4" creationId="{3C9CF26D-86EB-81B6-810A-150576E7FF5F}"/>
          </ac:picMkLst>
        </pc:picChg>
      </pc:sldChg>
      <pc:sldChg chg="addSp modSp">
        <pc:chgData name="PELLETIER, Nicolas (FRBSC)" userId="c3b7d00d-c342-4899-88d5-4068d131846b" providerId="ADAL" clId="{033A67F9-E354-43FA-B790-F1B04FC3A49F}" dt="2023-10-18T09:03:30.818" v="147"/>
        <pc:sldMkLst>
          <pc:docMk/>
          <pc:sldMk cId="2486697854" sldId="589"/>
        </pc:sldMkLst>
        <pc:picChg chg="add mod">
          <ac:chgData name="PELLETIER, Nicolas (FRBSC)" userId="c3b7d00d-c342-4899-88d5-4068d131846b" providerId="ADAL" clId="{033A67F9-E354-43FA-B790-F1B04FC3A49F}" dt="2023-10-18T09:03:30.818" v="147"/>
          <ac:picMkLst>
            <pc:docMk/>
            <pc:sldMk cId="2486697854" sldId="589"/>
            <ac:picMk id="3" creationId="{BBAFB663-5EF8-E780-E4D0-659E51B36D16}"/>
          </ac:picMkLst>
        </pc:picChg>
      </pc:sldChg>
      <pc:sldChg chg="modSp mod">
        <pc:chgData name="PELLETIER, Nicolas (FRBSC)" userId="c3b7d00d-c342-4899-88d5-4068d131846b" providerId="ADAL" clId="{033A67F9-E354-43FA-B790-F1B04FC3A49F}" dt="2023-10-09T07:25:42.033" v="78" actId="27107"/>
        <pc:sldMkLst>
          <pc:docMk/>
          <pc:sldMk cId="633399073" sldId="590"/>
        </pc:sldMkLst>
        <pc:spChg chg="mod">
          <ac:chgData name="PELLETIER, Nicolas (FRBSC)" userId="c3b7d00d-c342-4899-88d5-4068d131846b" providerId="ADAL" clId="{033A67F9-E354-43FA-B790-F1B04FC3A49F}" dt="2023-10-09T07:25:32.854" v="75" actId="20577"/>
          <ac:spMkLst>
            <pc:docMk/>
            <pc:sldMk cId="633399073" sldId="590"/>
            <ac:spMk id="15" creationId="{FC77252E-D109-CB71-CE8D-9382718F909F}"/>
          </ac:spMkLst>
        </pc:spChg>
        <pc:spChg chg="mod">
          <ac:chgData name="PELLETIER, Nicolas (FRBSC)" userId="c3b7d00d-c342-4899-88d5-4068d131846b" providerId="ADAL" clId="{033A67F9-E354-43FA-B790-F1B04FC3A49F}" dt="2023-10-09T07:25:36.247" v="76" actId="6549"/>
          <ac:spMkLst>
            <pc:docMk/>
            <pc:sldMk cId="633399073" sldId="590"/>
            <ac:spMk id="19" creationId="{13418487-E9A3-7C95-E927-AF85B9FF23D2}"/>
          </ac:spMkLst>
        </pc:spChg>
        <pc:spChg chg="mod">
          <ac:chgData name="PELLETIER, Nicolas (FRBSC)" userId="c3b7d00d-c342-4899-88d5-4068d131846b" providerId="ADAL" clId="{033A67F9-E354-43FA-B790-F1B04FC3A49F}" dt="2023-10-09T07:25:38.753" v="77" actId="6549"/>
          <ac:spMkLst>
            <pc:docMk/>
            <pc:sldMk cId="633399073" sldId="590"/>
            <ac:spMk id="22" creationId="{D22182A3-C84C-BC7B-838E-20DA4AE247B6}"/>
          </ac:spMkLst>
        </pc:spChg>
        <pc:spChg chg="mod">
          <ac:chgData name="PELLETIER, Nicolas (FRBSC)" userId="c3b7d00d-c342-4899-88d5-4068d131846b" providerId="ADAL" clId="{033A67F9-E354-43FA-B790-F1B04FC3A49F}" dt="2023-10-09T07:25:42.033" v="78" actId="27107"/>
          <ac:spMkLst>
            <pc:docMk/>
            <pc:sldMk cId="633399073" sldId="590"/>
            <ac:spMk id="23" creationId="{E4B98F70-FFD6-BBD9-684D-0AEE26E8C83D}"/>
          </ac:spMkLst>
        </pc:spChg>
      </pc:sldChg>
      <pc:sldChg chg="modSp mod">
        <pc:chgData name="PELLETIER, Nicolas (FRBSC)" userId="c3b7d00d-c342-4899-88d5-4068d131846b" providerId="ADAL" clId="{033A67F9-E354-43FA-B790-F1B04FC3A49F}" dt="2023-10-09T07:25:56.276" v="81" actId="20577"/>
        <pc:sldMkLst>
          <pc:docMk/>
          <pc:sldMk cId="57956407" sldId="591"/>
        </pc:sldMkLst>
        <pc:graphicFrameChg chg="modGraphic">
          <ac:chgData name="PELLETIER, Nicolas (FRBSC)" userId="c3b7d00d-c342-4899-88d5-4068d131846b" providerId="ADAL" clId="{033A67F9-E354-43FA-B790-F1B04FC3A49F}" dt="2023-10-09T07:25:56.276" v="81" actId="20577"/>
          <ac:graphicFrameMkLst>
            <pc:docMk/>
            <pc:sldMk cId="57956407" sldId="591"/>
            <ac:graphicFrameMk id="9" creationId="{D8CC94C7-5F47-153A-BC61-2B7053FEE181}"/>
          </ac:graphicFrameMkLst>
        </pc:graphicFrameChg>
      </pc:sldChg>
      <pc:sldChg chg="addSp delSp modSp new mod">
        <pc:chgData name="PELLETIER, Nicolas (FRBSC)" userId="c3b7d00d-c342-4899-88d5-4068d131846b" providerId="ADAL" clId="{033A67F9-E354-43FA-B790-F1B04FC3A49F}" dt="2023-10-18T09:03:01.578" v="142" actId="1076"/>
        <pc:sldMkLst>
          <pc:docMk/>
          <pc:sldMk cId="1795314612" sldId="592"/>
        </pc:sldMkLst>
        <pc:spChg chg="del">
          <ac:chgData name="PELLETIER, Nicolas (FRBSC)" userId="c3b7d00d-c342-4899-88d5-4068d131846b" providerId="ADAL" clId="{033A67F9-E354-43FA-B790-F1B04FC3A49F}" dt="2023-10-18T09:02:14.148" v="108" actId="478"/>
          <ac:spMkLst>
            <pc:docMk/>
            <pc:sldMk cId="1795314612" sldId="592"/>
            <ac:spMk id="2" creationId="{EACF650B-61DF-D95E-8C7F-883545E6F6CD}"/>
          </ac:spMkLst>
        </pc:spChg>
        <pc:spChg chg="del">
          <ac:chgData name="PELLETIER, Nicolas (FRBSC)" userId="c3b7d00d-c342-4899-88d5-4068d131846b" providerId="ADAL" clId="{033A67F9-E354-43FA-B790-F1B04FC3A49F}" dt="2023-10-18T09:02:14.148" v="108" actId="478"/>
          <ac:spMkLst>
            <pc:docMk/>
            <pc:sldMk cId="1795314612" sldId="592"/>
            <ac:spMk id="3" creationId="{A47B2987-FE80-F07B-9FCE-2A57FCC7F23B}"/>
          </ac:spMkLst>
        </pc:spChg>
        <pc:spChg chg="del">
          <ac:chgData name="PELLETIER, Nicolas (FRBSC)" userId="c3b7d00d-c342-4899-88d5-4068d131846b" providerId="ADAL" clId="{033A67F9-E354-43FA-B790-F1B04FC3A49F}" dt="2023-10-18T09:02:14.148" v="108" actId="478"/>
          <ac:spMkLst>
            <pc:docMk/>
            <pc:sldMk cId="1795314612" sldId="592"/>
            <ac:spMk id="4" creationId="{C67160C2-50C0-6547-3543-0D85B203408D}"/>
          </ac:spMkLst>
        </pc:spChg>
        <pc:spChg chg="del">
          <ac:chgData name="PELLETIER, Nicolas (FRBSC)" userId="c3b7d00d-c342-4899-88d5-4068d131846b" providerId="ADAL" clId="{033A67F9-E354-43FA-B790-F1B04FC3A49F}" dt="2023-10-18T09:02:14.148" v="108" actId="478"/>
          <ac:spMkLst>
            <pc:docMk/>
            <pc:sldMk cId="1795314612" sldId="592"/>
            <ac:spMk id="5" creationId="{69102C5A-3905-3E57-AF15-DF848F0A0E9C}"/>
          </ac:spMkLst>
        </pc:spChg>
        <pc:spChg chg="add mod">
          <ac:chgData name="PELLETIER, Nicolas (FRBSC)" userId="c3b7d00d-c342-4899-88d5-4068d131846b" providerId="ADAL" clId="{033A67F9-E354-43FA-B790-F1B04FC3A49F}" dt="2023-10-18T09:02:35.428" v="139"/>
          <ac:spMkLst>
            <pc:docMk/>
            <pc:sldMk cId="1795314612" sldId="592"/>
            <ac:spMk id="7" creationId="{0B802C41-FA15-CECE-917B-BFA25E6D14BE}"/>
          </ac:spMkLst>
        </pc:spChg>
        <pc:spChg chg="add mod">
          <ac:chgData name="PELLETIER, Nicolas (FRBSC)" userId="c3b7d00d-c342-4899-88d5-4068d131846b" providerId="ADAL" clId="{033A67F9-E354-43FA-B790-F1B04FC3A49F}" dt="2023-10-18T09:02:22.907" v="110"/>
          <ac:spMkLst>
            <pc:docMk/>
            <pc:sldMk cId="1795314612" sldId="592"/>
            <ac:spMk id="8" creationId="{FDE3FA66-E1E6-8394-3AA8-2B5357E0E03C}"/>
          </ac:spMkLst>
        </pc:spChg>
        <pc:spChg chg="add mod">
          <ac:chgData name="PELLETIER, Nicolas (FRBSC)" userId="c3b7d00d-c342-4899-88d5-4068d131846b" providerId="ADAL" clId="{033A67F9-E354-43FA-B790-F1B04FC3A49F}" dt="2023-10-18T09:02:52.669" v="140"/>
          <ac:spMkLst>
            <pc:docMk/>
            <pc:sldMk cId="1795314612" sldId="592"/>
            <ac:spMk id="9" creationId="{64C9BBE9-AFD2-4576-92B6-AB6921097291}"/>
          </ac:spMkLst>
        </pc:spChg>
        <pc:spChg chg="add mod">
          <ac:chgData name="PELLETIER, Nicolas (FRBSC)" userId="c3b7d00d-c342-4899-88d5-4068d131846b" providerId="ADAL" clId="{033A67F9-E354-43FA-B790-F1B04FC3A49F}" dt="2023-10-18T09:02:52.669" v="140"/>
          <ac:spMkLst>
            <pc:docMk/>
            <pc:sldMk cId="1795314612" sldId="592"/>
            <ac:spMk id="10" creationId="{F43D6FB5-4506-0873-88F2-D3643EBEA57B}"/>
          </ac:spMkLst>
        </pc:spChg>
        <pc:spChg chg="add mod">
          <ac:chgData name="PELLETIER, Nicolas (FRBSC)" userId="c3b7d00d-c342-4899-88d5-4068d131846b" providerId="ADAL" clId="{033A67F9-E354-43FA-B790-F1B04FC3A49F}" dt="2023-10-18T09:02:52.669" v="140"/>
          <ac:spMkLst>
            <pc:docMk/>
            <pc:sldMk cId="1795314612" sldId="592"/>
            <ac:spMk id="11" creationId="{A3560A65-417E-ED17-C235-F5F2F848A651}"/>
          </ac:spMkLst>
        </pc:spChg>
        <pc:spChg chg="mod">
          <ac:chgData name="PELLETIER, Nicolas (FRBSC)" userId="c3b7d00d-c342-4899-88d5-4068d131846b" providerId="ADAL" clId="{033A67F9-E354-43FA-B790-F1B04FC3A49F}" dt="2023-10-18T09:02:52.669" v="140"/>
          <ac:spMkLst>
            <pc:docMk/>
            <pc:sldMk cId="1795314612" sldId="592"/>
            <ac:spMk id="15" creationId="{2D72707F-CA5A-D4F2-DD67-655C2244312D}"/>
          </ac:spMkLst>
        </pc:spChg>
        <pc:spChg chg="mod">
          <ac:chgData name="PELLETIER, Nicolas (FRBSC)" userId="c3b7d00d-c342-4899-88d5-4068d131846b" providerId="ADAL" clId="{033A67F9-E354-43FA-B790-F1B04FC3A49F}" dt="2023-10-18T09:02:52.669" v="140"/>
          <ac:spMkLst>
            <pc:docMk/>
            <pc:sldMk cId="1795314612" sldId="592"/>
            <ac:spMk id="16" creationId="{C88468C4-5C08-D3CC-F370-603A500DCACD}"/>
          </ac:spMkLst>
        </pc:spChg>
        <pc:grpChg chg="add mod">
          <ac:chgData name="PELLETIER, Nicolas (FRBSC)" userId="c3b7d00d-c342-4899-88d5-4068d131846b" providerId="ADAL" clId="{033A67F9-E354-43FA-B790-F1B04FC3A49F}" dt="2023-10-18T09:03:01.578" v="142" actId="1076"/>
          <ac:grpSpMkLst>
            <pc:docMk/>
            <pc:sldMk cId="1795314612" sldId="592"/>
            <ac:grpSpMk id="13" creationId="{0FA1218D-7772-6656-8BC3-393EE9B921FC}"/>
          </ac:grpSpMkLst>
        </pc:grpChg>
        <pc:picChg chg="add mod">
          <ac:chgData name="PELLETIER, Nicolas (FRBSC)" userId="c3b7d00d-c342-4899-88d5-4068d131846b" providerId="ADAL" clId="{033A67F9-E354-43FA-B790-F1B04FC3A49F}" dt="2023-10-18T09:02:52.669" v="140"/>
          <ac:picMkLst>
            <pc:docMk/>
            <pc:sldMk cId="1795314612" sldId="592"/>
            <ac:picMk id="12" creationId="{08641ACA-B3EA-8215-4151-8639A2CA4951}"/>
          </ac:picMkLst>
        </pc:picChg>
        <pc:picChg chg="mod">
          <ac:chgData name="PELLETIER, Nicolas (FRBSC)" userId="c3b7d00d-c342-4899-88d5-4068d131846b" providerId="ADAL" clId="{033A67F9-E354-43FA-B790-F1B04FC3A49F}" dt="2023-10-18T09:02:52.669" v="140"/>
          <ac:picMkLst>
            <pc:docMk/>
            <pc:sldMk cId="1795314612" sldId="592"/>
            <ac:picMk id="14" creationId="{497BADE1-DCD3-D3AA-74F8-A0FAF29362ED}"/>
          </ac:picMkLst>
        </pc:picChg>
      </pc:sldChg>
    </pc:docChg>
  </pc:docChgLst>
  <pc:docChgLst>
    <pc:chgData name="PELLETIER, Nicolas (FRBSC)" userId="c3b7d00d-c342-4899-88d5-4068d131846b" providerId="ADAL" clId="{0F9E2678-62E4-499A-A0FE-C8156F517BF5}"/>
    <pc:docChg chg="modSld">
      <pc:chgData name="PELLETIER, Nicolas (FRBSC)" userId="c3b7d00d-c342-4899-88d5-4068d131846b" providerId="ADAL" clId="{0F9E2678-62E4-499A-A0FE-C8156F517BF5}" dt="2023-10-30T09:16:55.273" v="5" actId="2166"/>
      <pc:docMkLst>
        <pc:docMk/>
      </pc:docMkLst>
      <pc:sldChg chg="modSp mod">
        <pc:chgData name="PELLETIER, Nicolas (FRBSC)" userId="c3b7d00d-c342-4899-88d5-4068d131846b" providerId="ADAL" clId="{0F9E2678-62E4-499A-A0FE-C8156F517BF5}" dt="2023-10-30T09:16:15.184" v="0" actId="2166"/>
        <pc:sldMkLst>
          <pc:docMk/>
          <pc:sldMk cId="152217345" sldId="578"/>
        </pc:sldMkLst>
        <pc:graphicFrameChg chg="modGraphic">
          <ac:chgData name="PELLETIER, Nicolas (FRBSC)" userId="c3b7d00d-c342-4899-88d5-4068d131846b" providerId="ADAL" clId="{0F9E2678-62E4-499A-A0FE-C8156F517BF5}" dt="2023-10-30T09:16:15.184" v="0" actId="2166"/>
          <ac:graphicFrameMkLst>
            <pc:docMk/>
            <pc:sldMk cId="152217345" sldId="578"/>
            <ac:graphicFrameMk id="2" creationId="{7BD6A8C9-7E83-C21F-7DA9-563FA9A82A5D}"/>
          </ac:graphicFrameMkLst>
        </pc:graphicFrameChg>
      </pc:sldChg>
      <pc:sldChg chg="modSp mod">
        <pc:chgData name="PELLETIER, Nicolas (FRBSC)" userId="c3b7d00d-c342-4899-88d5-4068d131846b" providerId="ADAL" clId="{0F9E2678-62E4-499A-A0FE-C8156F517BF5}" dt="2023-10-30T09:16:23.803" v="1" actId="2166"/>
        <pc:sldMkLst>
          <pc:docMk/>
          <pc:sldMk cId="1988060718" sldId="579"/>
        </pc:sldMkLst>
        <pc:graphicFrameChg chg="modGraphic">
          <ac:chgData name="PELLETIER, Nicolas (FRBSC)" userId="c3b7d00d-c342-4899-88d5-4068d131846b" providerId="ADAL" clId="{0F9E2678-62E4-499A-A0FE-C8156F517BF5}" dt="2023-10-30T09:16:23.803" v="1" actId="2166"/>
          <ac:graphicFrameMkLst>
            <pc:docMk/>
            <pc:sldMk cId="1988060718" sldId="579"/>
            <ac:graphicFrameMk id="10" creationId="{1AB41ADA-EF1D-2385-177D-CC268BBDF344}"/>
          </ac:graphicFrameMkLst>
        </pc:graphicFrameChg>
      </pc:sldChg>
      <pc:sldChg chg="modSp mod">
        <pc:chgData name="PELLETIER, Nicolas (FRBSC)" userId="c3b7d00d-c342-4899-88d5-4068d131846b" providerId="ADAL" clId="{0F9E2678-62E4-499A-A0FE-C8156F517BF5}" dt="2023-10-30T09:16:34.013" v="2" actId="2166"/>
        <pc:sldMkLst>
          <pc:docMk/>
          <pc:sldMk cId="3763565079" sldId="580"/>
        </pc:sldMkLst>
        <pc:graphicFrameChg chg="modGraphic">
          <ac:chgData name="PELLETIER, Nicolas (FRBSC)" userId="c3b7d00d-c342-4899-88d5-4068d131846b" providerId="ADAL" clId="{0F9E2678-62E4-499A-A0FE-C8156F517BF5}" dt="2023-10-30T09:16:34.013" v="2" actId="2166"/>
          <ac:graphicFrameMkLst>
            <pc:docMk/>
            <pc:sldMk cId="3763565079" sldId="580"/>
            <ac:graphicFrameMk id="2" creationId="{30F4A15F-71C7-B8B1-C324-D7D23674006D}"/>
          </ac:graphicFrameMkLst>
        </pc:graphicFrameChg>
      </pc:sldChg>
      <pc:sldChg chg="modSp mod">
        <pc:chgData name="PELLETIER, Nicolas (FRBSC)" userId="c3b7d00d-c342-4899-88d5-4068d131846b" providerId="ADAL" clId="{0F9E2678-62E4-499A-A0FE-C8156F517BF5}" dt="2023-10-30T09:16:41.433" v="3" actId="2166"/>
        <pc:sldMkLst>
          <pc:docMk/>
          <pc:sldMk cId="1406634468" sldId="581"/>
        </pc:sldMkLst>
        <pc:graphicFrameChg chg="modGraphic">
          <ac:chgData name="PELLETIER, Nicolas (FRBSC)" userId="c3b7d00d-c342-4899-88d5-4068d131846b" providerId="ADAL" clId="{0F9E2678-62E4-499A-A0FE-C8156F517BF5}" dt="2023-10-30T09:16:41.433" v="3" actId="2166"/>
          <ac:graphicFrameMkLst>
            <pc:docMk/>
            <pc:sldMk cId="1406634468" sldId="581"/>
            <ac:graphicFrameMk id="2" creationId="{49D4EB81-5252-774B-9AE4-6A67EFC85ED7}"/>
          </ac:graphicFrameMkLst>
        </pc:graphicFrameChg>
      </pc:sldChg>
      <pc:sldChg chg="modSp mod">
        <pc:chgData name="PELLETIER, Nicolas (FRBSC)" userId="c3b7d00d-c342-4899-88d5-4068d131846b" providerId="ADAL" clId="{0F9E2678-62E4-499A-A0FE-C8156F517BF5}" dt="2023-10-30T09:16:49.335" v="4" actId="2166"/>
        <pc:sldMkLst>
          <pc:docMk/>
          <pc:sldMk cId="4267932588" sldId="582"/>
        </pc:sldMkLst>
        <pc:graphicFrameChg chg="modGraphic">
          <ac:chgData name="PELLETIER, Nicolas (FRBSC)" userId="c3b7d00d-c342-4899-88d5-4068d131846b" providerId="ADAL" clId="{0F9E2678-62E4-499A-A0FE-C8156F517BF5}" dt="2023-10-30T09:16:49.335" v="4" actId="2166"/>
          <ac:graphicFrameMkLst>
            <pc:docMk/>
            <pc:sldMk cId="4267932588" sldId="582"/>
            <ac:graphicFrameMk id="2" creationId="{83D2A7F5-9281-993C-1C83-AC4A6DB30735}"/>
          </ac:graphicFrameMkLst>
        </pc:graphicFrameChg>
      </pc:sldChg>
      <pc:sldChg chg="modSp mod">
        <pc:chgData name="PELLETIER, Nicolas (FRBSC)" userId="c3b7d00d-c342-4899-88d5-4068d131846b" providerId="ADAL" clId="{0F9E2678-62E4-499A-A0FE-C8156F517BF5}" dt="2023-10-30T09:16:55.273" v="5" actId="2166"/>
        <pc:sldMkLst>
          <pc:docMk/>
          <pc:sldMk cId="2148425415" sldId="583"/>
        </pc:sldMkLst>
        <pc:graphicFrameChg chg="modGraphic">
          <ac:chgData name="PELLETIER, Nicolas (FRBSC)" userId="c3b7d00d-c342-4899-88d5-4068d131846b" providerId="ADAL" clId="{0F9E2678-62E4-499A-A0FE-C8156F517BF5}" dt="2023-10-30T09:16:55.273" v="5" actId="2166"/>
          <ac:graphicFrameMkLst>
            <pc:docMk/>
            <pc:sldMk cId="2148425415" sldId="583"/>
            <ac:graphicFrameMk id="2" creationId="{7627789F-B098-CBA6-3EE1-B64397338BF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7A43937-F1FC-481A-8EEA-4A48CCE25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81D73-67AA-4D98-A018-6A9FC04AA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D7CAC-FC49-47AF-A0F3-75CDA0829CC7}" type="datetimeFigureOut">
              <a:rPr lang="fr-FR"/>
              <a:pPr>
                <a:defRPr/>
              </a:pPr>
              <a:t>04/12/2023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8DD57-F20F-4772-9F42-BFEF64C1A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ED7997-FC6D-4A85-AC5E-E59C91C4C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A7936D-48A0-4488-A686-63923B6FB5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F5510D-D101-4F54-AA2B-4C94520C1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14B934-6658-459C-AC9E-50F2520EB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E0821FB-339E-4B8F-A2F3-9193EA92B741}" type="datetimeFigureOut">
              <a:rPr lang="fr-FR"/>
              <a:pPr>
                <a:defRPr/>
              </a:pPr>
              <a:t>04/12/2023</a:t>
            </a:fld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A5545F4-3A68-4CE2-83D4-2E4EB2B0D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B1138D-977C-4137-BC42-40B4722E5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23C6A-C007-4DB5-B0AE-DDB98B7AA5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07820-B2FA-487D-B474-ECC8E2CB7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DCAABFC-87D6-4DB4-9341-D53DC40CEB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A6D6EE4E-921E-4659-8B56-5F125F0485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908A9A59-EA3A-48D6-8BC1-DA079146E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9F1867BD-74A8-40A9-B0F1-E9DDCAA59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0C86B8-CAF2-4A1D-BC90-31865518F62A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34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58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92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3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6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61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24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56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7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03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5941266-44D4-4D7B-B396-4DF053F8EE4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E27F46B-C8CF-447B-AA75-092DE2133D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858-D133-4354-BF97-EEB8F9BAB9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84217F5-D1D7-406F-AB9F-81F593A9E38E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>
          <a:xfrm>
            <a:off x="323850" y="4797425"/>
            <a:ext cx="1169988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893D4E-D973-403F-8794-462429E931F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C73BA777-11CE-41A0-A6CF-8F9388C007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A495-0CAB-4730-84AF-39839411CE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6267A13-BFE4-4163-985C-055BD17DBB57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6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85AAAC-2608-484B-8FFB-E1D7AA454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7"/>
          <p:cNvSpPr>
            <a:spLocks noGrp="1"/>
          </p:cNvSpPr>
          <p:nvPr>
            <p:ph type="body" sz="quarter" idx="16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7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D86C4AE-97D5-45A8-A61B-E55DA970D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9216-69DD-45B2-9226-6F1493D2D9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C31EA944-9CFF-4CDF-BE90-9E7AD8E01A3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21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061EC1-19BF-42FB-8FCC-5B9A44CDC68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00285CDD-E57E-4C08-A3CD-F16C2A1FFA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C447-30AF-4557-9C5B-F2FCB4D94B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6130339-A1B9-4C53-9B32-D5E9FFA68F5F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86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94ADF2E-2B3C-4295-A1C0-4A0185EB1CE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9C74E37-C365-48B6-BA95-1619D87194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92FF-DF16-4215-A8E0-FCD52151AA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998AEDB-2DF5-448F-B32F-16CFD9A044B6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0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45174-3011-49DB-B589-38F2565740F2}"/>
              </a:ext>
            </a:extLst>
          </p:cNvPr>
          <p:cNvSpPr/>
          <p:nvPr userDrawn="1"/>
        </p:nvSpPr>
        <p:spPr>
          <a:xfrm>
            <a:off x="0" y="2139701"/>
            <a:ext cx="9144000" cy="2634245"/>
          </a:xfrm>
          <a:prstGeom prst="rect">
            <a:avLst/>
          </a:prstGeom>
          <a:blipFill dpi="0" rotWithShape="0">
            <a:blip r:embed="rId3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499742"/>
            <a:ext cx="8424000" cy="193318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20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DDBF3C8-E45F-419F-886C-8D95614B6288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51076F-13C4-4594-B2AE-71E27E438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236DBE-02F8-4A7C-AA13-A8190BD14C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95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73530A-8232-4E16-BB23-D12DF6613B35}"/>
              </a:ext>
            </a:extLst>
          </p:cNvPr>
          <p:cNvSpPr/>
          <p:nvPr userDrawn="1"/>
        </p:nvSpPr>
        <p:spPr>
          <a:xfrm>
            <a:off x="0" y="807554"/>
            <a:ext cx="9144000" cy="4335946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 sz="3250" b="1" cap="all" baseline="0">
                <a:solidFill>
                  <a:schemeClr val="bg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8C051D5-DA2E-4DAC-903E-D3F52440ACF0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579B0C8-1EF9-467D-9DF5-4831026C28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2C633B-659A-434E-9BBF-83C60A170E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5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93F7BC-AEF0-45B8-A2D9-B1B7FB4F37B4}"/>
              </a:ext>
            </a:extLst>
          </p:cNvPr>
          <p:cNvSpPr/>
          <p:nvPr userDrawn="1"/>
        </p:nvSpPr>
        <p:spPr>
          <a:xfrm>
            <a:off x="0" y="807554"/>
            <a:ext cx="9144000" cy="3958846"/>
          </a:xfrm>
          <a:prstGeom prst="rect">
            <a:avLst/>
          </a:prstGeom>
          <a:blipFill dpi="0" rotWithShape="0">
            <a:blip r:embed="rId3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921D5-A9BE-4189-A6F0-D6D162981D2C}"/>
              </a:ext>
            </a:extLst>
          </p:cNvPr>
          <p:cNvSpPr/>
          <p:nvPr userDrawn="1"/>
        </p:nvSpPr>
        <p:spPr>
          <a:xfrm>
            <a:off x="0" y="4765675"/>
            <a:ext cx="9144000" cy="377825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lphaUcPeriod"/>
              <a:defRPr sz="2500" b="1" cap="all" baseline="0">
                <a:solidFill>
                  <a:schemeClr val="tx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D0AECF4-8BBB-4602-8C15-EB8808B8BEF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0B5C319-18E6-4FBE-B128-B68A2FD17B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4CA4DD-83B3-480F-9DE5-C6494E001C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8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>
            <a:extLst>
              <a:ext uri="{FF2B5EF4-FFF2-40B4-BE49-F238E27FC236}">
                <a16:creationId xmlns:a16="http://schemas.microsoft.com/office/drawing/2014/main" id="{3592EB48-853A-42F7-961D-F1E38781911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23850" y="1708150"/>
            <a:ext cx="842486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de niveau 1</a:t>
            </a:r>
          </a:p>
          <a:p>
            <a:pPr lvl="1"/>
            <a:r>
              <a:rPr lang="fr-FR" altLang="fr-FR"/>
              <a:t>Texte de niveau 2</a:t>
            </a:r>
          </a:p>
          <a:p>
            <a:pPr lvl="2"/>
            <a:r>
              <a:rPr lang="fr-FR" altLang="fr-FR"/>
              <a:t>Texte de niveau 3</a:t>
            </a:r>
          </a:p>
          <a:p>
            <a:pPr lvl="3"/>
            <a:r>
              <a:rPr lang="fr-FR" altLang="fr-FR"/>
              <a:t>Texte de niveau 4</a:t>
            </a:r>
          </a:p>
          <a:p>
            <a:pPr lvl="4"/>
            <a:r>
              <a:rPr lang="fr-FR" altLang="fr-FR"/>
              <a:t>Texte de niveau 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26620-148B-45D8-A4E8-E38091C80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9338" y="4783138"/>
            <a:ext cx="1349375" cy="3603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3E9C10-DF8E-4B7F-A608-7C15B3E7DA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8" name="Espace réservé du titre 11">
            <a:extLst>
              <a:ext uri="{FF2B5EF4-FFF2-40B4-BE49-F238E27FC236}">
                <a16:creationId xmlns:a16="http://schemas.microsoft.com/office/drawing/2014/main" id="{3DC49810-871F-4209-A624-6BAA3C565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682625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E66223-C3B5-40CE-BBF2-E2B79CEC1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47831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b="1" cap="all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p:hf hdr="0" ftr="0" dt="0"/>
  <p:txStyles>
    <p:titleStyle>
      <a:lvl1pPr marL="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marL="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2pPr>
      <a:lvl3pPr marL="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3pPr>
      <a:lvl4pPr marL="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4pPr>
      <a:lvl5pPr marL="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5pPr>
      <a:lvl6pPr marL="4714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6pPr>
      <a:lvl7pPr marL="9286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7pPr>
      <a:lvl8pPr marL="13858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8pPr>
      <a:lvl9pPr marL="18430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92075" algn="l" rtl="0" eaLnBrk="1" fontAlgn="base" hangingPunct="1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8" indent="-171450" algn="l" rtl="0" eaLnBrk="1" fontAlgn="base" hangingPunct="1"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71450" algn="l" rtl="0" eaLnBrk="1" fontAlgn="base" hangingPunct="1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1450" algn="l" rtl="0" eaLnBrk="1" fontAlgn="base" hangingPunct="1"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100" indent="-171450" algn="l" rtl="0" eaLnBrk="1" fontAlgn="base" hangingPunct="1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E11005-07F5-448D-B13A-D403608046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EB860A-AEEF-4795-BD19-8310BB51B30F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8C58EB-6E37-A81D-ED1E-F456B7A40229}"/>
              </a:ext>
            </a:extLst>
          </p:cNvPr>
          <p:cNvSpPr txBox="1"/>
          <p:nvPr/>
        </p:nvSpPr>
        <p:spPr>
          <a:xfrm>
            <a:off x="287524" y="2571750"/>
            <a:ext cx="8640960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97"/>
              </a:spcAft>
            </a:pPr>
            <a:r>
              <a:rPr lang="fr-FR" sz="3200" b="1" dirty="0">
                <a:latin typeface="+mj-lt"/>
              </a:rPr>
              <a:t>EXERCICE DE CRISE CYBER JOP 2024</a:t>
            </a:r>
          </a:p>
          <a:p>
            <a:pPr>
              <a:spcAft>
                <a:spcPts val="1597"/>
              </a:spcAft>
            </a:pPr>
            <a:r>
              <a:rPr lang="fr-FR" sz="3200" b="1" dirty="0">
                <a:latin typeface="+mj-lt"/>
              </a:rPr>
              <a:t>RETEX à Froid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3998B-A18F-5A64-7F6D-1645399F74CC}"/>
              </a:ext>
            </a:extLst>
          </p:cNvPr>
          <p:cNvSpPr/>
          <p:nvPr/>
        </p:nvSpPr>
        <p:spPr>
          <a:xfrm>
            <a:off x="6171182" y="699542"/>
            <a:ext cx="228925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+mj-lt"/>
              </a:rPr>
              <a:t>Ne pas diffuser 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latin typeface="+mj-lt"/>
              </a:rPr>
              <a:t>aux joueurs en amont 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latin typeface="+mj-lt"/>
              </a:rPr>
              <a:t>de l’exercice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078" y="51470"/>
            <a:ext cx="6233844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JOUEURS DE L’EXERCICE (C1)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59776D6-12CC-C150-098A-2C4A1EE56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25581"/>
              </p:ext>
            </p:extLst>
          </p:nvPr>
        </p:nvGraphicFramePr>
        <p:xfrm>
          <a:off x="1758231" y="1378054"/>
          <a:ext cx="3168352" cy="283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2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EFB78A0-B31D-47E1-8390-13AC4A3F1AC9}"/>
              </a:ext>
            </a:extLst>
          </p:cNvPr>
          <p:cNvSpPr/>
          <p:nvPr/>
        </p:nvSpPr>
        <p:spPr>
          <a:xfrm>
            <a:off x="1763688" y="987574"/>
            <a:ext cx="3162955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Cellule de crise centrale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543A2F-B2E5-6236-C2BE-0F5EDB5F7517}"/>
              </a:ext>
            </a:extLst>
          </p:cNvPr>
          <p:cNvSpPr/>
          <p:nvPr/>
        </p:nvSpPr>
        <p:spPr>
          <a:xfrm>
            <a:off x="6787765" y="1790522"/>
            <a:ext cx="1512168" cy="14552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Plus de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+mj-lt"/>
              </a:rPr>
              <a:t>[xxx]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personnes mobilisées pour l’animation et l’observation.</a:t>
            </a:r>
          </a:p>
        </p:txBody>
      </p:sp>
      <p:grpSp>
        <p:nvGrpSpPr>
          <p:cNvPr id="15" name="Groupe 180">
            <a:extLst>
              <a:ext uri="{FF2B5EF4-FFF2-40B4-BE49-F238E27FC236}">
                <a16:creationId xmlns:a16="http://schemas.microsoft.com/office/drawing/2014/main" id="{71C7B5BD-C96E-7716-2E75-3FEF325FECF8}"/>
              </a:ext>
            </a:extLst>
          </p:cNvPr>
          <p:cNvGrpSpPr/>
          <p:nvPr/>
        </p:nvGrpSpPr>
        <p:grpSpPr>
          <a:xfrm>
            <a:off x="7403066" y="1372684"/>
            <a:ext cx="327583" cy="283910"/>
            <a:chOff x="-878375" y="4699957"/>
            <a:chExt cx="1611195" cy="1547247"/>
          </a:xfrm>
          <a:solidFill>
            <a:schemeClr val="tx2"/>
          </a:solidFill>
        </p:grpSpPr>
        <p:sp>
          <p:nvSpPr>
            <p:cNvPr id="16" name="Forme libre 171">
              <a:extLst>
                <a:ext uri="{FF2B5EF4-FFF2-40B4-BE49-F238E27FC236}">
                  <a16:creationId xmlns:a16="http://schemas.microsoft.com/office/drawing/2014/main" id="{E434BE42-13BE-586A-F33D-F4F449CA8F0F}"/>
                </a:ext>
              </a:extLst>
            </p:cNvPr>
            <p:cNvSpPr/>
            <p:nvPr/>
          </p:nvSpPr>
          <p:spPr bwMode="auto">
            <a:xfrm rot="10800000">
              <a:off x="-491947" y="5084073"/>
              <a:ext cx="827999" cy="1163131"/>
            </a:xfrm>
            <a:custGeom>
              <a:avLst/>
              <a:gdLst>
                <a:gd name="connsiteX0" fmla="*/ 536034 w 827999"/>
                <a:gd name="connsiteY0" fmla="*/ 65245 h 1163131"/>
                <a:gd name="connsiteX1" fmla="*/ 291966 w 827999"/>
                <a:gd name="connsiteY1" fmla="*/ 65245 h 1163131"/>
                <a:gd name="connsiteX2" fmla="*/ 308277 w 827999"/>
                <a:gd name="connsiteY2" fmla="*/ 0 h 1163131"/>
                <a:gd name="connsiteX3" fmla="*/ 519723 w 827999"/>
                <a:gd name="connsiteY3" fmla="*/ 0 h 1163131"/>
                <a:gd name="connsiteX4" fmla="*/ 414000 w 827999"/>
                <a:gd name="connsiteY4" fmla="*/ 198847 h 1163131"/>
                <a:gd name="connsiteX5" fmla="*/ 232843 w 827999"/>
                <a:gd name="connsiteY5" fmla="*/ 183091 h 1163131"/>
                <a:gd name="connsiteX6" fmla="*/ 232843 w 827999"/>
                <a:gd name="connsiteY6" fmla="*/ 120086 h 1163131"/>
                <a:gd name="connsiteX7" fmla="*/ 414000 w 827999"/>
                <a:gd name="connsiteY7" fmla="*/ 104330 h 1163131"/>
                <a:gd name="connsiteX8" fmla="*/ 595157 w 827999"/>
                <a:gd name="connsiteY8" fmla="*/ 120086 h 1163131"/>
                <a:gd name="connsiteX9" fmla="*/ 595157 w 827999"/>
                <a:gd name="connsiteY9" fmla="*/ 183091 h 1163131"/>
                <a:gd name="connsiteX10" fmla="*/ 414000 w 827999"/>
                <a:gd name="connsiteY10" fmla="*/ 198847 h 1163131"/>
                <a:gd name="connsiteX11" fmla="*/ 414803 w 827999"/>
                <a:gd name="connsiteY11" fmla="*/ 1163131 h 1163131"/>
                <a:gd name="connsiteX12" fmla="*/ 121826 w 827999"/>
                <a:gd name="connsiteY12" fmla="*/ 1042442 h 1163131"/>
                <a:gd name="connsiteX13" fmla="*/ 120690 w 827999"/>
                <a:gd name="connsiteY13" fmla="*/ 456959 h 1163131"/>
                <a:gd name="connsiteX14" fmla="*/ 189150 w 827999"/>
                <a:gd name="connsiteY14" fmla="*/ 379066 h 1163131"/>
                <a:gd name="connsiteX15" fmla="*/ 232678 w 827999"/>
                <a:gd name="connsiteY15" fmla="*/ 315184 h 1163131"/>
                <a:gd name="connsiteX16" fmla="*/ 232678 w 827999"/>
                <a:gd name="connsiteY16" fmla="*/ 253688 h 1163131"/>
                <a:gd name="connsiteX17" fmla="*/ 413835 w 827999"/>
                <a:gd name="connsiteY17" fmla="*/ 237932 h 1163131"/>
                <a:gd name="connsiteX18" fmla="*/ 594992 w 827999"/>
                <a:gd name="connsiteY18" fmla="*/ 253688 h 1163131"/>
                <a:gd name="connsiteX19" fmla="*/ 594992 w 827999"/>
                <a:gd name="connsiteY19" fmla="*/ 316456 h 1163131"/>
                <a:gd name="connsiteX20" fmla="*/ 637411 w 827999"/>
                <a:gd name="connsiteY20" fmla="*/ 378196 h 1163131"/>
                <a:gd name="connsiteX21" fmla="*/ 706173 w 827999"/>
                <a:gd name="connsiteY21" fmla="*/ 455823 h 1163131"/>
                <a:gd name="connsiteX22" fmla="*/ 707309 w 827999"/>
                <a:gd name="connsiteY22" fmla="*/ 1041306 h 1163131"/>
                <a:gd name="connsiteX23" fmla="*/ 414803 w 827999"/>
                <a:gd name="connsiteY23" fmla="*/ 1163131 h 116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7999" h="1163131">
                  <a:moveTo>
                    <a:pt x="536034" y="65245"/>
                  </a:moveTo>
                  <a:lnTo>
                    <a:pt x="291966" y="65245"/>
                  </a:lnTo>
                  <a:lnTo>
                    <a:pt x="308277" y="0"/>
                  </a:lnTo>
                  <a:lnTo>
                    <a:pt x="519723" y="0"/>
                  </a:lnTo>
                  <a:close/>
                  <a:moveTo>
                    <a:pt x="414000" y="198847"/>
                  </a:moveTo>
                  <a:cubicBezTo>
                    <a:pt x="313965" y="198847"/>
                    <a:pt x="232843" y="191796"/>
                    <a:pt x="232843" y="183091"/>
                  </a:cubicBezTo>
                  <a:lnTo>
                    <a:pt x="232843" y="120086"/>
                  </a:lnTo>
                  <a:cubicBezTo>
                    <a:pt x="232843" y="111381"/>
                    <a:pt x="313965" y="104330"/>
                    <a:pt x="414000" y="104330"/>
                  </a:cubicBezTo>
                  <a:cubicBezTo>
                    <a:pt x="514035" y="104330"/>
                    <a:pt x="595157" y="111381"/>
                    <a:pt x="595157" y="120086"/>
                  </a:cubicBezTo>
                  <a:lnTo>
                    <a:pt x="595157" y="183091"/>
                  </a:lnTo>
                  <a:cubicBezTo>
                    <a:pt x="595157" y="191796"/>
                    <a:pt x="514035" y="198847"/>
                    <a:pt x="414000" y="198847"/>
                  </a:cubicBezTo>
                  <a:close/>
                  <a:moveTo>
                    <a:pt x="414803" y="1163131"/>
                  </a:moveTo>
                  <a:cubicBezTo>
                    <a:pt x="308851" y="1163338"/>
                    <a:pt x="202821" y="1123124"/>
                    <a:pt x="121826" y="1042442"/>
                  </a:cubicBezTo>
                  <a:cubicBezTo>
                    <a:pt x="-40165" y="881079"/>
                    <a:pt x="-40673" y="618949"/>
                    <a:pt x="120690" y="456959"/>
                  </a:cubicBezTo>
                  <a:cubicBezTo>
                    <a:pt x="145038" y="432516"/>
                    <a:pt x="167858" y="406552"/>
                    <a:pt x="189150" y="379066"/>
                  </a:cubicBezTo>
                  <a:lnTo>
                    <a:pt x="232678" y="315184"/>
                  </a:lnTo>
                  <a:lnTo>
                    <a:pt x="232678" y="253688"/>
                  </a:lnTo>
                  <a:cubicBezTo>
                    <a:pt x="232678" y="244983"/>
                    <a:pt x="313800" y="237932"/>
                    <a:pt x="413835" y="237932"/>
                  </a:cubicBezTo>
                  <a:cubicBezTo>
                    <a:pt x="513870" y="237932"/>
                    <a:pt x="594992" y="244983"/>
                    <a:pt x="594992" y="253688"/>
                  </a:cubicBezTo>
                  <a:lnTo>
                    <a:pt x="594992" y="316456"/>
                  </a:lnTo>
                  <a:lnTo>
                    <a:pt x="637411" y="378196"/>
                  </a:lnTo>
                  <a:cubicBezTo>
                    <a:pt x="658810" y="405600"/>
                    <a:pt x="681731" y="431475"/>
                    <a:pt x="706173" y="455823"/>
                  </a:cubicBezTo>
                  <a:cubicBezTo>
                    <a:pt x="868164" y="617186"/>
                    <a:pt x="868672" y="879315"/>
                    <a:pt x="707309" y="1041306"/>
                  </a:cubicBezTo>
                  <a:cubicBezTo>
                    <a:pt x="626628" y="1122301"/>
                    <a:pt x="520754" y="1162926"/>
                    <a:pt x="414803" y="1163131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Forme libre 179">
              <a:extLst>
                <a:ext uri="{FF2B5EF4-FFF2-40B4-BE49-F238E27FC236}">
                  <a16:creationId xmlns:a16="http://schemas.microsoft.com/office/drawing/2014/main" id="{F127455A-7C03-5294-7E37-C5CDD0A69A7C}"/>
                </a:ext>
              </a:extLst>
            </p:cNvPr>
            <p:cNvSpPr/>
            <p:nvPr/>
          </p:nvSpPr>
          <p:spPr>
            <a:xfrm rot="18224719" flipH="1" flipV="1">
              <a:off x="-821723" y="4643305"/>
              <a:ext cx="1497891" cy="1611195"/>
            </a:xfrm>
            <a:custGeom>
              <a:avLst/>
              <a:gdLst>
                <a:gd name="connsiteX0" fmla="*/ 644761 w 1497891"/>
                <a:gd name="connsiteY0" fmla="*/ 260984 h 1611195"/>
                <a:gd name="connsiteX1" fmla="*/ 644761 w 1497891"/>
                <a:gd name="connsiteY1" fmla="*/ 0 h 1611195"/>
                <a:gd name="connsiteX2" fmla="*/ 741422 w 1497891"/>
                <a:gd name="connsiteY2" fmla="*/ 0 h 1611195"/>
                <a:gd name="connsiteX3" fmla="*/ 741422 w 1497891"/>
                <a:gd name="connsiteY3" fmla="*/ 260984 h 1611195"/>
                <a:gd name="connsiteX4" fmla="*/ 1219785 w 1497891"/>
                <a:gd name="connsiteY4" fmla="*/ 1121720 h 1611195"/>
                <a:gd name="connsiteX5" fmla="*/ 1256790 w 1497891"/>
                <a:gd name="connsiteY5" fmla="*/ 1032423 h 1611195"/>
                <a:gd name="connsiteX6" fmla="*/ 1497891 w 1497891"/>
                <a:gd name="connsiteY6" fmla="*/ 1132337 h 1611195"/>
                <a:gd name="connsiteX7" fmla="*/ 1460886 w 1497891"/>
                <a:gd name="connsiteY7" fmla="*/ 1221634 h 1611195"/>
                <a:gd name="connsiteX8" fmla="*/ 24636 w 1497891"/>
                <a:gd name="connsiteY8" fmla="*/ 478858 h 1611195"/>
                <a:gd name="connsiteX9" fmla="*/ 61641 w 1497891"/>
                <a:gd name="connsiteY9" fmla="*/ 389561 h 1611195"/>
                <a:gd name="connsiteX10" fmla="*/ 302742 w 1497891"/>
                <a:gd name="connsiteY10" fmla="*/ 489475 h 1611195"/>
                <a:gd name="connsiteX11" fmla="*/ 265737 w 1497891"/>
                <a:gd name="connsiteY11" fmla="*/ 578772 h 1611195"/>
                <a:gd name="connsiteX12" fmla="*/ 781105 w 1497891"/>
                <a:gd name="connsiteY12" fmla="*/ 1611195 h 1611195"/>
                <a:gd name="connsiteX13" fmla="*/ 781105 w 1497891"/>
                <a:gd name="connsiteY13" fmla="*/ 1350211 h 1611195"/>
                <a:gd name="connsiteX14" fmla="*/ 877766 w 1497891"/>
                <a:gd name="connsiteY14" fmla="*/ 1350211 h 1611195"/>
                <a:gd name="connsiteX15" fmla="*/ 877766 w 1497891"/>
                <a:gd name="connsiteY15" fmla="*/ 1611195 h 1611195"/>
                <a:gd name="connsiteX16" fmla="*/ 53695 w 1497891"/>
                <a:gd name="connsiteY16" fmla="*/ 1336418 h 1611195"/>
                <a:gd name="connsiteX17" fmla="*/ 0 w 1497891"/>
                <a:gd name="connsiteY17" fmla="*/ 1256043 h 1611195"/>
                <a:gd name="connsiteX18" fmla="*/ 217012 w 1497891"/>
                <a:gd name="connsiteY18" fmla="*/ 1111066 h 1611195"/>
                <a:gd name="connsiteX19" fmla="*/ 270707 w 1497891"/>
                <a:gd name="connsiteY19" fmla="*/ 1191441 h 16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97891" h="1611195">
                  <a:moveTo>
                    <a:pt x="644761" y="260984"/>
                  </a:moveTo>
                  <a:lnTo>
                    <a:pt x="644761" y="0"/>
                  </a:lnTo>
                  <a:lnTo>
                    <a:pt x="741422" y="0"/>
                  </a:lnTo>
                  <a:lnTo>
                    <a:pt x="741422" y="260984"/>
                  </a:lnTo>
                  <a:close/>
                  <a:moveTo>
                    <a:pt x="1219785" y="1121720"/>
                  </a:moveTo>
                  <a:lnTo>
                    <a:pt x="1256790" y="1032423"/>
                  </a:lnTo>
                  <a:lnTo>
                    <a:pt x="1497891" y="1132337"/>
                  </a:lnTo>
                  <a:lnTo>
                    <a:pt x="1460886" y="1221634"/>
                  </a:lnTo>
                  <a:close/>
                  <a:moveTo>
                    <a:pt x="24636" y="478858"/>
                  </a:moveTo>
                  <a:lnTo>
                    <a:pt x="61641" y="389561"/>
                  </a:lnTo>
                  <a:lnTo>
                    <a:pt x="302742" y="489475"/>
                  </a:lnTo>
                  <a:lnTo>
                    <a:pt x="265737" y="578772"/>
                  </a:lnTo>
                  <a:close/>
                  <a:moveTo>
                    <a:pt x="781105" y="1611195"/>
                  </a:moveTo>
                  <a:lnTo>
                    <a:pt x="781105" y="1350211"/>
                  </a:lnTo>
                  <a:lnTo>
                    <a:pt x="877766" y="1350211"/>
                  </a:lnTo>
                  <a:lnTo>
                    <a:pt x="877766" y="1611195"/>
                  </a:lnTo>
                  <a:close/>
                  <a:moveTo>
                    <a:pt x="53695" y="1336418"/>
                  </a:moveTo>
                  <a:lnTo>
                    <a:pt x="0" y="1256043"/>
                  </a:lnTo>
                  <a:lnTo>
                    <a:pt x="217012" y="1111066"/>
                  </a:lnTo>
                  <a:lnTo>
                    <a:pt x="270707" y="1191441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6EB6DCC-74DB-B877-3769-88D03609F434}"/>
              </a:ext>
            </a:extLst>
          </p:cNvPr>
          <p:cNvSpPr/>
          <p:nvPr/>
        </p:nvSpPr>
        <p:spPr>
          <a:xfrm>
            <a:off x="107504" y="2708526"/>
            <a:ext cx="1152128" cy="504056"/>
          </a:xfrm>
          <a:prstGeom prst="rect">
            <a:avLst/>
          </a:prstGeom>
          <a:noFill/>
          <a:ln w="9525"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[Compléter les noms et fonctions des joueurs]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B7CB7C3-4AC4-F520-19A1-8490BF0C038A}"/>
              </a:ext>
            </a:extLst>
          </p:cNvPr>
          <p:cNvCxnSpPr>
            <a:stCxn id="2" idx="3"/>
            <a:endCxn id="5" idx="1"/>
          </p:cNvCxnSpPr>
          <p:nvPr/>
        </p:nvCxnSpPr>
        <p:spPr>
          <a:xfrm flipV="1">
            <a:off x="1259632" y="2796450"/>
            <a:ext cx="498599" cy="164104"/>
          </a:xfrm>
          <a:prstGeom prst="straightConnector1">
            <a:avLst/>
          </a:prstGeom>
          <a:ln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5BB20D-D92D-8406-EFD8-6227362571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4" name="Graphique 3" descr="Crayon avec un remplissage uni">
            <a:extLst>
              <a:ext uri="{FF2B5EF4-FFF2-40B4-BE49-F238E27FC236}">
                <a16:creationId xmlns:a16="http://schemas.microsoft.com/office/drawing/2014/main" id="{8C1AAEA9-DDE6-53B4-A3B1-73ECCDC12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5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077" y="51470"/>
            <a:ext cx="7679993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PARTIES PRENANTES DE L’EXERCICE (C2 &amp; C3)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59776D6-12CC-C150-098A-2C4A1EE56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74101"/>
              </p:ext>
            </p:extLst>
          </p:nvPr>
        </p:nvGraphicFramePr>
        <p:xfrm>
          <a:off x="246063" y="1473647"/>
          <a:ext cx="3168352" cy="283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2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EFB78A0-B31D-47E1-8390-13AC4A3F1AC9}"/>
              </a:ext>
            </a:extLst>
          </p:cNvPr>
          <p:cNvSpPr/>
          <p:nvPr/>
        </p:nvSpPr>
        <p:spPr>
          <a:xfrm>
            <a:off x="251520" y="1083167"/>
            <a:ext cx="3162955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Cellule de crise stratégique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3847C53-573C-B51F-B826-1DDF7DB60445}"/>
              </a:ext>
            </a:extLst>
          </p:cNvPr>
          <p:cNvGraphicFramePr>
            <a:graphicFrameLocks noGrp="1"/>
          </p:cNvGraphicFramePr>
          <p:nvPr/>
        </p:nvGraphicFramePr>
        <p:xfrm>
          <a:off x="3923928" y="1480842"/>
          <a:ext cx="2681376" cy="26789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45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4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53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080518"/>
                  </a:ext>
                </a:extLst>
              </a:tr>
              <a:tr h="362708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18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92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91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3235349"/>
                  </a:ext>
                </a:extLst>
              </a:tr>
              <a:tr h="287491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419092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FF792D6-8931-C315-E728-13FEB45249C7}"/>
              </a:ext>
            </a:extLst>
          </p:cNvPr>
          <p:cNvSpPr/>
          <p:nvPr/>
        </p:nvSpPr>
        <p:spPr>
          <a:xfrm>
            <a:off x="3923928" y="1083167"/>
            <a:ext cx="2664296" cy="36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Cellule de crise opérationnelle</a:t>
            </a:r>
            <a:endParaRPr lang="fr-FR" sz="14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543A2F-B2E5-6236-C2BE-0F5EDB5F7517}"/>
              </a:ext>
            </a:extLst>
          </p:cNvPr>
          <p:cNvSpPr/>
          <p:nvPr/>
        </p:nvSpPr>
        <p:spPr>
          <a:xfrm>
            <a:off x="6787765" y="1790522"/>
            <a:ext cx="1512168" cy="14552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Plus de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+mj-lt"/>
              </a:rPr>
              <a:t>[xxx]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personnes mobilisées pour l’animation et l’observation.</a:t>
            </a:r>
          </a:p>
        </p:txBody>
      </p:sp>
      <p:grpSp>
        <p:nvGrpSpPr>
          <p:cNvPr id="15" name="Groupe 180">
            <a:extLst>
              <a:ext uri="{FF2B5EF4-FFF2-40B4-BE49-F238E27FC236}">
                <a16:creationId xmlns:a16="http://schemas.microsoft.com/office/drawing/2014/main" id="{71C7B5BD-C96E-7716-2E75-3FEF325FECF8}"/>
              </a:ext>
            </a:extLst>
          </p:cNvPr>
          <p:cNvGrpSpPr/>
          <p:nvPr/>
        </p:nvGrpSpPr>
        <p:grpSpPr>
          <a:xfrm>
            <a:off x="7403066" y="1372684"/>
            <a:ext cx="327583" cy="283910"/>
            <a:chOff x="-878375" y="4699957"/>
            <a:chExt cx="1611195" cy="1547247"/>
          </a:xfrm>
          <a:solidFill>
            <a:schemeClr val="tx2"/>
          </a:solidFill>
        </p:grpSpPr>
        <p:sp>
          <p:nvSpPr>
            <p:cNvPr id="16" name="Forme libre 171">
              <a:extLst>
                <a:ext uri="{FF2B5EF4-FFF2-40B4-BE49-F238E27FC236}">
                  <a16:creationId xmlns:a16="http://schemas.microsoft.com/office/drawing/2014/main" id="{E434BE42-13BE-586A-F33D-F4F449CA8F0F}"/>
                </a:ext>
              </a:extLst>
            </p:cNvPr>
            <p:cNvSpPr/>
            <p:nvPr/>
          </p:nvSpPr>
          <p:spPr bwMode="auto">
            <a:xfrm rot="10800000">
              <a:off x="-491947" y="5084073"/>
              <a:ext cx="827999" cy="1163131"/>
            </a:xfrm>
            <a:custGeom>
              <a:avLst/>
              <a:gdLst>
                <a:gd name="connsiteX0" fmla="*/ 536034 w 827999"/>
                <a:gd name="connsiteY0" fmla="*/ 65245 h 1163131"/>
                <a:gd name="connsiteX1" fmla="*/ 291966 w 827999"/>
                <a:gd name="connsiteY1" fmla="*/ 65245 h 1163131"/>
                <a:gd name="connsiteX2" fmla="*/ 308277 w 827999"/>
                <a:gd name="connsiteY2" fmla="*/ 0 h 1163131"/>
                <a:gd name="connsiteX3" fmla="*/ 519723 w 827999"/>
                <a:gd name="connsiteY3" fmla="*/ 0 h 1163131"/>
                <a:gd name="connsiteX4" fmla="*/ 414000 w 827999"/>
                <a:gd name="connsiteY4" fmla="*/ 198847 h 1163131"/>
                <a:gd name="connsiteX5" fmla="*/ 232843 w 827999"/>
                <a:gd name="connsiteY5" fmla="*/ 183091 h 1163131"/>
                <a:gd name="connsiteX6" fmla="*/ 232843 w 827999"/>
                <a:gd name="connsiteY6" fmla="*/ 120086 h 1163131"/>
                <a:gd name="connsiteX7" fmla="*/ 414000 w 827999"/>
                <a:gd name="connsiteY7" fmla="*/ 104330 h 1163131"/>
                <a:gd name="connsiteX8" fmla="*/ 595157 w 827999"/>
                <a:gd name="connsiteY8" fmla="*/ 120086 h 1163131"/>
                <a:gd name="connsiteX9" fmla="*/ 595157 w 827999"/>
                <a:gd name="connsiteY9" fmla="*/ 183091 h 1163131"/>
                <a:gd name="connsiteX10" fmla="*/ 414000 w 827999"/>
                <a:gd name="connsiteY10" fmla="*/ 198847 h 1163131"/>
                <a:gd name="connsiteX11" fmla="*/ 414803 w 827999"/>
                <a:gd name="connsiteY11" fmla="*/ 1163131 h 1163131"/>
                <a:gd name="connsiteX12" fmla="*/ 121826 w 827999"/>
                <a:gd name="connsiteY12" fmla="*/ 1042442 h 1163131"/>
                <a:gd name="connsiteX13" fmla="*/ 120690 w 827999"/>
                <a:gd name="connsiteY13" fmla="*/ 456959 h 1163131"/>
                <a:gd name="connsiteX14" fmla="*/ 189150 w 827999"/>
                <a:gd name="connsiteY14" fmla="*/ 379066 h 1163131"/>
                <a:gd name="connsiteX15" fmla="*/ 232678 w 827999"/>
                <a:gd name="connsiteY15" fmla="*/ 315184 h 1163131"/>
                <a:gd name="connsiteX16" fmla="*/ 232678 w 827999"/>
                <a:gd name="connsiteY16" fmla="*/ 253688 h 1163131"/>
                <a:gd name="connsiteX17" fmla="*/ 413835 w 827999"/>
                <a:gd name="connsiteY17" fmla="*/ 237932 h 1163131"/>
                <a:gd name="connsiteX18" fmla="*/ 594992 w 827999"/>
                <a:gd name="connsiteY18" fmla="*/ 253688 h 1163131"/>
                <a:gd name="connsiteX19" fmla="*/ 594992 w 827999"/>
                <a:gd name="connsiteY19" fmla="*/ 316456 h 1163131"/>
                <a:gd name="connsiteX20" fmla="*/ 637411 w 827999"/>
                <a:gd name="connsiteY20" fmla="*/ 378196 h 1163131"/>
                <a:gd name="connsiteX21" fmla="*/ 706173 w 827999"/>
                <a:gd name="connsiteY21" fmla="*/ 455823 h 1163131"/>
                <a:gd name="connsiteX22" fmla="*/ 707309 w 827999"/>
                <a:gd name="connsiteY22" fmla="*/ 1041306 h 1163131"/>
                <a:gd name="connsiteX23" fmla="*/ 414803 w 827999"/>
                <a:gd name="connsiteY23" fmla="*/ 1163131 h 116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7999" h="1163131">
                  <a:moveTo>
                    <a:pt x="536034" y="65245"/>
                  </a:moveTo>
                  <a:lnTo>
                    <a:pt x="291966" y="65245"/>
                  </a:lnTo>
                  <a:lnTo>
                    <a:pt x="308277" y="0"/>
                  </a:lnTo>
                  <a:lnTo>
                    <a:pt x="519723" y="0"/>
                  </a:lnTo>
                  <a:close/>
                  <a:moveTo>
                    <a:pt x="414000" y="198847"/>
                  </a:moveTo>
                  <a:cubicBezTo>
                    <a:pt x="313965" y="198847"/>
                    <a:pt x="232843" y="191796"/>
                    <a:pt x="232843" y="183091"/>
                  </a:cubicBezTo>
                  <a:lnTo>
                    <a:pt x="232843" y="120086"/>
                  </a:lnTo>
                  <a:cubicBezTo>
                    <a:pt x="232843" y="111381"/>
                    <a:pt x="313965" y="104330"/>
                    <a:pt x="414000" y="104330"/>
                  </a:cubicBezTo>
                  <a:cubicBezTo>
                    <a:pt x="514035" y="104330"/>
                    <a:pt x="595157" y="111381"/>
                    <a:pt x="595157" y="120086"/>
                  </a:cubicBezTo>
                  <a:lnTo>
                    <a:pt x="595157" y="183091"/>
                  </a:lnTo>
                  <a:cubicBezTo>
                    <a:pt x="595157" y="191796"/>
                    <a:pt x="514035" y="198847"/>
                    <a:pt x="414000" y="198847"/>
                  </a:cubicBezTo>
                  <a:close/>
                  <a:moveTo>
                    <a:pt x="414803" y="1163131"/>
                  </a:moveTo>
                  <a:cubicBezTo>
                    <a:pt x="308851" y="1163338"/>
                    <a:pt x="202821" y="1123124"/>
                    <a:pt x="121826" y="1042442"/>
                  </a:cubicBezTo>
                  <a:cubicBezTo>
                    <a:pt x="-40165" y="881079"/>
                    <a:pt x="-40673" y="618949"/>
                    <a:pt x="120690" y="456959"/>
                  </a:cubicBezTo>
                  <a:cubicBezTo>
                    <a:pt x="145038" y="432516"/>
                    <a:pt x="167858" y="406552"/>
                    <a:pt x="189150" y="379066"/>
                  </a:cubicBezTo>
                  <a:lnTo>
                    <a:pt x="232678" y="315184"/>
                  </a:lnTo>
                  <a:lnTo>
                    <a:pt x="232678" y="253688"/>
                  </a:lnTo>
                  <a:cubicBezTo>
                    <a:pt x="232678" y="244983"/>
                    <a:pt x="313800" y="237932"/>
                    <a:pt x="413835" y="237932"/>
                  </a:cubicBezTo>
                  <a:cubicBezTo>
                    <a:pt x="513870" y="237932"/>
                    <a:pt x="594992" y="244983"/>
                    <a:pt x="594992" y="253688"/>
                  </a:cubicBezTo>
                  <a:lnTo>
                    <a:pt x="594992" y="316456"/>
                  </a:lnTo>
                  <a:lnTo>
                    <a:pt x="637411" y="378196"/>
                  </a:lnTo>
                  <a:cubicBezTo>
                    <a:pt x="658810" y="405600"/>
                    <a:pt x="681731" y="431475"/>
                    <a:pt x="706173" y="455823"/>
                  </a:cubicBezTo>
                  <a:cubicBezTo>
                    <a:pt x="868164" y="617186"/>
                    <a:pt x="868672" y="879315"/>
                    <a:pt x="707309" y="1041306"/>
                  </a:cubicBezTo>
                  <a:cubicBezTo>
                    <a:pt x="626628" y="1122301"/>
                    <a:pt x="520754" y="1162926"/>
                    <a:pt x="414803" y="1163131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Forme libre 179">
              <a:extLst>
                <a:ext uri="{FF2B5EF4-FFF2-40B4-BE49-F238E27FC236}">
                  <a16:creationId xmlns:a16="http://schemas.microsoft.com/office/drawing/2014/main" id="{F127455A-7C03-5294-7E37-C5CDD0A69A7C}"/>
                </a:ext>
              </a:extLst>
            </p:cNvPr>
            <p:cNvSpPr/>
            <p:nvPr/>
          </p:nvSpPr>
          <p:spPr>
            <a:xfrm rot="18224719" flipH="1" flipV="1">
              <a:off x="-821723" y="4643305"/>
              <a:ext cx="1497891" cy="1611195"/>
            </a:xfrm>
            <a:custGeom>
              <a:avLst/>
              <a:gdLst>
                <a:gd name="connsiteX0" fmla="*/ 644761 w 1497891"/>
                <a:gd name="connsiteY0" fmla="*/ 260984 h 1611195"/>
                <a:gd name="connsiteX1" fmla="*/ 644761 w 1497891"/>
                <a:gd name="connsiteY1" fmla="*/ 0 h 1611195"/>
                <a:gd name="connsiteX2" fmla="*/ 741422 w 1497891"/>
                <a:gd name="connsiteY2" fmla="*/ 0 h 1611195"/>
                <a:gd name="connsiteX3" fmla="*/ 741422 w 1497891"/>
                <a:gd name="connsiteY3" fmla="*/ 260984 h 1611195"/>
                <a:gd name="connsiteX4" fmla="*/ 1219785 w 1497891"/>
                <a:gd name="connsiteY4" fmla="*/ 1121720 h 1611195"/>
                <a:gd name="connsiteX5" fmla="*/ 1256790 w 1497891"/>
                <a:gd name="connsiteY5" fmla="*/ 1032423 h 1611195"/>
                <a:gd name="connsiteX6" fmla="*/ 1497891 w 1497891"/>
                <a:gd name="connsiteY6" fmla="*/ 1132337 h 1611195"/>
                <a:gd name="connsiteX7" fmla="*/ 1460886 w 1497891"/>
                <a:gd name="connsiteY7" fmla="*/ 1221634 h 1611195"/>
                <a:gd name="connsiteX8" fmla="*/ 24636 w 1497891"/>
                <a:gd name="connsiteY8" fmla="*/ 478858 h 1611195"/>
                <a:gd name="connsiteX9" fmla="*/ 61641 w 1497891"/>
                <a:gd name="connsiteY9" fmla="*/ 389561 h 1611195"/>
                <a:gd name="connsiteX10" fmla="*/ 302742 w 1497891"/>
                <a:gd name="connsiteY10" fmla="*/ 489475 h 1611195"/>
                <a:gd name="connsiteX11" fmla="*/ 265737 w 1497891"/>
                <a:gd name="connsiteY11" fmla="*/ 578772 h 1611195"/>
                <a:gd name="connsiteX12" fmla="*/ 781105 w 1497891"/>
                <a:gd name="connsiteY12" fmla="*/ 1611195 h 1611195"/>
                <a:gd name="connsiteX13" fmla="*/ 781105 w 1497891"/>
                <a:gd name="connsiteY13" fmla="*/ 1350211 h 1611195"/>
                <a:gd name="connsiteX14" fmla="*/ 877766 w 1497891"/>
                <a:gd name="connsiteY14" fmla="*/ 1350211 h 1611195"/>
                <a:gd name="connsiteX15" fmla="*/ 877766 w 1497891"/>
                <a:gd name="connsiteY15" fmla="*/ 1611195 h 1611195"/>
                <a:gd name="connsiteX16" fmla="*/ 53695 w 1497891"/>
                <a:gd name="connsiteY16" fmla="*/ 1336418 h 1611195"/>
                <a:gd name="connsiteX17" fmla="*/ 0 w 1497891"/>
                <a:gd name="connsiteY17" fmla="*/ 1256043 h 1611195"/>
                <a:gd name="connsiteX18" fmla="*/ 217012 w 1497891"/>
                <a:gd name="connsiteY18" fmla="*/ 1111066 h 1611195"/>
                <a:gd name="connsiteX19" fmla="*/ 270707 w 1497891"/>
                <a:gd name="connsiteY19" fmla="*/ 1191441 h 16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97891" h="1611195">
                  <a:moveTo>
                    <a:pt x="644761" y="260984"/>
                  </a:moveTo>
                  <a:lnTo>
                    <a:pt x="644761" y="0"/>
                  </a:lnTo>
                  <a:lnTo>
                    <a:pt x="741422" y="0"/>
                  </a:lnTo>
                  <a:lnTo>
                    <a:pt x="741422" y="260984"/>
                  </a:lnTo>
                  <a:close/>
                  <a:moveTo>
                    <a:pt x="1219785" y="1121720"/>
                  </a:moveTo>
                  <a:lnTo>
                    <a:pt x="1256790" y="1032423"/>
                  </a:lnTo>
                  <a:lnTo>
                    <a:pt x="1497891" y="1132337"/>
                  </a:lnTo>
                  <a:lnTo>
                    <a:pt x="1460886" y="1221634"/>
                  </a:lnTo>
                  <a:close/>
                  <a:moveTo>
                    <a:pt x="24636" y="478858"/>
                  </a:moveTo>
                  <a:lnTo>
                    <a:pt x="61641" y="389561"/>
                  </a:lnTo>
                  <a:lnTo>
                    <a:pt x="302742" y="489475"/>
                  </a:lnTo>
                  <a:lnTo>
                    <a:pt x="265737" y="578772"/>
                  </a:lnTo>
                  <a:close/>
                  <a:moveTo>
                    <a:pt x="781105" y="1611195"/>
                  </a:moveTo>
                  <a:lnTo>
                    <a:pt x="781105" y="1350211"/>
                  </a:lnTo>
                  <a:lnTo>
                    <a:pt x="877766" y="1350211"/>
                  </a:lnTo>
                  <a:lnTo>
                    <a:pt x="877766" y="1611195"/>
                  </a:lnTo>
                  <a:close/>
                  <a:moveTo>
                    <a:pt x="53695" y="1336418"/>
                  </a:moveTo>
                  <a:lnTo>
                    <a:pt x="0" y="1256043"/>
                  </a:lnTo>
                  <a:lnTo>
                    <a:pt x="217012" y="1111066"/>
                  </a:lnTo>
                  <a:lnTo>
                    <a:pt x="270707" y="1191441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4B7D08-E5FD-904D-DEEA-C83819B07466}"/>
              </a:ext>
            </a:extLst>
          </p:cNvPr>
          <p:cNvSpPr/>
          <p:nvPr/>
        </p:nvSpPr>
        <p:spPr>
          <a:xfrm>
            <a:off x="3455876" y="4371950"/>
            <a:ext cx="936104" cy="360000"/>
          </a:xfrm>
          <a:prstGeom prst="rect">
            <a:avLst/>
          </a:prstGeom>
          <a:noFill/>
          <a:ln w="9525"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[Compléter les noms et fonctions des joueurs]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851FDB2-444F-7784-EFFE-9F16B85B1733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4391980" y="4159748"/>
            <a:ext cx="324036" cy="392202"/>
          </a:xfrm>
          <a:prstGeom prst="straightConnector1">
            <a:avLst/>
          </a:prstGeom>
          <a:ln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82BC81D-5D97-70B2-FEBF-B01B7A1F6A1F}"/>
              </a:ext>
            </a:extLst>
          </p:cNvPr>
          <p:cNvCxnSpPr>
            <a:cxnSpLocks/>
          </p:cNvCxnSpPr>
          <p:nvPr/>
        </p:nvCxnSpPr>
        <p:spPr>
          <a:xfrm flipH="1" flipV="1">
            <a:off x="3174911" y="4310439"/>
            <a:ext cx="289976" cy="241511"/>
          </a:xfrm>
          <a:prstGeom prst="straightConnector1">
            <a:avLst/>
          </a:prstGeom>
          <a:ln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7CEB53-60CE-F3BB-00A2-0374F9B027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13" name="Graphique 12" descr="Crayon avec un remplissage uni">
            <a:extLst>
              <a:ext uri="{FF2B5EF4-FFF2-40B4-BE49-F238E27FC236}">
                <a16:creationId xmlns:a16="http://schemas.microsoft.com/office/drawing/2014/main" id="{B8394309-E985-22B4-FD40-D6BCC5B84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9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594">
              <a:defRPr/>
            </a:pPr>
            <a:fld id="{733122C9-A0B9-462F-8757-0847AD287B63}" type="slidenum">
              <a:rPr lang="fr-FR" smtClean="0"/>
              <a:pPr defTabSz="912594">
                <a:defRPr/>
              </a:pPr>
              <a:t>12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374083" y="138155"/>
            <a:ext cx="8408408" cy="539991"/>
          </a:xfrm>
        </p:spPr>
        <p:txBody>
          <a:bodyPr>
            <a:normAutofit/>
          </a:bodyPr>
          <a:lstStyle/>
          <a:p>
            <a:r>
              <a:rPr lang="fr-FR" sz="2200" dirty="0">
                <a:solidFill>
                  <a:srgbClr val="21215A"/>
                </a:solidFill>
              </a:rPr>
              <a:t>RETOUR SUR LE SCÉNARIO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0D9C2197-FC4E-AE9E-0D47-7DB7BDECB93D}"/>
              </a:ext>
            </a:extLst>
          </p:cNvPr>
          <p:cNvSpPr txBox="1">
            <a:spLocks/>
          </p:cNvSpPr>
          <p:nvPr/>
        </p:nvSpPr>
        <p:spPr bwMode="gray">
          <a:xfrm>
            <a:off x="8930" y="4963500"/>
            <a:ext cx="180000" cy="180000"/>
          </a:xfrm>
          <a:prstGeom prst="rect">
            <a:avLst/>
          </a:prstGeom>
          <a:ln>
            <a:solidFill>
              <a:sysClr val="window" lastClr="FFFFFF">
                <a:alpha val="0"/>
              </a:sys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33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fr-FR" sz="100">
                <a:solidFill>
                  <a:prstClr val="white">
                    <a:alpha val="0"/>
                  </a:prstClr>
                </a:solidFill>
                <a:latin typeface="Arial"/>
              </a:rPr>
              <a:t>Date</a:t>
            </a:r>
            <a:endParaRPr lang="fr-FR" sz="100" dirty="0">
              <a:solidFill>
                <a:prstClr val="white">
                  <a:alpha val="0"/>
                </a:prstClr>
              </a:solidFill>
              <a:latin typeface="Arial"/>
            </a:endParaRP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4CDE212A-E113-4B02-24D0-A0EFF448A870}"/>
              </a:ext>
            </a:extLst>
          </p:cNvPr>
          <p:cNvSpPr txBox="1">
            <a:spLocks/>
          </p:cNvSpPr>
          <p:nvPr/>
        </p:nvSpPr>
        <p:spPr bwMode="gray">
          <a:xfrm>
            <a:off x="8930" y="4963500"/>
            <a:ext cx="18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33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fr-FR" sz="100">
                <a:solidFill>
                  <a:srgbClr val="000000">
                    <a:alpha val="0"/>
                  </a:srgbClr>
                </a:solidFill>
                <a:latin typeface="Arial"/>
              </a:rPr>
              <a:t>Titre de la présentation - Date -</a:t>
            </a:r>
            <a:endParaRPr lang="fr-FR" sz="100" dirty="0">
              <a:solidFill>
                <a:srgbClr val="000000">
                  <a:alpha val="0"/>
                </a:srgbClr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A6E16-0187-35B1-CB5B-DFEB3F2FAC8B}"/>
              </a:ext>
            </a:extLst>
          </p:cNvPr>
          <p:cNvSpPr/>
          <p:nvPr/>
        </p:nvSpPr>
        <p:spPr>
          <a:xfrm>
            <a:off x="8930" y="1239069"/>
            <a:ext cx="9144000" cy="360574"/>
          </a:xfrm>
          <a:prstGeom prst="rect">
            <a:avLst/>
          </a:prstGeom>
          <a:solidFill>
            <a:srgbClr val="AAAFB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800" kern="0" dirty="0">
                <a:solidFill>
                  <a:srgbClr val="000000"/>
                </a:solidFill>
                <a:latin typeface="+mj-lt"/>
              </a:rPr>
              <a:t>Nous sommes le </a:t>
            </a:r>
            <a:r>
              <a:rPr lang="fr-FR" sz="800" b="1" kern="0" dirty="0">
                <a:solidFill>
                  <a:srgbClr val="000000"/>
                </a:solidFill>
                <a:latin typeface="+mj-lt"/>
              </a:rPr>
              <a:t>jour</a:t>
            </a:r>
            <a:r>
              <a:rPr lang="fr-FR" sz="800" kern="0" dirty="0">
                <a:solidFill>
                  <a:srgbClr val="000000"/>
                </a:solidFill>
                <a:latin typeface="+mj-lt"/>
              </a:rPr>
              <a:t> d’un </a:t>
            </a:r>
            <a:r>
              <a:rPr lang="fr-FR" sz="800" b="1" kern="0" dirty="0">
                <a:solidFill>
                  <a:srgbClr val="000000"/>
                </a:solidFill>
                <a:latin typeface="+mj-lt"/>
              </a:rPr>
              <a:t>grand évènement sportif </a:t>
            </a:r>
            <a:r>
              <a:rPr lang="fr-FR" sz="800" kern="0" dirty="0">
                <a:solidFill>
                  <a:srgbClr val="000000"/>
                </a:solidFill>
                <a:latin typeface="+mj-lt"/>
              </a:rPr>
              <a:t>dans le cadre des </a:t>
            </a:r>
            <a:r>
              <a:rPr lang="fr-FR" sz="800" b="1" kern="0" dirty="0">
                <a:solidFill>
                  <a:srgbClr val="000000"/>
                </a:solidFill>
                <a:latin typeface="+mj-lt"/>
              </a:rPr>
              <a:t>JOP2024</a:t>
            </a:r>
            <a:r>
              <a:rPr lang="fr-FR" sz="800" kern="0" dirty="0">
                <a:solidFill>
                  <a:srgbClr val="000000"/>
                </a:solidFill>
                <a:latin typeface="+mj-lt"/>
              </a:rPr>
              <a:t>. Votre organisation </a:t>
            </a:r>
            <a:r>
              <a:rPr lang="fr-FR" sz="800" b="1" kern="0" dirty="0">
                <a:solidFill>
                  <a:srgbClr val="000000"/>
                </a:solidFill>
                <a:latin typeface="+mj-lt"/>
              </a:rPr>
              <a:t>accueille</a:t>
            </a:r>
            <a:r>
              <a:rPr lang="fr-FR" sz="800" kern="0" dirty="0">
                <a:solidFill>
                  <a:srgbClr val="000000"/>
                </a:solidFill>
                <a:latin typeface="+mj-lt"/>
              </a:rPr>
              <a:t> et participe à cet </a:t>
            </a:r>
            <a:r>
              <a:rPr lang="fr-FR" sz="800" b="1" kern="0" dirty="0">
                <a:solidFill>
                  <a:srgbClr val="000000"/>
                </a:solidFill>
                <a:latin typeface="+mj-lt"/>
              </a:rPr>
              <a:t>évènement</a:t>
            </a:r>
            <a:r>
              <a:rPr lang="fr-FR" sz="8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fr-FR" sz="800" b="1" kern="0" dirty="0">
                <a:solidFill>
                  <a:srgbClr val="000000"/>
                </a:solidFill>
                <a:latin typeface="+mj-lt"/>
              </a:rPr>
              <a:t>grande</a:t>
            </a:r>
            <a:r>
              <a:rPr lang="fr-FR" sz="8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800" b="1" kern="0" dirty="0">
                <a:solidFill>
                  <a:srgbClr val="000000"/>
                </a:solidFill>
                <a:latin typeface="+mj-lt"/>
              </a:rPr>
              <a:t>ampleur</a:t>
            </a:r>
            <a:r>
              <a:rPr lang="fr-FR" sz="800" kern="0" dirty="0">
                <a:solidFill>
                  <a:srgbClr val="000000"/>
                </a:solidFill>
                <a:latin typeface="+mj-lt"/>
              </a:rPr>
              <a:t> et se retrouve sous le feu des projecteurs : la compétition est retransmise en direct à la télévision. </a:t>
            </a:r>
          </a:p>
        </p:txBody>
      </p:sp>
      <p:sp>
        <p:nvSpPr>
          <p:cNvPr id="13" name="Shape 1174">
            <a:extLst>
              <a:ext uri="{FF2B5EF4-FFF2-40B4-BE49-F238E27FC236}">
                <a16:creationId xmlns:a16="http://schemas.microsoft.com/office/drawing/2014/main" id="{415C066E-8C5F-36FC-FC06-1B10B5255589}"/>
              </a:ext>
            </a:extLst>
          </p:cNvPr>
          <p:cNvSpPr txBox="1"/>
          <p:nvPr/>
        </p:nvSpPr>
        <p:spPr>
          <a:xfrm>
            <a:off x="590701" y="1712430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E31937"/>
              </a:buClr>
              <a:buSzPct val="25000"/>
              <a:defRPr/>
            </a:pPr>
            <a:r>
              <a:rPr lang="en-US" sz="3998" b="1" dirty="0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01</a:t>
            </a:r>
          </a:p>
        </p:txBody>
      </p:sp>
      <p:cxnSp>
        <p:nvCxnSpPr>
          <p:cNvPr id="14" name="Shape 1175">
            <a:extLst>
              <a:ext uri="{FF2B5EF4-FFF2-40B4-BE49-F238E27FC236}">
                <a16:creationId xmlns:a16="http://schemas.microsoft.com/office/drawing/2014/main" id="{AD50642F-3429-D733-DD16-EEBE3A3D3E71}"/>
              </a:ext>
            </a:extLst>
          </p:cNvPr>
          <p:cNvCxnSpPr>
            <a:cxnSpLocks/>
          </p:cNvCxnSpPr>
          <p:nvPr/>
        </p:nvCxnSpPr>
        <p:spPr>
          <a:xfrm flipV="1">
            <a:off x="1735700" y="2011421"/>
            <a:ext cx="1369177" cy="7221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oval" w="med" len="med"/>
            <a:tailEnd type="triangle" w="lg" len="lg"/>
          </a:ln>
        </p:spPr>
      </p:cxnSp>
      <p:sp>
        <p:nvSpPr>
          <p:cNvPr id="15" name="Shape 1177">
            <a:extLst>
              <a:ext uri="{FF2B5EF4-FFF2-40B4-BE49-F238E27FC236}">
                <a16:creationId xmlns:a16="http://schemas.microsoft.com/office/drawing/2014/main" id="{FC77252E-D109-CB71-CE8D-9382718F909F}"/>
              </a:ext>
            </a:extLst>
          </p:cNvPr>
          <p:cNvSpPr txBox="1"/>
          <p:nvPr/>
        </p:nvSpPr>
        <p:spPr>
          <a:xfrm>
            <a:off x="590701" y="2577648"/>
            <a:ext cx="2128622" cy="6151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just">
              <a:buSzPct val="25000"/>
              <a:defRPr/>
            </a:pP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Des utilisateurs constatent des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dysfonctionnements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sur les applications permettant d’assurer le bon déroulé de l’évènement. </a:t>
            </a:r>
          </a:p>
          <a:p>
            <a:pPr algn="just">
              <a:buSzPct val="25000"/>
              <a:defRPr/>
            </a:pPr>
            <a:r>
              <a:rPr lang="fr-FR" sz="700" i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Exemple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: Accessibilité aux caméras, accès à de la documentation, site web inaccessible.</a:t>
            </a:r>
          </a:p>
        </p:txBody>
      </p:sp>
      <p:sp>
        <p:nvSpPr>
          <p:cNvPr id="16" name="Shape 1178">
            <a:extLst>
              <a:ext uri="{FF2B5EF4-FFF2-40B4-BE49-F238E27FC236}">
                <a16:creationId xmlns:a16="http://schemas.microsoft.com/office/drawing/2014/main" id="{99D9F949-5B7C-133C-3D73-B1636B22B803}"/>
              </a:ext>
            </a:extLst>
          </p:cNvPr>
          <p:cNvSpPr txBox="1"/>
          <p:nvPr/>
        </p:nvSpPr>
        <p:spPr>
          <a:xfrm>
            <a:off x="590699" y="2307029"/>
            <a:ext cx="1507214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rmAutofit fontScale="62500" lnSpcReduction="20000"/>
          </a:bodyPr>
          <a:lstStyle/>
          <a:p>
            <a:pPr>
              <a:buSzPct val="25000"/>
              <a:defRPr/>
            </a:pPr>
            <a:r>
              <a:rPr lang="en-US" sz="1199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Dysfonctionnements applicatifs</a:t>
            </a:r>
          </a:p>
        </p:txBody>
      </p:sp>
      <p:sp>
        <p:nvSpPr>
          <p:cNvPr id="17" name="Shape 1179">
            <a:extLst>
              <a:ext uri="{FF2B5EF4-FFF2-40B4-BE49-F238E27FC236}">
                <a16:creationId xmlns:a16="http://schemas.microsoft.com/office/drawing/2014/main" id="{FAA3A136-CE37-F2C3-5A0A-5EB21265A2F5}"/>
              </a:ext>
            </a:extLst>
          </p:cNvPr>
          <p:cNvSpPr txBox="1"/>
          <p:nvPr/>
        </p:nvSpPr>
        <p:spPr>
          <a:xfrm>
            <a:off x="3316497" y="1712430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991F3D"/>
              </a:buClr>
              <a:buSzPct val="25000"/>
              <a:defRPr/>
            </a:pPr>
            <a:r>
              <a:rPr lang="en-US" sz="3998" b="1" dirty="0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02</a:t>
            </a:r>
          </a:p>
        </p:txBody>
      </p:sp>
      <p:cxnSp>
        <p:nvCxnSpPr>
          <p:cNvPr id="18" name="Shape 1180">
            <a:extLst>
              <a:ext uri="{FF2B5EF4-FFF2-40B4-BE49-F238E27FC236}">
                <a16:creationId xmlns:a16="http://schemas.microsoft.com/office/drawing/2014/main" id="{6ED0CCCE-AEAB-B96A-988E-846031A87526}"/>
              </a:ext>
            </a:extLst>
          </p:cNvPr>
          <p:cNvCxnSpPr>
            <a:cxnSpLocks/>
          </p:cNvCxnSpPr>
          <p:nvPr/>
        </p:nvCxnSpPr>
        <p:spPr>
          <a:xfrm>
            <a:off x="4348186" y="2011421"/>
            <a:ext cx="1453929" cy="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oval" w="med" len="med"/>
            <a:tailEnd type="triangle" w="lg" len="lg"/>
          </a:ln>
        </p:spPr>
      </p:cxnSp>
      <p:sp>
        <p:nvSpPr>
          <p:cNvPr id="19" name="Shape 1182">
            <a:extLst>
              <a:ext uri="{FF2B5EF4-FFF2-40B4-BE49-F238E27FC236}">
                <a16:creationId xmlns:a16="http://schemas.microsoft.com/office/drawing/2014/main" id="{13418487-E9A3-7C95-E927-AF85B9FF23D2}"/>
              </a:ext>
            </a:extLst>
          </p:cNvPr>
          <p:cNvSpPr txBox="1"/>
          <p:nvPr/>
        </p:nvSpPr>
        <p:spPr>
          <a:xfrm>
            <a:off x="3316497" y="2577648"/>
            <a:ext cx="2195892" cy="6151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just">
              <a:buSzPct val="25000"/>
              <a:defRPr/>
            </a:pP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Après de nombreuses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plaintes utilisateurs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, le management décide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d’investiguer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sur les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raisons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des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indisponibilités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constatées. </a:t>
            </a:r>
          </a:p>
        </p:txBody>
      </p:sp>
      <p:sp>
        <p:nvSpPr>
          <p:cNvPr id="20" name="Shape 1183">
            <a:extLst>
              <a:ext uri="{FF2B5EF4-FFF2-40B4-BE49-F238E27FC236}">
                <a16:creationId xmlns:a16="http://schemas.microsoft.com/office/drawing/2014/main" id="{1B8B3005-C330-5079-ECC5-E75108F13252}"/>
              </a:ext>
            </a:extLst>
          </p:cNvPr>
          <p:cNvSpPr txBox="1"/>
          <p:nvPr/>
        </p:nvSpPr>
        <p:spPr>
          <a:xfrm>
            <a:off x="3316495" y="2318314"/>
            <a:ext cx="1031691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rmAutofit/>
          </a:bodyPr>
          <a:lstStyle/>
          <a:p>
            <a:pPr>
              <a:buSzPct val="25000"/>
              <a:defRPr/>
            </a:pPr>
            <a:endParaRPr lang="en-US" sz="1199" b="1" dirty="0">
              <a:solidFill>
                <a:srgbClr val="000000"/>
              </a:solidFill>
              <a:latin typeface="Arial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21" name="Shape 1184">
            <a:extLst>
              <a:ext uri="{FF2B5EF4-FFF2-40B4-BE49-F238E27FC236}">
                <a16:creationId xmlns:a16="http://schemas.microsoft.com/office/drawing/2014/main" id="{0595B94D-EADE-84F4-CDFB-F84987B51EEF}"/>
              </a:ext>
            </a:extLst>
          </p:cNvPr>
          <p:cNvSpPr txBox="1"/>
          <p:nvPr/>
        </p:nvSpPr>
        <p:spPr>
          <a:xfrm>
            <a:off x="5973833" y="1712430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FF6A00"/>
              </a:buClr>
              <a:buSzPct val="25000"/>
              <a:defRPr/>
            </a:pPr>
            <a:r>
              <a:rPr lang="en-US" sz="3998" b="1" dirty="0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03</a:t>
            </a:r>
          </a:p>
        </p:txBody>
      </p:sp>
      <p:sp>
        <p:nvSpPr>
          <p:cNvPr id="22" name="Shape 1186">
            <a:extLst>
              <a:ext uri="{FF2B5EF4-FFF2-40B4-BE49-F238E27FC236}">
                <a16:creationId xmlns:a16="http://schemas.microsoft.com/office/drawing/2014/main" id="{D22182A3-C84C-BC7B-838E-20DA4AE247B6}"/>
              </a:ext>
            </a:extLst>
          </p:cNvPr>
          <p:cNvSpPr txBox="1"/>
          <p:nvPr/>
        </p:nvSpPr>
        <p:spPr>
          <a:xfrm>
            <a:off x="5973833" y="2577648"/>
            <a:ext cx="2334764" cy="6151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just">
              <a:buSzPct val="25000"/>
              <a:defRPr/>
            </a:pP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Les gestionnaires de la crise reçoivent des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demandes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de la part des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collaborateurs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sur la résolution des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impacts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</a:t>
            </a:r>
          </a:p>
          <a:p>
            <a:pPr algn="just">
              <a:buSzPct val="25000"/>
              <a:defRPr/>
            </a:pP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et les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contournements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à mettre en place.</a:t>
            </a:r>
          </a:p>
        </p:txBody>
      </p:sp>
      <p:sp>
        <p:nvSpPr>
          <p:cNvPr id="23" name="Shape 1187">
            <a:extLst>
              <a:ext uri="{FF2B5EF4-FFF2-40B4-BE49-F238E27FC236}">
                <a16:creationId xmlns:a16="http://schemas.microsoft.com/office/drawing/2014/main" id="{E4B98F70-FFD6-BBD9-684D-0AEE26E8C83D}"/>
              </a:ext>
            </a:extLst>
          </p:cNvPr>
          <p:cNvSpPr txBox="1"/>
          <p:nvPr/>
        </p:nvSpPr>
        <p:spPr>
          <a:xfrm>
            <a:off x="5973830" y="2307029"/>
            <a:ext cx="2210558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rmAutofit/>
          </a:bodyPr>
          <a:lstStyle/>
          <a:p>
            <a:pPr>
              <a:buSzPct val="25000"/>
              <a:defRPr/>
            </a:pPr>
            <a:r>
              <a:rPr lang="fr-FR" sz="75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Impacts “en cascade” liés à la cyber attaque</a:t>
            </a:r>
          </a:p>
        </p:txBody>
      </p:sp>
      <p:sp>
        <p:nvSpPr>
          <p:cNvPr id="24" name="Shape 1190">
            <a:extLst>
              <a:ext uri="{FF2B5EF4-FFF2-40B4-BE49-F238E27FC236}">
                <a16:creationId xmlns:a16="http://schemas.microsoft.com/office/drawing/2014/main" id="{5210ED55-A1F4-F3AF-CA6E-B5BCE6A88C95}"/>
              </a:ext>
            </a:extLst>
          </p:cNvPr>
          <p:cNvSpPr txBox="1"/>
          <p:nvPr/>
        </p:nvSpPr>
        <p:spPr>
          <a:xfrm>
            <a:off x="5982731" y="3423770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A5ACB0"/>
              </a:buClr>
              <a:buSzPct val="25000"/>
              <a:defRPr/>
            </a:pPr>
            <a:r>
              <a:rPr lang="en-US" sz="3998" b="1" dirty="0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06</a:t>
            </a:r>
          </a:p>
        </p:txBody>
      </p:sp>
      <p:sp>
        <p:nvSpPr>
          <p:cNvPr id="25" name="Shape 1192">
            <a:extLst>
              <a:ext uri="{FF2B5EF4-FFF2-40B4-BE49-F238E27FC236}">
                <a16:creationId xmlns:a16="http://schemas.microsoft.com/office/drawing/2014/main" id="{15882635-39C4-C466-6CA2-A5B98A97180B}"/>
              </a:ext>
            </a:extLst>
          </p:cNvPr>
          <p:cNvSpPr txBox="1"/>
          <p:nvPr/>
        </p:nvSpPr>
        <p:spPr>
          <a:xfrm>
            <a:off x="6124986" y="4227934"/>
            <a:ext cx="2504575" cy="6151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just">
              <a:buSzPct val="25000"/>
              <a:defRPr/>
            </a:pP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Organisation du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dépôt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de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plainte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auprès des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autorités compétentes</a:t>
            </a:r>
          </a:p>
          <a:p>
            <a:pPr algn="just">
              <a:buSzPct val="25000"/>
              <a:defRPr/>
            </a:pP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Vérification des impacts sur l’évènement de la journée  (</a:t>
            </a:r>
            <a:r>
              <a:rPr lang="fr-FR" sz="700" i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sécurité des participants, diffusion, etc.) </a:t>
            </a:r>
          </a:p>
          <a:p>
            <a:pPr algn="just">
              <a:buSzPct val="25000"/>
              <a:defRPr/>
            </a:pP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Définition d’un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plan d’action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sur la supervision du SI. </a:t>
            </a:r>
          </a:p>
          <a:p>
            <a:pPr algn="just">
              <a:buSzPct val="25000"/>
              <a:defRPr/>
            </a:pPr>
            <a:endParaRPr lang="fr-FR" sz="700" dirty="0">
              <a:solidFill>
                <a:srgbClr val="000000"/>
              </a:solidFill>
              <a:latin typeface="+mj-lt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26" name="Shape 1193">
            <a:extLst>
              <a:ext uri="{FF2B5EF4-FFF2-40B4-BE49-F238E27FC236}">
                <a16:creationId xmlns:a16="http://schemas.microsoft.com/office/drawing/2014/main" id="{EA2AFC6F-E151-8E7D-AEF3-C9D061662B16}"/>
              </a:ext>
            </a:extLst>
          </p:cNvPr>
          <p:cNvSpPr txBox="1"/>
          <p:nvPr/>
        </p:nvSpPr>
        <p:spPr>
          <a:xfrm>
            <a:off x="6124986" y="4023839"/>
            <a:ext cx="1579684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rmAutofit fontScale="62500" lnSpcReduction="20000"/>
          </a:bodyPr>
          <a:lstStyle/>
          <a:p>
            <a:pPr>
              <a:buSzPct val="25000"/>
              <a:defRPr/>
            </a:pPr>
            <a:r>
              <a:rPr lang="fr-FR" sz="1199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Gestion juridique, résolution de la crise et plan d’action</a:t>
            </a:r>
          </a:p>
        </p:txBody>
      </p:sp>
      <p:sp>
        <p:nvSpPr>
          <p:cNvPr id="27" name="Shape 1194">
            <a:extLst>
              <a:ext uri="{FF2B5EF4-FFF2-40B4-BE49-F238E27FC236}">
                <a16:creationId xmlns:a16="http://schemas.microsoft.com/office/drawing/2014/main" id="{122731CF-8D4E-D281-52E3-439C602AA536}"/>
              </a:ext>
            </a:extLst>
          </p:cNvPr>
          <p:cNvSpPr txBox="1"/>
          <p:nvPr/>
        </p:nvSpPr>
        <p:spPr>
          <a:xfrm>
            <a:off x="3324210" y="3467695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F2A200"/>
              </a:buClr>
              <a:buSzPct val="25000"/>
              <a:defRPr/>
            </a:pPr>
            <a:r>
              <a:rPr lang="en-US" sz="3998" b="1" dirty="0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05</a:t>
            </a:r>
          </a:p>
        </p:txBody>
      </p:sp>
      <p:sp>
        <p:nvSpPr>
          <p:cNvPr id="28" name="Shape 1196">
            <a:extLst>
              <a:ext uri="{FF2B5EF4-FFF2-40B4-BE49-F238E27FC236}">
                <a16:creationId xmlns:a16="http://schemas.microsoft.com/office/drawing/2014/main" id="{3A7D3579-313D-0FBE-88DB-991E8BBD4A9E}"/>
              </a:ext>
            </a:extLst>
          </p:cNvPr>
          <p:cNvSpPr txBox="1"/>
          <p:nvPr/>
        </p:nvSpPr>
        <p:spPr>
          <a:xfrm>
            <a:off x="3324209" y="4227934"/>
            <a:ext cx="2504575" cy="6151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just">
              <a:buSzPct val="25000"/>
              <a:defRPr/>
            </a:pP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Elaboration d’une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stratégie de continuité / reprise d’activité </a:t>
            </a:r>
          </a:p>
          <a:p>
            <a:pPr algn="just">
              <a:buSzPct val="25000"/>
              <a:defRPr/>
            </a:pP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par les gestionnaires de crise.</a:t>
            </a:r>
          </a:p>
        </p:txBody>
      </p:sp>
      <p:sp>
        <p:nvSpPr>
          <p:cNvPr id="29" name="Shape 1197">
            <a:extLst>
              <a:ext uri="{FF2B5EF4-FFF2-40B4-BE49-F238E27FC236}">
                <a16:creationId xmlns:a16="http://schemas.microsoft.com/office/drawing/2014/main" id="{7D43A03A-D7BB-A87D-8358-1C79EC3A8A4B}"/>
              </a:ext>
            </a:extLst>
          </p:cNvPr>
          <p:cNvSpPr txBox="1"/>
          <p:nvPr/>
        </p:nvSpPr>
        <p:spPr>
          <a:xfrm>
            <a:off x="3324208" y="4023839"/>
            <a:ext cx="2195891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rmAutofit fontScale="62500" lnSpcReduction="20000"/>
          </a:bodyPr>
          <a:lstStyle/>
          <a:p>
            <a:pPr>
              <a:buSzPct val="25000"/>
              <a:defRPr/>
            </a:pPr>
            <a:r>
              <a:rPr lang="fr-FR" sz="1199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Définition d’une stratégie de continuité et de reprise d’activité</a:t>
            </a:r>
          </a:p>
        </p:txBody>
      </p:sp>
      <p:sp>
        <p:nvSpPr>
          <p:cNvPr id="30" name="Shape 1198">
            <a:extLst>
              <a:ext uri="{FF2B5EF4-FFF2-40B4-BE49-F238E27FC236}">
                <a16:creationId xmlns:a16="http://schemas.microsoft.com/office/drawing/2014/main" id="{DB630F54-A1F3-9601-0732-980BB4A9A21C}"/>
              </a:ext>
            </a:extLst>
          </p:cNvPr>
          <p:cNvSpPr txBox="1"/>
          <p:nvPr/>
        </p:nvSpPr>
        <p:spPr>
          <a:xfrm>
            <a:off x="630346" y="3428699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A1C4D0"/>
              </a:buClr>
              <a:buSzPct val="25000"/>
              <a:defRPr/>
            </a:pPr>
            <a:r>
              <a:rPr lang="en-US" sz="3998" b="1" dirty="0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04</a:t>
            </a:r>
          </a:p>
        </p:txBody>
      </p:sp>
      <p:sp>
        <p:nvSpPr>
          <p:cNvPr id="31" name="Shape 1200">
            <a:extLst>
              <a:ext uri="{FF2B5EF4-FFF2-40B4-BE49-F238E27FC236}">
                <a16:creationId xmlns:a16="http://schemas.microsoft.com/office/drawing/2014/main" id="{36605900-5BB3-E5E3-FD1D-930DD06D30B1}"/>
              </a:ext>
            </a:extLst>
          </p:cNvPr>
          <p:cNvSpPr txBox="1"/>
          <p:nvPr/>
        </p:nvSpPr>
        <p:spPr>
          <a:xfrm>
            <a:off x="657999" y="4227934"/>
            <a:ext cx="2504575" cy="6151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just">
              <a:buSzPct val="25000"/>
              <a:defRPr/>
            </a:pP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Publication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sur le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dark web 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de données confidentielles issues des applications critiques.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Réaction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en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chaîne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des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médias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pour obtenir des informations sur la crise en cours. Les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autorités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publiques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souhaitent avoir </a:t>
            </a:r>
            <a:r>
              <a:rPr lang="fr-FR" sz="700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l’assurance</a:t>
            </a:r>
            <a:r>
              <a:rPr lang="fr-FR" sz="700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 que la situation est maîtrisée.</a:t>
            </a:r>
          </a:p>
        </p:txBody>
      </p:sp>
      <p:sp>
        <p:nvSpPr>
          <p:cNvPr id="32" name="Shape 1201">
            <a:extLst>
              <a:ext uri="{FF2B5EF4-FFF2-40B4-BE49-F238E27FC236}">
                <a16:creationId xmlns:a16="http://schemas.microsoft.com/office/drawing/2014/main" id="{48013C39-E45A-E329-6A71-0B4A8FA6BB5E}"/>
              </a:ext>
            </a:extLst>
          </p:cNvPr>
          <p:cNvSpPr txBox="1"/>
          <p:nvPr/>
        </p:nvSpPr>
        <p:spPr>
          <a:xfrm>
            <a:off x="657999" y="4023839"/>
            <a:ext cx="2061323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rmAutofit fontScale="62500" lnSpcReduction="20000"/>
          </a:bodyPr>
          <a:lstStyle/>
          <a:p>
            <a:pPr>
              <a:buSzPct val="25000"/>
              <a:defRPr/>
            </a:pPr>
            <a:r>
              <a:rPr lang="fr-FR" sz="1199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Fuite de données et enjeux de communication </a:t>
            </a:r>
          </a:p>
        </p:txBody>
      </p:sp>
      <p:sp>
        <p:nvSpPr>
          <p:cNvPr id="33" name="Shape 1178">
            <a:extLst>
              <a:ext uri="{FF2B5EF4-FFF2-40B4-BE49-F238E27FC236}">
                <a16:creationId xmlns:a16="http://schemas.microsoft.com/office/drawing/2014/main" id="{1B6C8473-4959-7A58-F878-03DA662BD810}"/>
              </a:ext>
            </a:extLst>
          </p:cNvPr>
          <p:cNvSpPr txBox="1"/>
          <p:nvPr/>
        </p:nvSpPr>
        <p:spPr>
          <a:xfrm>
            <a:off x="3304996" y="2307029"/>
            <a:ext cx="2005877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rmAutofit fontScale="62500" lnSpcReduction="20000"/>
          </a:bodyPr>
          <a:lstStyle/>
          <a:p>
            <a:pPr algn="just">
              <a:buSzPct val="25000"/>
              <a:defRPr/>
            </a:pPr>
            <a:r>
              <a:rPr lang="fr-FR" sz="1199" b="1" dirty="0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Soupçons de cyber attaque et demandes d’investigations de la part du management</a:t>
            </a:r>
          </a:p>
        </p:txBody>
      </p:sp>
      <p:pic>
        <p:nvPicPr>
          <p:cNvPr id="34" name="Image 3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9E42FAE-9BDE-C966-5FCE-2F4C71CE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77" y="1893957"/>
            <a:ext cx="270000" cy="270000"/>
          </a:xfrm>
          <a:prstGeom prst="rect">
            <a:avLst/>
          </a:prstGeom>
        </p:spPr>
      </p:pic>
      <p:pic>
        <p:nvPicPr>
          <p:cNvPr id="35" name="Image 34" descr="Une image contenant symbole, cercle, Graphique, logo&#10;&#10;Description générée automatiquement">
            <a:extLst>
              <a:ext uri="{FF2B5EF4-FFF2-40B4-BE49-F238E27FC236}">
                <a16:creationId xmlns:a16="http://schemas.microsoft.com/office/drawing/2014/main" id="{7645F07F-835B-1CD9-5B69-6125E7D69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9" y="1883642"/>
            <a:ext cx="270000" cy="270000"/>
          </a:xfrm>
          <a:prstGeom prst="rect">
            <a:avLst/>
          </a:prstGeom>
        </p:spPr>
      </p:pic>
      <p:pic>
        <p:nvPicPr>
          <p:cNvPr id="36" name="Image 35" descr="Une image contenant Graphique, cercle, clipart, symbole&#10;&#10;Description générée automatiquement">
            <a:extLst>
              <a:ext uri="{FF2B5EF4-FFF2-40B4-BE49-F238E27FC236}">
                <a16:creationId xmlns:a16="http://schemas.microsoft.com/office/drawing/2014/main" id="{C22E764E-C3A0-D824-B508-2903A902F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13" y="1897499"/>
            <a:ext cx="270000" cy="270000"/>
          </a:xfrm>
          <a:prstGeom prst="rect">
            <a:avLst/>
          </a:prstGeom>
        </p:spPr>
      </p:pic>
      <p:pic>
        <p:nvPicPr>
          <p:cNvPr id="37" name="Image 3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5012C24-A489-460D-0CF8-9BCCBE9C32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8" y="3618728"/>
            <a:ext cx="270000" cy="270000"/>
          </a:xfrm>
          <a:prstGeom prst="rect">
            <a:avLst/>
          </a:prstGeom>
        </p:spPr>
      </p:pic>
      <p:pic>
        <p:nvPicPr>
          <p:cNvPr id="38" name="Image 37" descr="Une image contenant clipart, Graphique, créativité, dessin humoristique&#10;&#10;Description générée automatiquement">
            <a:extLst>
              <a:ext uri="{FF2B5EF4-FFF2-40B4-BE49-F238E27FC236}">
                <a16:creationId xmlns:a16="http://schemas.microsoft.com/office/drawing/2014/main" id="{9B02A2C8-6972-9F8F-5F8C-A824BFE9C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12" y="3629271"/>
            <a:ext cx="270000" cy="270000"/>
          </a:xfrm>
          <a:prstGeom prst="rect">
            <a:avLst/>
          </a:prstGeom>
        </p:spPr>
      </p:pic>
      <p:pic>
        <p:nvPicPr>
          <p:cNvPr id="39" name="Image 38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68802AA2-835D-6754-6782-09C906AE21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43" y="3621180"/>
            <a:ext cx="270000" cy="270000"/>
          </a:xfrm>
          <a:prstGeom prst="rect">
            <a:avLst/>
          </a:prstGeom>
        </p:spPr>
      </p:pic>
      <p:pic>
        <p:nvPicPr>
          <p:cNvPr id="40" name="Image 39" descr="Une image contenant capture d’écran, fournitures de bureau, texte, stylos et plumes&#10;&#10;Description générée automatiquement">
            <a:extLst>
              <a:ext uri="{FF2B5EF4-FFF2-40B4-BE49-F238E27FC236}">
                <a16:creationId xmlns:a16="http://schemas.microsoft.com/office/drawing/2014/main" id="{EE7D8DB7-67C0-15DC-8873-8CA565A70F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21" y="3596377"/>
            <a:ext cx="270000" cy="270000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919498DA-80E4-652E-A283-E0B3A1E370C1}"/>
              </a:ext>
            </a:extLst>
          </p:cNvPr>
          <p:cNvSpPr txBox="1"/>
          <p:nvPr/>
        </p:nvSpPr>
        <p:spPr>
          <a:xfrm>
            <a:off x="7683" y="635810"/>
            <a:ext cx="2069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900" b="1" i="1" u="sng" kern="0" dirty="0">
                <a:solidFill>
                  <a:srgbClr val="002060"/>
                </a:solidFill>
                <a:latin typeface="+mj-lt"/>
              </a:rPr>
              <a:t>En amont de l’évènement sportif </a:t>
            </a:r>
            <a:r>
              <a:rPr lang="fr-FR" sz="900" b="1" i="1" kern="0" dirty="0">
                <a:solidFill>
                  <a:srgbClr val="002060"/>
                </a:solidFill>
                <a:latin typeface="+mj-lt"/>
              </a:rPr>
              <a:t>: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D64543F-FE5D-6066-9E4E-437CA5F2746D}"/>
              </a:ext>
            </a:extLst>
          </p:cNvPr>
          <p:cNvSpPr txBox="1"/>
          <p:nvPr/>
        </p:nvSpPr>
        <p:spPr>
          <a:xfrm>
            <a:off x="475607" y="821346"/>
            <a:ext cx="720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900" kern="0" dirty="0">
                <a:solidFill>
                  <a:srgbClr val="E4E8EB">
                    <a:lumMod val="50000"/>
                  </a:srgbClr>
                </a:solidFill>
                <a:latin typeface="+mj-lt"/>
              </a:rPr>
              <a:t>La méthode utilisée pour permettre une introduction sur le système d’information se fera par le biais de 4 possibilités différentes : </a:t>
            </a:r>
          </a:p>
          <a:p>
            <a:pPr lvl="2">
              <a:defRPr/>
            </a:pPr>
            <a:r>
              <a:rPr lang="fr-FR" sz="900" b="1" kern="0" dirty="0">
                <a:solidFill>
                  <a:srgbClr val="E4E8EB">
                    <a:lumMod val="50000"/>
                  </a:srgbClr>
                </a:solidFill>
                <a:latin typeface="+mj-lt"/>
              </a:rPr>
              <a:t>Hameçonnage</a:t>
            </a:r>
            <a:r>
              <a:rPr lang="fr-FR" sz="900" kern="0" dirty="0">
                <a:solidFill>
                  <a:srgbClr val="E4E8EB">
                    <a:lumMod val="50000"/>
                  </a:srgbClr>
                </a:solidFill>
                <a:latin typeface="+mj-lt"/>
              </a:rPr>
              <a:t> d’un salarié, </a:t>
            </a:r>
            <a:r>
              <a:rPr lang="fr-FR" sz="900" b="1" kern="0" dirty="0">
                <a:solidFill>
                  <a:srgbClr val="E4E8EB">
                    <a:lumMod val="50000"/>
                  </a:srgbClr>
                </a:solidFill>
                <a:latin typeface="+mj-lt"/>
              </a:rPr>
              <a:t>Clé USB </a:t>
            </a:r>
            <a:r>
              <a:rPr lang="fr-FR" sz="900" kern="0" dirty="0">
                <a:solidFill>
                  <a:srgbClr val="E4E8EB">
                    <a:lumMod val="50000"/>
                  </a:srgbClr>
                </a:solidFill>
                <a:latin typeface="+mj-lt"/>
              </a:rPr>
              <a:t>piégée, exploitation d’une </a:t>
            </a:r>
            <a:r>
              <a:rPr lang="fr-FR" sz="900" b="1" kern="0" dirty="0">
                <a:solidFill>
                  <a:srgbClr val="E4E8EB">
                    <a:lumMod val="50000"/>
                  </a:srgbClr>
                </a:solidFill>
                <a:latin typeface="+mj-lt"/>
              </a:rPr>
              <a:t>vulnérabilité « 0-jour », corruption d’un prestataire </a:t>
            </a:r>
          </a:p>
        </p:txBody>
      </p:sp>
      <p:cxnSp>
        <p:nvCxnSpPr>
          <p:cNvPr id="43" name="Shape 1175">
            <a:extLst>
              <a:ext uri="{FF2B5EF4-FFF2-40B4-BE49-F238E27FC236}">
                <a16:creationId xmlns:a16="http://schemas.microsoft.com/office/drawing/2014/main" id="{700F959C-DF3F-E8C0-6A9B-8347B751D36A}"/>
              </a:ext>
            </a:extLst>
          </p:cNvPr>
          <p:cNvCxnSpPr>
            <a:cxnSpLocks/>
          </p:cNvCxnSpPr>
          <p:nvPr/>
        </p:nvCxnSpPr>
        <p:spPr>
          <a:xfrm flipV="1">
            <a:off x="2014428" y="3766227"/>
            <a:ext cx="1098161" cy="9076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oval" w="med" len="med"/>
            <a:tailEnd type="triangle" w="lg" len="lg"/>
          </a:ln>
        </p:spPr>
      </p:cxnSp>
      <p:cxnSp>
        <p:nvCxnSpPr>
          <p:cNvPr id="44" name="Shape 1180">
            <a:extLst>
              <a:ext uri="{FF2B5EF4-FFF2-40B4-BE49-F238E27FC236}">
                <a16:creationId xmlns:a16="http://schemas.microsoft.com/office/drawing/2014/main" id="{E1B7668D-2C2C-5499-8C10-F9E88D48BC17}"/>
              </a:ext>
            </a:extLst>
          </p:cNvPr>
          <p:cNvCxnSpPr>
            <a:cxnSpLocks/>
          </p:cNvCxnSpPr>
          <p:nvPr/>
        </p:nvCxnSpPr>
        <p:spPr>
          <a:xfrm>
            <a:off x="4422153" y="3753728"/>
            <a:ext cx="1406630" cy="10946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oval" w="med" len="med"/>
            <a:tailEnd type="triangle" w="lg" len="lg"/>
          </a:ln>
        </p:spPr>
      </p:cxn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A480358D-D16A-DDCD-8739-5697FB9EF438}"/>
              </a:ext>
            </a:extLst>
          </p:cNvPr>
          <p:cNvCxnSpPr/>
          <p:nvPr/>
        </p:nvCxnSpPr>
        <p:spPr>
          <a:xfrm rot="10800000" flipV="1">
            <a:off x="3894456" y="2028956"/>
            <a:ext cx="4493969" cy="1118857"/>
          </a:xfrm>
          <a:prstGeom prst="bentConnector3">
            <a:avLst>
              <a:gd name="adj1" fmla="val -10737"/>
            </a:avLst>
          </a:prstGeom>
          <a:ln w="9525" cap="rnd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9BCEFAE9-06F1-1168-BC97-04A53AC06EA0}"/>
              </a:ext>
            </a:extLst>
          </p:cNvPr>
          <p:cNvCxnSpPr/>
          <p:nvPr/>
        </p:nvCxnSpPr>
        <p:spPr>
          <a:xfrm rot="10800000" flipV="1">
            <a:off x="482198" y="3150593"/>
            <a:ext cx="3418849" cy="627490"/>
          </a:xfrm>
          <a:prstGeom prst="bentConnector3">
            <a:avLst>
              <a:gd name="adj1" fmla="val 108306"/>
            </a:avLst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9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 defTabSz="914378"/>
              <a:t>13</a:t>
            </a:fld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23850" y="2139702"/>
            <a:ext cx="8820150" cy="2293224"/>
          </a:xfrm>
        </p:spPr>
        <p:txBody>
          <a:bodyPr/>
          <a:lstStyle/>
          <a:p>
            <a:pPr marL="92075" indent="0">
              <a:buNone/>
            </a:pPr>
            <a:r>
              <a:rPr lang="fr-FR" dirty="0"/>
              <a:t>2.  ENJEUX DE Résilience à évaluer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322F6C-11CE-B2D7-3746-EEFE02EDF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01EC2BE-F638-D0A8-8293-82C1BA87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89696"/>
            <a:ext cx="7920880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ENJEUX DE RÉSILIENCE À ÉVALUER (NIVEAUX 1, 2 &amp; 3)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D8CC94C7-5F47-153A-BC61-2B7053FEE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87880"/>
              </p:ext>
            </p:extLst>
          </p:nvPr>
        </p:nvGraphicFramePr>
        <p:xfrm>
          <a:off x="351584" y="771550"/>
          <a:ext cx="8424935" cy="374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599">
                  <a:extLst>
                    <a:ext uri="{9D8B030D-6E8A-4147-A177-3AD203B41FA5}">
                      <a16:colId xmlns:a16="http://schemas.microsoft.com/office/drawing/2014/main" val="1760707937"/>
                    </a:ext>
                  </a:extLst>
                </a:gridCol>
                <a:gridCol w="1116601">
                  <a:extLst>
                    <a:ext uri="{9D8B030D-6E8A-4147-A177-3AD203B41FA5}">
                      <a16:colId xmlns:a16="http://schemas.microsoft.com/office/drawing/2014/main" val="3429432833"/>
                    </a:ext>
                  </a:extLst>
                </a:gridCol>
                <a:gridCol w="2099615">
                  <a:extLst>
                    <a:ext uri="{9D8B030D-6E8A-4147-A177-3AD203B41FA5}">
                      <a16:colId xmlns:a16="http://schemas.microsoft.com/office/drawing/2014/main" val="198163741"/>
                    </a:ext>
                  </a:extLst>
                </a:gridCol>
                <a:gridCol w="1837749">
                  <a:extLst>
                    <a:ext uri="{9D8B030D-6E8A-4147-A177-3AD203B41FA5}">
                      <a16:colId xmlns:a16="http://schemas.microsoft.com/office/drawing/2014/main" val="841826924"/>
                    </a:ext>
                  </a:extLst>
                </a:gridCol>
                <a:gridCol w="2803371">
                  <a:extLst>
                    <a:ext uri="{9D8B030D-6E8A-4147-A177-3AD203B41FA5}">
                      <a16:colId xmlns:a16="http://schemas.microsoft.com/office/drawing/2014/main" val="3838780649"/>
                    </a:ext>
                  </a:extLst>
                </a:gridCol>
              </a:tblGrid>
              <a:tr h="184368">
                <a:tc rowSpan="2">
                  <a:txBody>
                    <a:bodyPr/>
                    <a:lstStyle/>
                    <a:p>
                      <a:r>
                        <a:rPr lang="fr-FR" sz="600" b="1" dirty="0">
                          <a:latin typeface="+mj-lt"/>
                        </a:rPr>
                        <a:t>Niveau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369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600" b="1" dirty="0">
                          <a:latin typeface="+mj-lt"/>
                        </a:rPr>
                        <a:t>Thème d’analyse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369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600" b="1" dirty="0">
                          <a:latin typeface="+mj-lt"/>
                        </a:rPr>
                        <a:t>Référence au guide ANSSI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369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600" dirty="0">
                          <a:latin typeface="+mj-lt"/>
                        </a:rPr>
                        <a:t>Intégration dans le scénario final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3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73670"/>
                  </a:ext>
                </a:extLst>
              </a:tr>
              <a:tr h="184368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600" b="1" i="1" dirty="0">
                          <a:solidFill>
                            <a:schemeClr val="bg1"/>
                          </a:solidFill>
                          <a:latin typeface="+mj-lt"/>
                        </a:rPr>
                        <a:t>Stimuli proposés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600" b="1" i="1" dirty="0">
                          <a:solidFill>
                            <a:schemeClr val="bg1"/>
                          </a:solidFill>
                          <a:latin typeface="+mj-lt"/>
                        </a:rPr>
                        <a:t>Attendus de la part des opérateurs / joueurs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96436"/>
                  </a:ext>
                </a:extLst>
              </a:tr>
              <a:tr h="879295">
                <a:tc rowSpan="7">
                  <a:txBody>
                    <a:bodyPr/>
                    <a:lstStyle/>
                    <a:p>
                      <a:r>
                        <a:rPr lang="fr-FR" sz="600" b="1" dirty="0">
                          <a:latin typeface="+mj-lt"/>
                        </a:rPr>
                        <a:t>Niveau 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dirty="0">
                          <a:latin typeface="+mj-lt"/>
                        </a:rPr>
                        <a:t>Ouverture de crise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600" b="1" dirty="0">
                          <a:latin typeface="+mj-lt"/>
                        </a:rPr>
                        <a:t>8 -  Activer son dispositif de crise cyber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Remontées d’alertes cyber par des utilisateurs de l’opérateur (dysfonctionnements, pannes, etc.)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Appui sur la documentation de crise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Appui sur les critères d’activation de crise cyber pour déclencher le processus  d’alerte et informer les fonctions décisionnelles de l’organisation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Déclenchement de la crise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Armement des cellules de crise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Revue des systèmes de détection d’incidents (« SIEM/SOC »)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Mobilisation des équipes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1942826"/>
                  </a:ext>
                </a:extLst>
              </a:tr>
              <a:tr h="283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dirty="0">
                          <a:latin typeface="+mj-lt"/>
                        </a:rPr>
                        <a:t>Pilotage de crise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600" b="1" dirty="0">
                          <a:latin typeface="+mj-lt"/>
                        </a:rPr>
                        <a:t>9 -  Piloter son dispositif de crise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Demande de visibilité sur les évènements </a:t>
                      </a:r>
                      <a:br>
                        <a:rPr lang="fr-FR" sz="600" dirty="0">
                          <a:latin typeface="+mj-lt"/>
                        </a:rPr>
                      </a:br>
                      <a:r>
                        <a:rPr lang="fr-FR" sz="600" dirty="0">
                          <a:latin typeface="+mj-lt"/>
                        </a:rPr>
                        <a:t>et la crise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Suivi via main courante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Suivi des mesures conservatoires et de remédiation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8384253"/>
                  </a:ext>
                </a:extLst>
              </a:tr>
              <a:tr h="482194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600" dirty="0">
                          <a:latin typeface="+mj-lt"/>
                        </a:rPr>
                        <a:t>Capacité à impliquer / prévoir d’impliquer un acteur PRIS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600" b="1" dirty="0">
                          <a:latin typeface="+mj-lt"/>
                        </a:rPr>
                        <a:t>8 - Activer son dispositif de crise cyber</a:t>
                      </a:r>
                    </a:p>
                    <a:p>
                      <a:r>
                        <a:rPr lang="fr-FR" sz="600" b="1" dirty="0">
                          <a:latin typeface="+mj-lt"/>
                        </a:rPr>
                        <a:t>11 - Activer ses réseaux de soutien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Rattrapage : Demande du management </a:t>
                      </a:r>
                      <a:br>
                        <a:rPr lang="fr-FR" sz="600" dirty="0">
                          <a:latin typeface="+mj-lt"/>
                        </a:rPr>
                      </a:br>
                      <a:r>
                        <a:rPr lang="fr-FR" sz="600" dirty="0">
                          <a:latin typeface="+mj-lt"/>
                        </a:rPr>
                        <a:t>de réaliser des investigations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Identification des experts à impliquer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Activation le cas échéant d’une assurance cyber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Lancement d’investigations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Recherche des vecteurs potentiels d’infection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447485"/>
                  </a:ext>
                </a:extLst>
              </a:tr>
              <a:tr h="283643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600" dirty="0">
                          <a:latin typeface="+mj-lt"/>
                        </a:rPr>
                        <a:t>Alerte managériale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600" b="1" dirty="0">
                          <a:latin typeface="+mj-lt"/>
                        </a:rPr>
                        <a:t>8 - Activer son dispositif de crise cyber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Demande du management d’obtenir </a:t>
                      </a:r>
                      <a:br>
                        <a:rPr lang="fr-FR" sz="600" dirty="0">
                          <a:latin typeface="+mj-lt"/>
                        </a:rPr>
                      </a:br>
                      <a:r>
                        <a:rPr lang="fr-FR" sz="600" dirty="0">
                          <a:latin typeface="+mj-lt"/>
                        </a:rPr>
                        <a:t>des informations sur l’état de la crise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Revue des modalités d’escalade de l’alerte vers la direction générale </a:t>
                      </a:r>
                      <a:br>
                        <a:rPr lang="fr-FR" sz="600" dirty="0">
                          <a:latin typeface="+mj-lt"/>
                        </a:rPr>
                      </a:br>
                      <a:r>
                        <a:rPr lang="fr-FR" sz="600" dirty="0">
                          <a:latin typeface="+mj-lt"/>
                        </a:rPr>
                        <a:t>(synthèse, informations, arbitrages)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7450510"/>
                  </a:ext>
                </a:extLst>
              </a:tr>
              <a:tr h="581469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600" dirty="0">
                          <a:latin typeface="+mj-lt"/>
                        </a:rPr>
                        <a:t>Capacité de communication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600" b="1" dirty="0">
                          <a:latin typeface="+mj-lt"/>
                        </a:rPr>
                        <a:t>12 - Communiquer efficacement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Pression médiatique et de la part </a:t>
                      </a:r>
                      <a:br>
                        <a:rPr lang="fr-FR" sz="600" dirty="0">
                          <a:latin typeface="+mj-lt"/>
                        </a:rPr>
                      </a:br>
                      <a:r>
                        <a:rPr lang="fr-FR" sz="600" dirty="0">
                          <a:latin typeface="+mj-lt"/>
                        </a:rPr>
                        <a:t>des organisateurs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Demande des fonctions de communication </a:t>
                      </a:r>
                      <a:br>
                        <a:rPr lang="fr-FR" sz="600" dirty="0">
                          <a:latin typeface="+mj-lt"/>
                        </a:rPr>
                      </a:br>
                      <a:r>
                        <a:rPr lang="fr-FR" sz="600" dirty="0">
                          <a:latin typeface="+mj-lt"/>
                        </a:rPr>
                        <a:t>pour avertir les utilisateurs et collaborateurs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Capacité à établir (en amont si possible) une stratégie de communication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Capacité à communiquer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033439"/>
                  </a:ext>
                </a:extLst>
              </a:tr>
              <a:tr h="3829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dirty="0">
                          <a:latin typeface="+mj-lt"/>
                        </a:rPr>
                        <a:t>Alerte aux autorités </a:t>
                      </a:r>
                      <a:br>
                        <a:rPr lang="fr-FR" sz="600" dirty="0">
                          <a:latin typeface="+mj-lt"/>
                        </a:rPr>
                      </a:br>
                      <a:r>
                        <a:rPr lang="fr-FR" sz="600" dirty="0">
                          <a:latin typeface="+mj-lt"/>
                        </a:rPr>
                        <a:t>de référence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latin typeface="+mj-lt"/>
                        </a:rPr>
                        <a:t>11 - Activer ses réseaux de soutien</a:t>
                      </a:r>
                    </a:p>
                    <a:p>
                      <a:endParaRPr lang="fr-FR" sz="600" b="1" dirty="0">
                        <a:latin typeface="+mj-lt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Réception de la demande d’une autorité </a:t>
                      </a:r>
                      <a:br>
                        <a:rPr lang="fr-FR" sz="600" dirty="0">
                          <a:latin typeface="+mj-lt"/>
                        </a:rPr>
                      </a:br>
                      <a:r>
                        <a:rPr lang="fr-FR" sz="600" dirty="0">
                          <a:latin typeface="+mj-lt"/>
                        </a:rPr>
                        <a:t>de tutelle / pouvoirs publics d’obtention d’informations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Anticipation des déclarations obligatoires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3011779"/>
                  </a:ext>
                </a:extLst>
              </a:tr>
              <a:tr h="482194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dirty="0">
                          <a:latin typeface="+mj-lt"/>
                        </a:rPr>
                        <a:t>Réfléchir à des modalités </a:t>
                      </a:r>
                      <a:br>
                        <a:rPr lang="fr-FR" sz="600" dirty="0">
                          <a:latin typeface="+mj-lt"/>
                        </a:rPr>
                      </a:br>
                      <a:r>
                        <a:rPr lang="fr-FR" sz="600" dirty="0">
                          <a:latin typeface="+mj-lt"/>
                        </a:rPr>
                        <a:t>de reprise informatique (palliatifs et/ou sauvegardes</a:t>
                      </a:r>
                      <a:r>
                        <a:rPr lang="fr-FR" sz="600" b="1" dirty="0">
                          <a:latin typeface="+mj-lt"/>
                        </a:rPr>
                        <a:t>)</a:t>
                      </a:r>
                      <a:endParaRPr lang="fr-FR" sz="600" dirty="0">
                        <a:latin typeface="+mj-lt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dirty="0">
                          <a:latin typeface="+mj-lt"/>
                        </a:rPr>
                        <a:t>14 - Mettre en place un mode de fonctionnement dégradé </a:t>
                      </a:r>
                      <a:br>
                        <a:rPr lang="fr-FR" sz="500" b="1" dirty="0">
                          <a:latin typeface="+mj-lt"/>
                        </a:rPr>
                      </a:br>
                      <a:r>
                        <a:rPr lang="fr-FR" sz="500" b="1" dirty="0">
                          <a:latin typeface="+mj-lt"/>
                        </a:rPr>
                        <a:t>pour les métiers impactés</a:t>
                      </a:r>
                    </a:p>
                    <a:p>
                      <a:r>
                        <a:rPr lang="fr-FR" sz="500" b="1" dirty="0">
                          <a:latin typeface="+mj-lt"/>
                        </a:rPr>
                        <a:t>16 - Préparer et industrialiser la reconstruction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Pression des utilisateurs et du management </a:t>
                      </a:r>
                      <a:br>
                        <a:rPr lang="fr-FR" sz="600" dirty="0">
                          <a:latin typeface="+mj-lt"/>
                        </a:rPr>
                      </a:br>
                      <a:r>
                        <a:rPr lang="fr-FR" sz="600" dirty="0">
                          <a:latin typeface="+mj-lt"/>
                        </a:rPr>
                        <a:t>à relancer les services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Appui sur le PCA / PRA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Préparation d’une stratégie de reconstruction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600" dirty="0">
                          <a:latin typeface="+mj-lt"/>
                        </a:rPr>
                        <a:t>Checklist de reconstruction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628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5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6D1866-3A0C-F30C-421B-60E524073B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BB7483E-2AF2-936C-015C-97A179B2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89696"/>
            <a:ext cx="7776864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ENJEUX DE RÉSILIENCE À ÉVALUER (NIVEAUX 2 &amp; 3)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04013CA-4357-7125-E158-7EAAD156E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78202"/>
              </p:ext>
            </p:extLst>
          </p:nvPr>
        </p:nvGraphicFramePr>
        <p:xfrm>
          <a:off x="526988" y="872490"/>
          <a:ext cx="809002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036">
                  <a:extLst>
                    <a:ext uri="{9D8B030D-6E8A-4147-A177-3AD203B41FA5}">
                      <a16:colId xmlns:a16="http://schemas.microsoft.com/office/drawing/2014/main" val="1760707937"/>
                    </a:ext>
                  </a:extLst>
                </a:gridCol>
                <a:gridCol w="1132124">
                  <a:extLst>
                    <a:ext uri="{9D8B030D-6E8A-4147-A177-3AD203B41FA5}">
                      <a16:colId xmlns:a16="http://schemas.microsoft.com/office/drawing/2014/main" val="3429432833"/>
                    </a:ext>
                  </a:extLst>
                </a:gridCol>
                <a:gridCol w="1303658">
                  <a:extLst>
                    <a:ext uri="{9D8B030D-6E8A-4147-A177-3AD203B41FA5}">
                      <a16:colId xmlns:a16="http://schemas.microsoft.com/office/drawing/2014/main" val="198163741"/>
                    </a:ext>
                  </a:extLst>
                </a:gridCol>
                <a:gridCol w="2554603">
                  <a:extLst>
                    <a:ext uri="{9D8B030D-6E8A-4147-A177-3AD203B41FA5}">
                      <a16:colId xmlns:a16="http://schemas.microsoft.com/office/drawing/2014/main" val="841826924"/>
                    </a:ext>
                  </a:extLst>
                </a:gridCol>
                <a:gridCol w="2554603">
                  <a:extLst>
                    <a:ext uri="{9D8B030D-6E8A-4147-A177-3AD203B41FA5}">
                      <a16:colId xmlns:a16="http://schemas.microsoft.com/office/drawing/2014/main" val="383878064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Niveau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69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Thème d’analyse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69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Référence au guide ANSSI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69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800" dirty="0">
                          <a:latin typeface="+mj-lt"/>
                        </a:rPr>
                        <a:t>Intégration dans le scénario final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736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i="1" dirty="0">
                          <a:solidFill>
                            <a:schemeClr val="bg1"/>
                          </a:solidFill>
                          <a:latin typeface="+mj-lt"/>
                        </a:rPr>
                        <a:t>Stimuli proposés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i="1" dirty="0">
                          <a:solidFill>
                            <a:schemeClr val="bg1"/>
                          </a:solidFill>
                          <a:latin typeface="+mj-lt"/>
                        </a:rPr>
                        <a:t>Attendus de la part des opérateurs / joueurs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96436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Niveau 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i="1" dirty="0">
                          <a:latin typeface="+mj-lt"/>
                        </a:rPr>
                        <a:t>Cf. niveau 1</a:t>
                      </a:r>
                    </a:p>
                    <a:p>
                      <a:r>
                        <a:rPr lang="fr-FR" sz="700" dirty="0">
                          <a:latin typeface="+mj-lt"/>
                        </a:rPr>
                        <a:t>Cartographie des systèmes impactés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9 - Piloter son dispositif de crise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Demande d’état du SI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Capacité à s’appuyer sur une cartographie du SI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Capacité à s’appuyer sur une cartographie des actifs sensibles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3335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>
                          <a:latin typeface="+mj-lt"/>
                        </a:rPr>
                        <a:t>Impliquer un acteur PRIS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latin typeface="+mj-lt"/>
                        </a:rPr>
                        <a:t>11 - Activer ses réseaux de soutien</a:t>
                      </a:r>
                    </a:p>
                    <a:p>
                      <a:endParaRPr lang="fr-FR" sz="700" b="1" dirty="0">
                        <a:latin typeface="+mj-lt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dirty="0">
                          <a:latin typeface="+mj-lt"/>
                        </a:rPr>
                        <a:t>Demande du management de réaliser des investigations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Réaliser un point de situation incluant la liste des actions constatées et réalisées à destination d’un prestataire PRIS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Contractualisation avec un acteur PRIS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Capacité à préparer l’intervention du partenaire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7990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>
                          <a:latin typeface="+mj-lt"/>
                        </a:rPr>
                        <a:t>Cartographie des impacts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latin typeface="+mj-lt"/>
                        </a:rPr>
                        <a:t>13 - Conduire l’investigation numérique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Demande de l’étendue des impacts, des points d’entrée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Demande des principales actions de l’attaquant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dirty="0">
                          <a:latin typeface="+mj-lt"/>
                        </a:rPr>
                        <a:t>Identification du périmètre de compromission</a:t>
                      </a:r>
                    </a:p>
                    <a:p>
                      <a:pPr marL="171450" marR="0" lvl="0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dirty="0">
                          <a:latin typeface="+mj-lt"/>
                        </a:rPr>
                        <a:t>Recherche des vecteurs potentiels d’infection</a:t>
                      </a:r>
                    </a:p>
                    <a:p>
                      <a:pPr marL="171450" marR="0" lvl="0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dirty="0">
                          <a:latin typeface="+mj-lt"/>
                        </a:rPr>
                        <a:t>Documentation des actions de l’attaquant</a:t>
                      </a:r>
                    </a:p>
                    <a:p>
                      <a:pPr marL="171450" marR="0" lvl="0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700" dirty="0">
                        <a:latin typeface="+mj-lt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1394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>
                          <a:latin typeface="+mj-lt"/>
                        </a:rPr>
                        <a:t>Plan d'actions d’endiguement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13 - Conduire l’investigation numérique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Demande des opérationnels d’un plan d’action de défense </a:t>
                      </a:r>
                      <a:br>
                        <a:rPr lang="fr-FR" sz="700" dirty="0">
                          <a:latin typeface="+mj-lt"/>
                        </a:rPr>
                      </a:br>
                      <a:r>
                        <a:rPr lang="fr-FR" sz="700" dirty="0">
                          <a:latin typeface="+mj-lt"/>
                        </a:rPr>
                        <a:t>et d’endiguement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Comprendre l’étendue et le chemin de la compromission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Prioriser les actions de remédiation par un plan de défense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5694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>
                          <a:latin typeface="+mj-lt"/>
                        </a:rPr>
                        <a:t>Maitrise des tiers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12 - Communiquer efficacement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Demande d’un ou plusieurs tiers concernant </a:t>
                      </a:r>
                      <a:br>
                        <a:rPr lang="fr-FR" sz="700" dirty="0">
                          <a:latin typeface="+mj-lt"/>
                        </a:rPr>
                      </a:br>
                      <a:r>
                        <a:rPr lang="fr-FR" sz="700" dirty="0">
                          <a:latin typeface="+mj-lt"/>
                        </a:rPr>
                        <a:t>la compromission de leur données / accès et/ou métiers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Rassurer ses parties prenantes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Dresser et schématiser le périmètre de la compromission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0103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latin typeface="+mj-lt"/>
                        </a:rPr>
                        <a:t>Restauration de sauvegarde / continuité métier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14 - Mettre en place un mode de fonctionnement dégradé pour les métiers impactés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Nécessité d’avoir accès aux sauvegardes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Nécessité d’assurer les fonctions essentielles liées aux JO (assurer les épreuves, assurer la sécurité des athlètes et des spectateurs, assurer la couverture médiatique de l’évènement, etc.)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Définir et soutenir les modes d’utilisation des solutions </a:t>
                      </a:r>
                      <a:br>
                        <a:rPr lang="fr-FR" sz="700" dirty="0">
                          <a:latin typeface="+mj-lt"/>
                        </a:rPr>
                      </a:br>
                      <a:r>
                        <a:rPr lang="fr-FR" sz="700" dirty="0">
                          <a:latin typeface="+mj-lt"/>
                        </a:rPr>
                        <a:t>de contournement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Communiquer en interne sur les solutions de contournement choisies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5945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latin typeface="+mj-lt"/>
                        </a:rPr>
                        <a:t>Communiquer vers les autorités de tutelle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11 - Activer ses réseaux de soutien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Demande de déclaration auprès des autorités compétentes (</a:t>
                      </a:r>
                      <a:r>
                        <a:rPr lang="fr-FR" sz="700" i="1" dirty="0">
                          <a:latin typeface="+mj-lt"/>
                        </a:rPr>
                        <a:t>Stimuli balais uniquement</a:t>
                      </a:r>
                      <a:r>
                        <a:rPr lang="fr-FR" sz="700" dirty="0">
                          <a:latin typeface="+mj-lt"/>
                        </a:rPr>
                        <a:t>)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Déclarer son incident auprès des autorités compétentes (ANSSI, CNIL, autorités judiciaires)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Dépôt de plainte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65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12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6D1866-3A0C-F30C-421B-60E524073B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BB7483E-2AF2-936C-015C-97A179B2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89696"/>
            <a:ext cx="7128792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ENJEUX DE RÉSILIENCE À ÉVALUER (NIVEAU 3)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796A14B-D6BD-66C7-36B6-827C57BEC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80473"/>
              </p:ext>
            </p:extLst>
          </p:nvPr>
        </p:nvGraphicFramePr>
        <p:xfrm>
          <a:off x="342317" y="1261069"/>
          <a:ext cx="855016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37">
                  <a:extLst>
                    <a:ext uri="{9D8B030D-6E8A-4147-A177-3AD203B41FA5}">
                      <a16:colId xmlns:a16="http://schemas.microsoft.com/office/drawing/2014/main" val="1760707937"/>
                    </a:ext>
                  </a:extLst>
                </a:gridCol>
                <a:gridCol w="1196517">
                  <a:extLst>
                    <a:ext uri="{9D8B030D-6E8A-4147-A177-3AD203B41FA5}">
                      <a16:colId xmlns:a16="http://schemas.microsoft.com/office/drawing/2014/main" val="3429432833"/>
                    </a:ext>
                  </a:extLst>
                </a:gridCol>
                <a:gridCol w="1377806">
                  <a:extLst>
                    <a:ext uri="{9D8B030D-6E8A-4147-A177-3AD203B41FA5}">
                      <a16:colId xmlns:a16="http://schemas.microsoft.com/office/drawing/2014/main" val="198163741"/>
                    </a:ext>
                  </a:extLst>
                </a:gridCol>
                <a:gridCol w="2699902">
                  <a:extLst>
                    <a:ext uri="{9D8B030D-6E8A-4147-A177-3AD203B41FA5}">
                      <a16:colId xmlns:a16="http://schemas.microsoft.com/office/drawing/2014/main" val="841826924"/>
                    </a:ext>
                  </a:extLst>
                </a:gridCol>
                <a:gridCol w="2699902">
                  <a:extLst>
                    <a:ext uri="{9D8B030D-6E8A-4147-A177-3AD203B41FA5}">
                      <a16:colId xmlns:a16="http://schemas.microsoft.com/office/drawing/2014/main" val="383878064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Niveau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69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Thème d’analyse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69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Référence au guide ANSSI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69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700" dirty="0">
                          <a:latin typeface="+mj-lt"/>
                        </a:rPr>
                        <a:t>Intégration dans le </a:t>
                      </a:r>
                      <a:r>
                        <a:rPr lang="fr-FR" sz="700">
                          <a:latin typeface="+mj-lt"/>
                        </a:rPr>
                        <a:t>scénario final</a:t>
                      </a:r>
                      <a:endParaRPr lang="fr-FR" sz="700" dirty="0">
                        <a:latin typeface="+mj-lt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736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i="1" dirty="0">
                          <a:solidFill>
                            <a:schemeClr val="bg1"/>
                          </a:solidFill>
                          <a:latin typeface="+mj-lt"/>
                        </a:rPr>
                        <a:t>Stimuli proposés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i="1" dirty="0">
                          <a:solidFill>
                            <a:schemeClr val="bg1"/>
                          </a:solidFill>
                          <a:latin typeface="+mj-lt"/>
                        </a:rPr>
                        <a:t>Attendus de la part des opérateurs / joueurs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9643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Niveau 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latin typeface="+mj-lt"/>
                        </a:rPr>
                        <a:t>Formaliser un plan d’action reconstruction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16 - Préparer et industrialiser la reconstruction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Demande de stratégie opérationnelle de reconstruction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Processus de restauration des sauvegardes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Demande de calendrier prévisionnel de réouverture des services (avec un arbitrage coût à proposer)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Construire une stratégie de reconstruction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Stratégie de restauration des données par des sauvegardes saines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Dresser un calendrier prévisionnel réaliste pour la réouverture des applications métiers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0521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latin typeface="+mj-lt"/>
                        </a:rPr>
                        <a:t>Interactions en multi-cellules (cellules stratégiques / opérationnelle, multisite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10 - Soutenir ses équipes de gestion de crise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Demande de point de situation inter-cellules par la DG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Demande d’identification des obligations auprès des partenaires, clients et fournisseurs qui ne pourront pas être respectées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Prévoir le roulement des équipes, anticiper l’augmentation </a:t>
                      </a:r>
                      <a:br>
                        <a:rPr lang="fr-FR" sz="700" dirty="0">
                          <a:latin typeface="+mj-lt"/>
                        </a:rPr>
                      </a:br>
                      <a:r>
                        <a:rPr lang="fr-FR" sz="700" dirty="0">
                          <a:latin typeface="+mj-lt"/>
                        </a:rPr>
                        <a:t>du nombre d’heures des collaborateurs concernés, effectuer </a:t>
                      </a:r>
                      <a:br>
                        <a:rPr lang="fr-FR" sz="700" dirty="0">
                          <a:latin typeface="+mj-lt"/>
                        </a:rPr>
                      </a:br>
                      <a:r>
                        <a:rPr lang="fr-FR" sz="700" dirty="0">
                          <a:latin typeface="+mj-lt"/>
                        </a:rPr>
                        <a:t>le suivi RH des prestataires mobilisés, etc.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Bien dissocier la cellule stratégique, la cellule opérationnelle </a:t>
                      </a:r>
                      <a:br>
                        <a:rPr lang="fr-FR" sz="700" dirty="0">
                          <a:latin typeface="+mj-lt"/>
                        </a:rPr>
                      </a:br>
                      <a:r>
                        <a:rPr lang="fr-FR" sz="700" dirty="0">
                          <a:latin typeface="+mj-lt"/>
                        </a:rPr>
                        <a:t>et la cellule de communication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Création « d’équipes-projet » afin de répartir les sujets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Qualité d’échange des informations entre chaque cellule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Mobilisation des équipes juridiques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Support RH à prévoir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559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latin typeface="+mj-lt"/>
                        </a:rPr>
                        <a:t>Investigation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dirty="0">
                          <a:latin typeface="+mj-lt"/>
                        </a:rPr>
                        <a:t>13 - Conduire l’investigation numérique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Cf. Cartographie des impacts (niveau 2)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700" dirty="0">
                        <a:latin typeface="+mj-lt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Poursuivre la stratégie d’investigation (en lien avec le PRIS)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Organiser la suite des investigations sur l’étendue </a:t>
                      </a:r>
                      <a:br>
                        <a:rPr lang="fr-FR" sz="700" dirty="0">
                          <a:latin typeface="+mj-lt"/>
                        </a:rPr>
                      </a:br>
                      <a:r>
                        <a:rPr lang="fr-FR" sz="700" dirty="0">
                          <a:latin typeface="+mj-lt"/>
                        </a:rPr>
                        <a:t>des compromissions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089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72000" marR="7200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latin typeface="+mj-lt"/>
                        </a:rPr>
                        <a:t>Plan </a:t>
                      </a:r>
                      <a:r>
                        <a:rPr lang="fr-FR" sz="700">
                          <a:latin typeface="+mj-lt"/>
                        </a:rPr>
                        <a:t>d’amélioration </a:t>
                      </a:r>
                      <a:br>
                        <a:rPr lang="fr-FR" sz="700">
                          <a:latin typeface="+mj-lt"/>
                        </a:rPr>
                      </a:br>
                      <a:r>
                        <a:rPr lang="fr-FR" sz="700">
                          <a:latin typeface="+mj-lt"/>
                        </a:rPr>
                        <a:t>de </a:t>
                      </a:r>
                      <a:r>
                        <a:rPr lang="fr-FR" sz="700" dirty="0">
                          <a:latin typeface="+mj-lt"/>
                        </a:rPr>
                        <a:t>sécurité numérique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latin typeface="+mj-lt"/>
                        </a:rPr>
                        <a:t>15 - Durcir et remédier</a:t>
                      </a:r>
                    </a:p>
                    <a:p>
                      <a:r>
                        <a:rPr lang="fr-FR" sz="700" b="1" dirty="0">
                          <a:latin typeface="+mj-lt"/>
                        </a:rPr>
                        <a:t>18 - Tirer les leçons de la crise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Orienter les participants vers la révision des pratiques d’administration et de gestion du SI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Orienter les participants vers une réflexion autour de leur gestion des sauvegardes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Orienter les participants vers l’adaptation du PCA/PRA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Orienter les participants vers une meilleure surveillance du SI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Protéger le SI de nouvelles attaques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Reprendre le contrôle des systèmes et durcir pour empêcher </a:t>
                      </a:r>
                      <a:br>
                        <a:rPr lang="fr-FR" sz="700" dirty="0">
                          <a:latin typeface="+mj-lt"/>
                        </a:rPr>
                      </a:br>
                      <a:r>
                        <a:rPr lang="fr-FR" sz="700" dirty="0">
                          <a:latin typeface="+mj-lt"/>
                        </a:rPr>
                        <a:t>de nouvelles compromissions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Commencer à construire un plan d’actions d’amélioration </a:t>
                      </a:r>
                      <a:br>
                        <a:rPr lang="fr-FR" sz="700" dirty="0">
                          <a:latin typeface="+mj-lt"/>
                        </a:rPr>
                      </a:br>
                      <a:r>
                        <a:rPr lang="fr-FR" sz="700" dirty="0">
                          <a:latin typeface="+mj-lt"/>
                        </a:rPr>
                        <a:t>du niveau de sécurité SI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700" dirty="0">
                          <a:latin typeface="+mj-lt"/>
                        </a:rPr>
                        <a:t>Réflexion autour de la surveillance des systèmes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772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6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 defTabSz="914378"/>
              <a:t>17</a:t>
            </a:fld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23850" y="2139702"/>
            <a:ext cx="8820150" cy="2293224"/>
          </a:xfrm>
        </p:spPr>
        <p:txBody>
          <a:bodyPr/>
          <a:lstStyle/>
          <a:p>
            <a:pPr marL="92075" indent="0">
              <a:buNone/>
            </a:pPr>
            <a:r>
              <a:rPr lang="fr-FR" dirty="0"/>
              <a:t>3.  Synthèse DES Résultats DE</a:t>
            </a:r>
            <a:br>
              <a:rPr lang="fr-FR" dirty="0"/>
            </a:br>
            <a:r>
              <a:rPr lang="fr-FR" dirty="0"/>
              <a:t>     L’EXERCICE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0721"/>
            <a:ext cx="5714226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SYNTHÈSE GLOBALE DE L’EXERCICE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C2B8DC1-BA3F-69B0-507C-5A986C8CFFBB}"/>
              </a:ext>
            </a:extLst>
          </p:cNvPr>
          <p:cNvSpPr/>
          <p:nvPr/>
        </p:nvSpPr>
        <p:spPr>
          <a:xfrm>
            <a:off x="588704" y="1635646"/>
            <a:ext cx="3672408" cy="2808312"/>
          </a:xfrm>
          <a:prstGeom prst="roundRect">
            <a:avLst>
              <a:gd name="adj" fmla="val 2730"/>
            </a:avLst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54566C9-DAA1-50F7-2AE7-2429DA3D30B9}"/>
              </a:ext>
            </a:extLst>
          </p:cNvPr>
          <p:cNvSpPr/>
          <p:nvPr/>
        </p:nvSpPr>
        <p:spPr>
          <a:xfrm>
            <a:off x="4879848" y="1635646"/>
            <a:ext cx="3672408" cy="2808312"/>
          </a:xfrm>
          <a:prstGeom prst="roundRect">
            <a:avLst>
              <a:gd name="adj" fmla="val 2730"/>
            </a:avLst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11728D-9110-C374-C1FA-75598AB2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28" y="1784598"/>
            <a:ext cx="278160" cy="2781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16A9BD1-BC83-847B-529C-3D4407722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012" y="1774320"/>
            <a:ext cx="278160" cy="2781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2CBE5A0-31A7-BB5E-E422-DB4516184D5A}"/>
              </a:ext>
            </a:extLst>
          </p:cNvPr>
          <p:cNvSpPr txBox="1"/>
          <p:nvPr/>
        </p:nvSpPr>
        <p:spPr>
          <a:xfrm>
            <a:off x="899592" y="12825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63696"/>
                </a:solidFill>
                <a:latin typeface="+mj-lt"/>
              </a:rPr>
              <a:t>Points forts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65C1994-5946-7836-AC2E-B1B5FEB07BA7}"/>
              </a:ext>
            </a:extLst>
          </p:cNvPr>
          <p:cNvSpPr txBox="1"/>
          <p:nvPr/>
        </p:nvSpPr>
        <p:spPr>
          <a:xfrm>
            <a:off x="5436098" y="12663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63696"/>
                </a:solidFill>
                <a:latin typeface="+mj-lt"/>
              </a:rPr>
              <a:t>Axes d’amélioration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55D9D56-AE3C-5329-1DC7-58B2E85476F9}"/>
              </a:ext>
            </a:extLst>
          </p:cNvPr>
          <p:cNvSpPr txBox="1"/>
          <p:nvPr/>
        </p:nvSpPr>
        <p:spPr>
          <a:xfrm>
            <a:off x="1475656" y="288591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C66F83-2FAE-F740-DDA5-CCA7EE6636E5}"/>
              </a:ext>
            </a:extLst>
          </p:cNvPr>
          <p:cNvSpPr txBox="1"/>
          <p:nvPr/>
        </p:nvSpPr>
        <p:spPr>
          <a:xfrm>
            <a:off x="5779948" y="288591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48CA58C-2F58-53F2-E837-A1767AFBF8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5" name="Graphique 4" descr="Crayon avec un remplissage uni">
            <a:extLst>
              <a:ext uri="{FF2B5EF4-FFF2-40B4-BE49-F238E27FC236}">
                <a16:creationId xmlns:a16="http://schemas.microsoft.com/office/drawing/2014/main" id="{88A7A851-FCB0-7DD9-0BBA-C288BA3B1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114836"/>
            <a:ext cx="5714226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FAITS MARQUANTS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pic>
        <p:nvPicPr>
          <p:cNvPr id="1026" name="Picture 2" descr="Free Image on Pixabay - Sticky Notes, Post-It Notes, Sticky | Post-its ...">
            <a:extLst>
              <a:ext uri="{FF2B5EF4-FFF2-40B4-BE49-F238E27FC236}">
                <a16:creationId xmlns:a16="http://schemas.microsoft.com/office/drawing/2014/main" id="{E5B31CC9-4030-737D-F583-B99863AD2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060"/>
          <a:stretch/>
        </p:blipFill>
        <p:spPr bwMode="auto">
          <a:xfrm>
            <a:off x="1390851" y="663899"/>
            <a:ext cx="6362298" cy="406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D14128-04F6-C526-B1F8-979AE7C763F9}"/>
              </a:ext>
            </a:extLst>
          </p:cNvPr>
          <p:cNvSpPr txBox="1"/>
          <p:nvPr/>
        </p:nvSpPr>
        <p:spPr>
          <a:xfrm>
            <a:off x="1775144" y="140858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5A7224-8DBE-674E-7BBF-7C8187882025}"/>
              </a:ext>
            </a:extLst>
          </p:cNvPr>
          <p:cNvSpPr txBox="1"/>
          <p:nvPr/>
        </p:nvSpPr>
        <p:spPr>
          <a:xfrm>
            <a:off x="3851920" y="142248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6E69F1-0FE9-6FF6-89F4-E14175C83AED}"/>
              </a:ext>
            </a:extLst>
          </p:cNvPr>
          <p:cNvSpPr txBox="1"/>
          <p:nvPr/>
        </p:nvSpPr>
        <p:spPr>
          <a:xfrm>
            <a:off x="6072712" y="140858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3BC4A0-CAD8-A9E6-71BD-9059602EB507}"/>
              </a:ext>
            </a:extLst>
          </p:cNvPr>
          <p:cNvSpPr txBox="1"/>
          <p:nvPr/>
        </p:nvSpPr>
        <p:spPr>
          <a:xfrm>
            <a:off x="1776336" y="379588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C37A68-C7A4-84EC-76F5-5553EA29F206}"/>
              </a:ext>
            </a:extLst>
          </p:cNvPr>
          <p:cNvSpPr txBox="1"/>
          <p:nvPr/>
        </p:nvSpPr>
        <p:spPr>
          <a:xfrm>
            <a:off x="3923928" y="379588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E7C34B-936D-EE05-9DFD-3FA43BEC05DC}"/>
              </a:ext>
            </a:extLst>
          </p:cNvPr>
          <p:cNvSpPr txBox="1"/>
          <p:nvPr/>
        </p:nvSpPr>
        <p:spPr>
          <a:xfrm>
            <a:off x="6084168" y="379588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FAB8A21-9C54-43E2-18C5-A30A515636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10" name="Graphique 9" descr="Crayon avec un remplissage uni">
            <a:extLst>
              <a:ext uri="{FF2B5EF4-FFF2-40B4-BE49-F238E27FC236}">
                <a16:creationId xmlns:a16="http://schemas.microsoft.com/office/drawing/2014/main" id="{E7BF64BD-7DDB-8649-FEBF-E99F9712F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59110"/>
            <a:ext cx="5714226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SOMMAIRE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graphicFrame>
        <p:nvGraphicFramePr>
          <p:cNvPr id="2" name="Picture Placeholder 8">
            <a:extLst>
              <a:ext uri="{FF2B5EF4-FFF2-40B4-BE49-F238E27FC236}">
                <a16:creationId xmlns:a16="http://schemas.microsoft.com/office/drawing/2014/main" id="{49091328-C695-A47E-6BA3-2EECFF274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357882"/>
              </p:ext>
            </p:extLst>
          </p:nvPr>
        </p:nvGraphicFramePr>
        <p:xfrm>
          <a:off x="1835696" y="1779662"/>
          <a:ext cx="5389159" cy="2050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6853">
                  <a:extLst>
                    <a:ext uri="{9D8B030D-6E8A-4147-A177-3AD203B41FA5}">
                      <a16:colId xmlns:a16="http://schemas.microsoft.com/office/drawing/2014/main" val="3492101074"/>
                    </a:ext>
                  </a:extLst>
                </a:gridCol>
                <a:gridCol w="245178">
                  <a:extLst>
                    <a:ext uri="{9D8B030D-6E8A-4147-A177-3AD203B41FA5}">
                      <a16:colId xmlns:a16="http://schemas.microsoft.com/office/drawing/2014/main" val="367077008"/>
                    </a:ext>
                  </a:extLst>
                </a:gridCol>
                <a:gridCol w="245178">
                  <a:extLst>
                    <a:ext uri="{9D8B030D-6E8A-4147-A177-3AD203B41FA5}">
                      <a16:colId xmlns:a16="http://schemas.microsoft.com/office/drawing/2014/main" val="3057424498"/>
                    </a:ext>
                  </a:extLst>
                </a:gridCol>
                <a:gridCol w="4241950">
                  <a:extLst>
                    <a:ext uri="{9D8B030D-6E8A-4147-A177-3AD203B41FA5}">
                      <a16:colId xmlns:a16="http://schemas.microsoft.com/office/drawing/2014/main" val="4012286370"/>
                    </a:ext>
                  </a:extLst>
                </a:gridCol>
              </a:tblGrid>
              <a:tr h="410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fr-CA" sz="1800" b="0" noProof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fr-CA" sz="1800" b="0" noProof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Retour sur l’exercice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592079"/>
                  </a:ext>
                </a:extLst>
              </a:tr>
              <a:tr h="37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fr-CA" sz="1800" b="0" noProof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fr-CA" sz="1800" b="0" noProof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Enjeux de résilience à évaluer</a:t>
                      </a:r>
                      <a:endParaRPr lang="fr-CA" sz="18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788870"/>
                  </a:ext>
                </a:extLst>
              </a:tr>
              <a:tr h="410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800" noProof="0" dirty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fr-CA" sz="1800" b="0" noProof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Synthèse des résultats de l’exercice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689532"/>
                  </a:ext>
                </a:extLst>
              </a:tr>
              <a:tr h="410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800" noProof="0" dirty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800" noProof="0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Résultats détaillés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075957"/>
                  </a:ext>
                </a:extLst>
              </a:tr>
              <a:tr h="410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800" noProof="0" dirty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800" noProof="0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noProof="0" dirty="0">
                          <a:latin typeface="+mj-lt"/>
                        </a:rPr>
                        <a:t>Élaboration d’un plan d’action</a:t>
                      </a:r>
                      <a:endParaRPr lang="fr-CA" sz="1800" kern="1200" noProof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044105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CCE324-CA2E-1398-4DF3-10836A8C98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210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 defTabSz="914378"/>
              <a:t>20</a:t>
            </a:fld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23850" y="2139702"/>
            <a:ext cx="8820150" cy="2293224"/>
          </a:xfrm>
        </p:spPr>
        <p:txBody>
          <a:bodyPr/>
          <a:lstStyle/>
          <a:p>
            <a:pPr marL="92075" indent="0">
              <a:buNone/>
            </a:pPr>
            <a:r>
              <a:rPr lang="fr-FR" dirty="0"/>
              <a:t>4.  Résultats Détaillées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39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7B73F-9129-1B2F-5C31-7E17DF805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AA595F5-7356-8714-16EE-0D4D5742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89697"/>
            <a:ext cx="7746012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RÉSULTATS DÉTAILLÉS : JOUEUR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1467E5-E623-A6EC-33A8-67E1703DF298}"/>
              </a:ext>
            </a:extLst>
          </p:cNvPr>
          <p:cNvSpPr txBox="1"/>
          <p:nvPr/>
        </p:nvSpPr>
        <p:spPr>
          <a:xfrm>
            <a:off x="395536" y="664671"/>
            <a:ext cx="57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Cellule de crise décisionnelle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Point de vue joueur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5002F-598B-1530-D405-856E2552987C}"/>
              </a:ext>
            </a:extLst>
          </p:cNvPr>
          <p:cNvSpPr/>
          <p:nvPr/>
        </p:nvSpPr>
        <p:spPr>
          <a:xfrm>
            <a:off x="107504" y="3147814"/>
            <a:ext cx="734952" cy="215984"/>
          </a:xfrm>
          <a:prstGeom prst="rect">
            <a:avLst/>
          </a:prstGeom>
          <a:noFill/>
          <a:ln w="9525"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18ECD47-4BCC-3830-320F-BD1ADBFF639C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842456" y="3075806"/>
            <a:ext cx="345168" cy="180000"/>
          </a:xfrm>
          <a:prstGeom prst="straightConnector1">
            <a:avLst/>
          </a:prstGeom>
          <a:ln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BD6A8C9-7E83-C21F-7DA9-563FA9A82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39424"/>
              </p:ext>
            </p:extLst>
          </p:nvPr>
        </p:nvGraphicFramePr>
        <p:xfrm>
          <a:off x="1331640" y="1706372"/>
          <a:ext cx="5951985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01988109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338321412"/>
                    </a:ext>
                  </a:extLst>
                </a:gridCol>
                <a:gridCol w="1991545">
                  <a:extLst>
                    <a:ext uri="{9D8B030D-6E8A-4147-A177-3AD203B41FA5}">
                      <a16:colId xmlns:a16="http://schemas.microsoft.com/office/drawing/2014/main" val="360859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Thème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forts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à améliorer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5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Exercice et ingénierie d’exercice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7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Gouvernance et interactions entre équipes mobilisées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59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Processus et outillage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4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Communication de crise et relations externes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202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Détection et réponse à incidents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18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Continuité d’activité et reconstruction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86336"/>
                  </a:ext>
                </a:extLst>
              </a:tr>
            </a:tbl>
          </a:graphicData>
        </a:graphic>
      </p:graphicFrame>
      <p:pic>
        <p:nvPicPr>
          <p:cNvPr id="10" name="Graphique 9" descr="Crayon avec un remplissage uni">
            <a:extLst>
              <a:ext uri="{FF2B5EF4-FFF2-40B4-BE49-F238E27FC236}">
                <a16:creationId xmlns:a16="http://schemas.microsoft.com/office/drawing/2014/main" id="{F492B016-8842-E68E-60C2-8D277ABDE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7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7B73F-9129-1B2F-5C31-7E17DF805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AA595F5-7356-8714-16EE-0D4D5742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89697"/>
            <a:ext cx="7746012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RÉSULTATS DÉTAILLÉS : JOUEUR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1467E5-E623-A6EC-33A8-67E1703DF298}"/>
              </a:ext>
            </a:extLst>
          </p:cNvPr>
          <p:cNvSpPr txBox="1"/>
          <p:nvPr/>
        </p:nvSpPr>
        <p:spPr>
          <a:xfrm>
            <a:off x="395536" y="664671"/>
            <a:ext cx="57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Cellule de crise opérationnelle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Point de vue joueur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DD651C-23E0-1FEA-E96E-EEE1D8091BF1}"/>
              </a:ext>
            </a:extLst>
          </p:cNvPr>
          <p:cNvSpPr/>
          <p:nvPr/>
        </p:nvSpPr>
        <p:spPr>
          <a:xfrm>
            <a:off x="107504" y="3147814"/>
            <a:ext cx="734952" cy="215984"/>
          </a:xfrm>
          <a:prstGeom prst="rect">
            <a:avLst/>
          </a:prstGeom>
          <a:noFill/>
          <a:ln w="9525"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AC98D6A-C878-BAE8-30D9-5DBA15A77A95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842456" y="3075806"/>
            <a:ext cx="345168" cy="180000"/>
          </a:xfrm>
          <a:prstGeom prst="straightConnector1">
            <a:avLst/>
          </a:prstGeom>
          <a:ln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AB41ADA-EF1D-2385-177D-CC268BBDF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02"/>
              </p:ext>
            </p:extLst>
          </p:nvPr>
        </p:nvGraphicFramePr>
        <p:xfrm>
          <a:off x="1331640" y="1706372"/>
          <a:ext cx="5951985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01988109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338321412"/>
                    </a:ext>
                  </a:extLst>
                </a:gridCol>
                <a:gridCol w="1991545">
                  <a:extLst>
                    <a:ext uri="{9D8B030D-6E8A-4147-A177-3AD203B41FA5}">
                      <a16:colId xmlns:a16="http://schemas.microsoft.com/office/drawing/2014/main" val="360859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Thème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forts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à améliorer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5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Exercice et ingénierie d’exercice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7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Gouvernance et interactions entre équipes mobilisées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59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Processus et outillage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4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Communication de crise et relations externes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202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Détection et réponse à incidents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18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Continuité d’activité et reconstruction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86336"/>
                  </a:ext>
                </a:extLst>
              </a:tr>
            </a:tbl>
          </a:graphicData>
        </a:graphic>
      </p:graphicFrame>
      <p:pic>
        <p:nvPicPr>
          <p:cNvPr id="11" name="Graphique 10" descr="Crayon avec un remplissage uni">
            <a:extLst>
              <a:ext uri="{FF2B5EF4-FFF2-40B4-BE49-F238E27FC236}">
                <a16:creationId xmlns:a16="http://schemas.microsoft.com/office/drawing/2014/main" id="{8C108E5A-C22F-322F-EC57-C8E348211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0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7B73F-9129-1B2F-5C31-7E17DF805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AA595F5-7356-8714-16EE-0D4D5742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89697"/>
            <a:ext cx="7746012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RÉSULTATS DÉTAILLÉS : ANIMATEUR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1467E5-E623-A6EC-33A8-67E1703DF298}"/>
              </a:ext>
            </a:extLst>
          </p:cNvPr>
          <p:cNvSpPr txBox="1"/>
          <p:nvPr/>
        </p:nvSpPr>
        <p:spPr>
          <a:xfrm>
            <a:off x="395536" y="664671"/>
            <a:ext cx="57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Cellule d’animation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Point de vue animateur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08FBFA-23B0-EABE-3306-8B5A04E99C1D}"/>
              </a:ext>
            </a:extLst>
          </p:cNvPr>
          <p:cNvSpPr/>
          <p:nvPr/>
        </p:nvSpPr>
        <p:spPr>
          <a:xfrm>
            <a:off x="107504" y="3147814"/>
            <a:ext cx="734952" cy="215984"/>
          </a:xfrm>
          <a:prstGeom prst="rect">
            <a:avLst/>
          </a:prstGeom>
          <a:noFill/>
          <a:ln w="9525"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D18F5FE-4577-FA49-4731-6C180F5297CA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842456" y="3075806"/>
            <a:ext cx="345168" cy="180000"/>
          </a:xfrm>
          <a:prstGeom prst="straightConnector1">
            <a:avLst/>
          </a:prstGeom>
          <a:ln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0F4A15F-71C7-B8B1-C324-D7D236740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361617"/>
              </p:ext>
            </p:extLst>
          </p:nvPr>
        </p:nvGraphicFramePr>
        <p:xfrm>
          <a:off x="1331640" y="1706372"/>
          <a:ext cx="5951985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01988109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338321412"/>
                    </a:ext>
                  </a:extLst>
                </a:gridCol>
                <a:gridCol w="1991545">
                  <a:extLst>
                    <a:ext uri="{9D8B030D-6E8A-4147-A177-3AD203B41FA5}">
                      <a16:colId xmlns:a16="http://schemas.microsoft.com/office/drawing/2014/main" val="360859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Thème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forts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à améliorer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5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Exercice et ingénierie d’exercice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7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Gouvernance et interactions entre équipes mobilisées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59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Processus et outillage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4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Communication de crise et relations externes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202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Détection et réponse à incidents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18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Continuité d’activité et reconstruction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86336"/>
                  </a:ext>
                </a:extLst>
              </a:tr>
            </a:tbl>
          </a:graphicData>
        </a:graphic>
      </p:graphicFrame>
      <p:pic>
        <p:nvPicPr>
          <p:cNvPr id="10" name="Graphique 9" descr="Crayon avec un remplissage uni">
            <a:extLst>
              <a:ext uri="{FF2B5EF4-FFF2-40B4-BE49-F238E27FC236}">
                <a16:creationId xmlns:a16="http://schemas.microsoft.com/office/drawing/2014/main" id="{57A95831-2440-C430-9953-55180706B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7B73F-9129-1B2F-5C31-7E17DF805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AA595F5-7356-8714-16EE-0D4D5742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89697"/>
            <a:ext cx="7746012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RÉSULTATS DÉTAILLÉS : OBSERVATEUR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1467E5-E623-A6EC-33A8-67E1703DF298}"/>
              </a:ext>
            </a:extLst>
          </p:cNvPr>
          <p:cNvSpPr txBox="1"/>
          <p:nvPr/>
        </p:nvSpPr>
        <p:spPr>
          <a:xfrm>
            <a:off x="395536" y="664671"/>
            <a:ext cx="57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Cellule de crise décisionnelle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Point de vue observateur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AECB56-EE11-3009-D139-04FBC147EB39}"/>
              </a:ext>
            </a:extLst>
          </p:cNvPr>
          <p:cNvSpPr/>
          <p:nvPr/>
        </p:nvSpPr>
        <p:spPr>
          <a:xfrm>
            <a:off x="107504" y="3147814"/>
            <a:ext cx="734952" cy="215984"/>
          </a:xfrm>
          <a:prstGeom prst="rect">
            <a:avLst/>
          </a:prstGeom>
          <a:noFill/>
          <a:ln w="9525"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DEEBFC8-EFFA-94DD-BD19-747AF85CDC12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842456" y="3075806"/>
            <a:ext cx="345168" cy="180000"/>
          </a:xfrm>
          <a:prstGeom prst="straightConnector1">
            <a:avLst/>
          </a:prstGeom>
          <a:ln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9D4EB81-5252-774B-9AE4-6A67EFC85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49025"/>
              </p:ext>
            </p:extLst>
          </p:nvPr>
        </p:nvGraphicFramePr>
        <p:xfrm>
          <a:off x="1331640" y="1706372"/>
          <a:ext cx="5951985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01988109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338321412"/>
                    </a:ext>
                  </a:extLst>
                </a:gridCol>
                <a:gridCol w="1991545">
                  <a:extLst>
                    <a:ext uri="{9D8B030D-6E8A-4147-A177-3AD203B41FA5}">
                      <a16:colId xmlns:a16="http://schemas.microsoft.com/office/drawing/2014/main" val="360859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Thème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forts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à améliorer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5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Exercice et ingénierie d’exercice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7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Gouvernance et interactions entre équipes mobilisées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59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Processus et outillage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4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Communication de crise et relations externes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202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Détection et réponse à incidents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18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Continuité d’activité et reconstruction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86336"/>
                  </a:ext>
                </a:extLst>
              </a:tr>
            </a:tbl>
          </a:graphicData>
        </a:graphic>
      </p:graphicFrame>
      <p:pic>
        <p:nvPicPr>
          <p:cNvPr id="10" name="Graphique 9" descr="Crayon avec un remplissage uni">
            <a:extLst>
              <a:ext uri="{FF2B5EF4-FFF2-40B4-BE49-F238E27FC236}">
                <a16:creationId xmlns:a16="http://schemas.microsoft.com/office/drawing/2014/main" id="{800FF389-DA59-E8E0-7D38-4C0386B18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34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7B73F-9129-1B2F-5C31-7E17DF805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AA595F5-7356-8714-16EE-0D4D5742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89697"/>
            <a:ext cx="7746012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RÉSULTATS DÉTAILLÉS : OBSERVATEUR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1467E5-E623-A6EC-33A8-67E1703DF298}"/>
              </a:ext>
            </a:extLst>
          </p:cNvPr>
          <p:cNvSpPr txBox="1"/>
          <p:nvPr/>
        </p:nvSpPr>
        <p:spPr>
          <a:xfrm>
            <a:off x="395536" y="664671"/>
            <a:ext cx="57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Cellule de crise opérationnelle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Point de vue observateur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FCDC4-0A4D-4E27-487E-F8DF6B713889}"/>
              </a:ext>
            </a:extLst>
          </p:cNvPr>
          <p:cNvSpPr/>
          <p:nvPr/>
        </p:nvSpPr>
        <p:spPr>
          <a:xfrm>
            <a:off x="107504" y="3147814"/>
            <a:ext cx="734952" cy="215984"/>
          </a:xfrm>
          <a:prstGeom prst="rect">
            <a:avLst/>
          </a:prstGeom>
          <a:noFill/>
          <a:ln w="9525"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2BA8649-DD85-EDF4-5455-A2DFC6BF96AA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842456" y="3075806"/>
            <a:ext cx="345168" cy="180000"/>
          </a:xfrm>
          <a:prstGeom prst="straightConnector1">
            <a:avLst/>
          </a:prstGeom>
          <a:ln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3D2A7F5-9281-993C-1C83-AC4A6DB30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18820"/>
              </p:ext>
            </p:extLst>
          </p:nvPr>
        </p:nvGraphicFramePr>
        <p:xfrm>
          <a:off x="1331640" y="1706372"/>
          <a:ext cx="5951985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01988109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338321412"/>
                    </a:ext>
                  </a:extLst>
                </a:gridCol>
                <a:gridCol w="1991545">
                  <a:extLst>
                    <a:ext uri="{9D8B030D-6E8A-4147-A177-3AD203B41FA5}">
                      <a16:colId xmlns:a16="http://schemas.microsoft.com/office/drawing/2014/main" val="360859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Thème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forts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à améliorer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5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Exercice et ingénierie d’exercice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7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Gouvernance et interactions entre équipes mobilisées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59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Processus et outillage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4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Communication de crise et relations externes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202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Détection et réponse à incidents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18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Continuité d’activité et reconstruction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86336"/>
                  </a:ext>
                </a:extLst>
              </a:tr>
            </a:tbl>
          </a:graphicData>
        </a:graphic>
      </p:graphicFrame>
      <p:pic>
        <p:nvPicPr>
          <p:cNvPr id="10" name="Graphique 9" descr="Crayon avec un remplissage uni">
            <a:extLst>
              <a:ext uri="{FF2B5EF4-FFF2-40B4-BE49-F238E27FC236}">
                <a16:creationId xmlns:a16="http://schemas.microsoft.com/office/drawing/2014/main" id="{D8CAD99E-9036-2F06-1EDB-5718570F8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32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7B73F-9129-1B2F-5C31-7E17DF805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AA595F5-7356-8714-16EE-0D4D5742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89697"/>
            <a:ext cx="7746012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RÉSULTATS DÉTAILLÉS : OBSERVATEUR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1467E5-E623-A6EC-33A8-67E1703DF298}"/>
              </a:ext>
            </a:extLst>
          </p:cNvPr>
          <p:cNvSpPr txBox="1"/>
          <p:nvPr/>
        </p:nvSpPr>
        <p:spPr>
          <a:xfrm>
            <a:off x="395536" y="664671"/>
            <a:ext cx="57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Cellule d’animation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Point de vue observateur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724971-7D45-5AEB-98C8-C99D697A1BC7}"/>
              </a:ext>
            </a:extLst>
          </p:cNvPr>
          <p:cNvSpPr/>
          <p:nvPr/>
        </p:nvSpPr>
        <p:spPr>
          <a:xfrm>
            <a:off x="107504" y="3147814"/>
            <a:ext cx="734952" cy="215984"/>
          </a:xfrm>
          <a:prstGeom prst="rect">
            <a:avLst/>
          </a:prstGeom>
          <a:noFill/>
          <a:ln w="9525"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DD8A908-DB09-3AC8-FC94-63F1CA16308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842456" y="3075806"/>
            <a:ext cx="345168" cy="180000"/>
          </a:xfrm>
          <a:prstGeom prst="straightConnector1">
            <a:avLst/>
          </a:prstGeom>
          <a:ln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627789F-B098-CBA6-3EE1-B64397338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10189"/>
              </p:ext>
            </p:extLst>
          </p:nvPr>
        </p:nvGraphicFramePr>
        <p:xfrm>
          <a:off x="1331640" y="1706372"/>
          <a:ext cx="5951985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01988109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338321412"/>
                    </a:ext>
                  </a:extLst>
                </a:gridCol>
                <a:gridCol w="1991545">
                  <a:extLst>
                    <a:ext uri="{9D8B030D-6E8A-4147-A177-3AD203B41FA5}">
                      <a16:colId xmlns:a16="http://schemas.microsoft.com/office/drawing/2014/main" val="3608592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Thème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forts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+mj-lt"/>
                        </a:rPr>
                        <a:t>Points à améliorer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5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Exercice et ingénierie d’exercice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7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Gouvernance et interactions entre équipes mobilisées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59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Processus et outillage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4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Communication de crise et relations externes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202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Détection et réponse à incidents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18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+mj-lt"/>
                        </a:rPr>
                        <a:t>Continuité d’activité et reconstruction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86336"/>
                  </a:ext>
                </a:extLst>
              </a:tr>
            </a:tbl>
          </a:graphicData>
        </a:graphic>
      </p:graphicFrame>
      <p:pic>
        <p:nvPicPr>
          <p:cNvPr id="10" name="Graphique 9" descr="Crayon avec un remplissage uni">
            <a:extLst>
              <a:ext uri="{FF2B5EF4-FFF2-40B4-BE49-F238E27FC236}">
                <a16:creationId xmlns:a16="http://schemas.microsoft.com/office/drawing/2014/main" id="{B2F6031B-D821-34A1-56A5-A63EBBA99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2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 defTabSz="914378"/>
              <a:t>27</a:t>
            </a:fld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23850" y="2139702"/>
            <a:ext cx="8820150" cy="2293224"/>
          </a:xfrm>
        </p:spPr>
        <p:txBody>
          <a:bodyPr/>
          <a:lstStyle/>
          <a:p>
            <a:pPr marL="92075" indent="0">
              <a:buNone/>
            </a:pPr>
            <a:r>
              <a:rPr lang="fr-FR" dirty="0"/>
              <a:t>5. élaboration D’un plan d’action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6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7B73F-9129-1B2F-5C31-7E17DF805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AA595F5-7356-8714-16EE-0D4D5742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89697"/>
            <a:ext cx="7746012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ÉLABORATION D’UN PLAN D’ACTION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3DD37E2-8BAE-9DED-C0B4-247F6D761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84789"/>
              </p:ext>
            </p:extLst>
          </p:nvPr>
        </p:nvGraphicFramePr>
        <p:xfrm>
          <a:off x="251520" y="1131590"/>
          <a:ext cx="871296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42086046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816116396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1710257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j-lt"/>
                        </a:rPr>
                        <a:t>Axe d’amélioration identifié</a:t>
                      </a:r>
                    </a:p>
                  </a:txBody>
                  <a:tcPr>
                    <a:solidFill>
                      <a:srgbClr val="555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j-lt"/>
                        </a:rPr>
                        <a:t>Proposition de mesure d’amélioration</a:t>
                      </a:r>
                    </a:p>
                  </a:txBody>
                  <a:tcPr>
                    <a:solidFill>
                      <a:srgbClr val="555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j-lt"/>
                        </a:rPr>
                        <a:t>Délai de mise en place</a:t>
                      </a:r>
                    </a:p>
                  </a:txBody>
                  <a:tcPr>
                    <a:solidFill>
                      <a:srgbClr val="555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6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307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8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47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7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7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4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72834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CDA822A-50A5-A342-9F7A-234FA96D10C9}"/>
              </a:ext>
            </a:extLst>
          </p:cNvPr>
          <p:cNvSpPr/>
          <p:nvPr/>
        </p:nvSpPr>
        <p:spPr>
          <a:xfrm>
            <a:off x="539552" y="660542"/>
            <a:ext cx="734952" cy="215984"/>
          </a:xfrm>
          <a:prstGeom prst="rect">
            <a:avLst/>
          </a:prstGeom>
          <a:noFill/>
          <a:ln w="9525"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3738AE0-2E3C-490D-0DBC-8291383BE95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274504" y="768534"/>
            <a:ext cx="561192" cy="363056"/>
          </a:xfrm>
          <a:prstGeom prst="straightConnector1">
            <a:avLst/>
          </a:prstGeom>
          <a:ln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que 2" descr="Crayon avec un remplissage uni">
            <a:extLst>
              <a:ext uri="{FF2B5EF4-FFF2-40B4-BE49-F238E27FC236}">
                <a16:creationId xmlns:a16="http://schemas.microsoft.com/office/drawing/2014/main" id="{B8360E31-45ED-8D89-482C-DA95A1C6F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8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CFB412-9C8C-4703-BED9-65E9E9CCC8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B0467-3D42-4178-9177-125361E922D4}" type="slidenum">
              <a:rPr lang="fr-FR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90A211-10BA-BE68-5BBC-DB4174DA6247}"/>
              </a:ext>
            </a:extLst>
          </p:cNvPr>
          <p:cNvSpPr txBox="1"/>
          <p:nvPr/>
        </p:nvSpPr>
        <p:spPr>
          <a:xfrm>
            <a:off x="287524" y="2427734"/>
            <a:ext cx="8640960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97"/>
              </a:spcAft>
            </a:pPr>
            <a:endParaRPr lang="fr-FR" sz="3200" b="1" dirty="0">
              <a:latin typeface="+mj-lt"/>
            </a:endParaRPr>
          </a:p>
          <a:p>
            <a:pPr>
              <a:spcAft>
                <a:spcPts val="1597"/>
              </a:spcAft>
            </a:pPr>
            <a:r>
              <a:rPr lang="fr-FR" sz="3200" b="1" dirty="0">
                <a:latin typeface="+mj-lt"/>
              </a:rPr>
              <a:t>MERCI DE VOTRE PARTICIPATION!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/>
              <a:t>3</a:t>
            </a:fld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RETOUR SUR L’EXERCICE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5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FDCB9C-CA80-A9DC-3C85-3FA82EFAFE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A12B7B5-3F7F-A06B-8136-E9A739A5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23478"/>
            <a:ext cx="7056784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PRINCIPES DIRECTEURS DE L’EXERCICE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54C5B7E-ECB1-7E0D-7C2C-0F6821B6EE00}"/>
              </a:ext>
            </a:extLst>
          </p:cNvPr>
          <p:cNvSpPr/>
          <p:nvPr/>
        </p:nvSpPr>
        <p:spPr>
          <a:xfrm>
            <a:off x="395536" y="1131590"/>
            <a:ext cx="1213318" cy="720080"/>
          </a:xfrm>
          <a:prstGeom prst="roundRect">
            <a:avLst/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5555C1"/>
                </a:solidFill>
                <a:latin typeface="+mj-lt"/>
              </a:rPr>
              <a:t>Sensibiliser </a:t>
            </a:r>
          </a:p>
          <a:p>
            <a:pPr algn="ctr"/>
            <a:r>
              <a:rPr lang="fr-FR" sz="1000" b="1" dirty="0">
                <a:solidFill>
                  <a:srgbClr val="5555C1"/>
                </a:solidFill>
                <a:latin typeface="+mj-lt"/>
              </a:rPr>
              <a:t>et mobiliser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1BF6857-683A-C0DF-4E37-A011D8F08CFE}"/>
              </a:ext>
            </a:extLst>
          </p:cNvPr>
          <p:cNvSpPr/>
          <p:nvPr/>
        </p:nvSpPr>
        <p:spPr>
          <a:xfrm>
            <a:off x="323528" y="1053957"/>
            <a:ext cx="168647" cy="18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EEE3738-78C1-BC84-5227-D9A4C2E79041}"/>
              </a:ext>
            </a:extLst>
          </p:cNvPr>
          <p:cNvSpPr/>
          <p:nvPr/>
        </p:nvSpPr>
        <p:spPr>
          <a:xfrm>
            <a:off x="395535" y="2004070"/>
            <a:ext cx="1213319" cy="720080"/>
          </a:xfrm>
          <a:prstGeom prst="roundRect">
            <a:avLst/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5555C1"/>
                </a:solidFill>
                <a:latin typeface="+mj-lt"/>
              </a:rPr>
              <a:t>Nature </a:t>
            </a:r>
          </a:p>
          <a:p>
            <a:pPr algn="ctr"/>
            <a:r>
              <a:rPr lang="fr-FR" sz="1000" b="1" dirty="0">
                <a:solidFill>
                  <a:srgbClr val="5555C1"/>
                </a:solidFill>
                <a:latin typeface="+mj-lt"/>
              </a:rPr>
              <a:t>de l’attaque cyber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BE2296-36C2-6EA9-CA34-2283779A3EA9}"/>
              </a:ext>
            </a:extLst>
          </p:cNvPr>
          <p:cNvSpPr/>
          <p:nvPr/>
        </p:nvSpPr>
        <p:spPr>
          <a:xfrm>
            <a:off x="323528" y="1926437"/>
            <a:ext cx="168647" cy="18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i="1" dirty="0">
                <a:solidFill>
                  <a:srgbClr val="000000"/>
                </a:solidFill>
                <a:latin typeface="Arial"/>
              </a:rPr>
              <a:t>2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01B9F4D-60BB-741B-9295-8C19E4A9815A}"/>
              </a:ext>
            </a:extLst>
          </p:cNvPr>
          <p:cNvSpPr/>
          <p:nvPr/>
        </p:nvSpPr>
        <p:spPr>
          <a:xfrm>
            <a:off x="395536" y="2876550"/>
            <a:ext cx="1224136" cy="720080"/>
          </a:xfrm>
          <a:prstGeom prst="roundRect">
            <a:avLst/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5555C1"/>
                </a:solidFill>
                <a:latin typeface="+mj-lt"/>
              </a:rPr>
              <a:t>Enjeux </a:t>
            </a:r>
          </a:p>
          <a:p>
            <a:pPr algn="ctr"/>
            <a:r>
              <a:rPr lang="fr-FR" sz="1000" b="1" dirty="0">
                <a:solidFill>
                  <a:srgbClr val="5555C1"/>
                </a:solidFill>
                <a:latin typeface="+mj-lt"/>
              </a:rPr>
              <a:t>de résilience et impacts pour l’opérateur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B795B4-D2D7-43DD-22BA-C83B01EFC07A}"/>
              </a:ext>
            </a:extLst>
          </p:cNvPr>
          <p:cNvSpPr/>
          <p:nvPr/>
        </p:nvSpPr>
        <p:spPr>
          <a:xfrm>
            <a:off x="323528" y="2798917"/>
            <a:ext cx="168647" cy="18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i="1" dirty="0">
                <a:solidFill>
                  <a:srgbClr val="000000"/>
                </a:solidFill>
                <a:latin typeface="Arial"/>
              </a:rPr>
              <a:t>3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4A145F2-25DA-2610-B43D-51111DFFB927}"/>
              </a:ext>
            </a:extLst>
          </p:cNvPr>
          <p:cNvSpPr/>
          <p:nvPr/>
        </p:nvSpPr>
        <p:spPr>
          <a:xfrm>
            <a:off x="384720" y="3749030"/>
            <a:ext cx="1224135" cy="720080"/>
          </a:xfrm>
          <a:prstGeom prst="roundRect">
            <a:avLst/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5555C1"/>
                </a:solidFill>
                <a:latin typeface="+mj-lt"/>
              </a:rPr>
              <a:t>Acteurs impliqués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DAB86F8-C7F4-F267-6962-2737421C7009}"/>
              </a:ext>
            </a:extLst>
          </p:cNvPr>
          <p:cNvSpPr/>
          <p:nvPr/>
        </p:nvSpPr>
        <p:spPr>
          <a:xfrm>
            <a:off x="312713" y="3671397"/>
            <a:ext cx="168647" cy="18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i="1" dirty="0">
                <a:solidFill>
                  <a:srgbClr val="000000"/>
                </a:solidFill>
                <a:latin typeface="Arial"/>
              </a:rPr>
              <a:t>4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C83EB6-2C72-367A-13C7-74A943177668}"/>
              </a:ext>
            </a:extLst>
          </p:cNvPr>
          <p:cNvSpPr txBox="1"/>
          <p:nvPr/>
        </p:nvSpPr>
        <p:spPr>
          <a:xfrm>
            <a:off x="2123728" y="1253806"/>
            <a:ext cx="914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Générer une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crise cyber durant un moment clé des JOP2024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4519067-8426-6BB0-1613-A5311B412CC1}"/>
              </a:ext>
            </a:extLst>
          </p:cNvPr>
          <p:cNvSpPr txBox="1"/>
          <p:nvPr/>
        </p:nvSpPr>
        <p:spPr>
          <a:xfrm>
            <a:off x="2123729" y="1965857"/>
            <a:ext cx="662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Attaquants motivés disposant de moyens,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s’introduisant dans le SI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via des collaborateurs / partenaires / administrateurs systèmes,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s’appuyant éventuellement sur des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vulnérabilités « 0-jour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31E92E-9133-2663-BC44-0740C8337615}"/>
              </a:ext>
            </a:extLst>
          </p:cNvPr>
          <p:cNvSpPr txBox="1"/>
          <p:nvPr/>
        </p:nvSpPr>
        <p:spPr>
          <a:xfrm>
            <a:off x="2123728" y="2715813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attendus de gestion de crise à traiter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en lien avec les bonnes pratiques de résilience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Des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impacts métiers forts,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liés aux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principaux risques de l’opérateur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notamment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disponibilité, confidentialité et intégrité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255E2E-7382-F54D-BB44-91262CE7E8AC}"/>
              </a:ext>
            </a:extLst>
          </p:cNvPr>
          <p:cNvSpPr txBox="1"/>
          <p:nvPr/>
        </p:nvSpPr>
        <p:spPr>
          <a:xfrm>
            <a:off x="2123728" y="3785904"/>
            <a:ext cx="795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Organisation de crise habituelle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Restreinte aux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fonctions SI / RSSI</a:t>
            </a:r>
            <a:r>
              <a:rPr lang="fr-FR" sz="12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+mj-lt"/>
              </a:rPr>
              <a:t>pour le niveau C1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Etendue aux autres fonctions de l’opérateur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pour les niveaux C2 et C3</a:t>
            </a:r>
          </a:p>
        </p:txBody>
      </p:sp>
    </p:spTree>
    <p:extLst>
      <p:ext uri="{BB962C8B-B14F-4D97-AF65-F5344CB8AC3E}">
        <p14:creationId xmlns:p14="http://schemas.microsoft.com/office/powerpoint/2010/main" val="346267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F2ADB-061E-E51C-8C3E-6905A65399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3814FB-65B7-9153-3D27-84881A440968}"/>
              </a:ext>
            </a:extLst>
          </p:cNvPr>
          <p:cNvSpPr txBox="1"/>
          <p:nvPr/>
        </p:nvSpPr>
        <p:spPr>
          <a:xfrm>
            <a:off x="323528" y="1347614"/>
            <a:ext cx="87541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+mj-lt"/>
              </a:rPr>
              <a:t>L’exercice de crise a pour </a:t>
            </a:r>
            <a:r>
              <a:rPr lang="fr-FR" sz="1400" b="1" dirty="0">
                <a:solidFill>
                  <a:schemeClr val="tx2"/>
                </a:solidFill>
                <a:latin typeface="+mj-lt"/>
              </a:rPr>
              <a:t>multiples objectifs </a:t>
            </a:r>
            <a:r>
              <a:rPr lang="fr-FR" sz="1400" dirty="0">
                <a:latin typeface="+mj-lt"/>
              </a:rPr>
              <a:t>de vous : </a:t>
            </a:r>
          </a:p>
          <a:p>
            <a:pPr algn="just"/>
            <a:endParaRPr lang="fr-FR" sz="1400" dirty="0">
              <a:latin typeface="+mj-lt"/>
            </a:endParaRP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 dirty="0">
                <a:latin typeface="+mj-lt"/>
              </a:rPr>
              <a:t>Exercer à la </a:t>
            </a:r>
            <a:r>
              <a:rPr lang="fr-FR" sz="1400" b="1" dirty="0">
                <a:solidFill>
                  <a:schemeClr val="tx2"/>
                </a:solidFill>
                <a:latin typeface="+mj-lt"/>
              </a:rPr>
              <a:t>méthodologie de gestion de crise</a:t>
            </a:r>
            <a:r>
              <a:rPr lang="fr-FR" sz="1400" dirty="0">
                <a:latin typeface="+mj-lt"/>
              </a:rPr>
              <a:t>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 dirty="0">
                <a:latin typeface="+mj-lt"/>
              </a:rPr>
              <a:t>Préparer aux </a:t>
            </a:r>
            <a:r>
              <a:rPr lang="fr-FR" sz="1400" b="1" dirty="0">
                <a:solidFill>
                  <a:schemeClr val="tx2"/>
                </a:solidFill>
                <a:latin typeface="+mj-lt"/>
              </a:rPr>
              <a:t>impacts spécifiques d’une crise d’origine cyber</a:t>
            </a:r>
            <a:r>
              <a:rPr lang="fr-FR" sz="1400" dirty="0">
                <a:latin typeface="+mj-lt"/>
              </a:rPr>
              <a:t>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 dirty="0">
                <a:latin typeface="+mj-lt"/>
              </a:rPr>
              <a:t>Tester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et exercer votre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b="1" dirty="0">
                <a:solidFill>
                  <a:schemeClr val="tx2"/>
                </a:solidFill>
                <a:latin typeface="+mj-lt"/>
              </a:rPr>
              <a:t>réaction collective</a:t>
            </a:r>
            <a:r>
              <a:rPr lang="fr-FR" sz="1400" dirty="0">
                <a:latin typeface="+mj-lt"/>
              </a:rPr>
              <a:t> face à un défi majeur,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 dirty="0">
                <a:latin typeface="+mj-lt"/>
              </a:rPr>
              <a:t>Questionner sur les dispositifs de </a:t>
            </a:r>
            <a:r>
              <a:rPr lang="fr-FR" sz="1400" b="1" dirty="0">
                <a:solidFill>
                  <a:schemeClr val="tx2"/>
                </a:solidFill>
                <a:latin typeface="+mj-lt"/>
              </a:rPr>
              <a:t>continuité d’activité </a:t>
            </a:r>
            <a:r>
              <a:rPr lang="fr-FR" sz="1400" dirty="0">
                <a:latin typeface="+mj-lt"/>
              </a:rPr>
              <a:t>disponibles pendant la durée des jeux,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 dirty="0">
                <a:latin typeface="+mj-lt"/>
              </a:rPr>
              <a:t>Identifier vos principales </a:t>
            </a:r>
            <a:r>
              <a:rPr lang="fr-FR" sz="1400" b="1" dirty="0">
                <a:solidFill>
                  <a:schemeClr val="tx2"/>
                </a:solidFill>
                <a:latin typeface="+mj-lt"/>
              </a:rPr>
              <a:t>ressources de résolution face à une crise </a:t>
            </a:r>
            <a:r>
              <a:rPr lang="fr-FR" sz="1400" dirty="0">
                <a:latin typeface="+mj-lt"/>
              </a:rPr>
              <a:t>de cybersécurité,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 dirty="0">
                <a:latin typeface="+mj-lt"/>
              </a:rPr>
              <a:t>Préparer aux enjeux de la </a:t>
            </a:r>
            <a:r>
              <a:rPr lang="fr-FR" sz="1400" b="1" dirty="0">
                <a:solidFill>
                  <a:schemeClr val="tx2"/>
                </a:solidFill>
                <a:latin typeface="+mj-lt"/>
              </a:rPr>
              <a:t>communication de crise </a:t>
            </a:r>
            <a:r>
              <a:rPr lang="fr-FR" sz="1400" dirty="0">
                <a:latin typeface="+mj-lt"/>
              </a:rPr>
              <a:t>et les procédures de </a:t>
            </a:r>
            <a:r>
              <a:rPr lang="fr-FR" sz="1400" b="1" dirty="0">
                <a:solidFill>
                  <a:schemeClr val="tx2"/>
                </a:solidFill>
                <a:latin typeface="+mj-lt"/>
              </a:rPr>
              <a:t>notification d’incident</a:t>
            </a:r>
            <a:r>
              <a:rPr lang="fr-FR" sz="1400" dirty="0">
                <a:latin typeface="+mj-lt"/>
              </a:rPr>
              <a:t>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 dirty="0">
                <a:latin typeface="+mj-lt"/>
              </a:rPr>
              <a:t>Exercer à répondre aux </a:t>
            </a:r>
            <a:r>
              <a:rPr lang="fr-FR" sz="1400" b="1" dirty="0">
                <a:solidFill>
                  <a:schemeClr val="tx2"/>
                </a:solidFill>
                <a:latin typeface="+mj-lt"/>
              </a:rPr>
              <a:t>exigences légales et réglementaires</a:t>
            </a:r>
            <a:r>
              <a:rPr lang="fr-FR" sz="1400" dirty="0">
                <a:latin typeface="+mj-lt"/>
              </a:rPr>
              <a:t>, 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 dirty="0">
                <a:latin typeface="+mj-lt"/>
              </a:rPr>
              <a:t>Identifier les principales </a:t>
            </a:r>
            <a:r>
              <a:rPr lang="fr-FR" sz="1400" b="1" dirty="0">
                <a:solidFill>
                  <a:schemeClr val="tx2"/>
                </a:solidFill>
                <a:latin typeface="+mj-lt"/>
              </a:rPr>
              <a:t>failles de votre dispositif de sécurité </a:t>
            </a:r>
            <a:r>
              <a:rPr lang="fr-FR" sz="1400" dirty="0">
                <a:latin typeface="+mj-lt"/>
              </a:rPr>
              <a:t>des SI.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400" dirty="0">
              <a:latin typeface="+mj-lt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E02856B-32AF-6313-F70E-03F8BF0E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89697"/>
            <a:ext cx="7457980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OBJECTIFS PÉDAGOGIQUES DE L’EXERCICE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9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16880B-4913-B45F-9785-5C5B308D2A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B802C41-FA15-CECE-917B-BFA25E6D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89697"/>
            <a:ext cx="7457980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OBJECTIFS SPÉCIFIQUES DE L’EXERCICE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C9BBE9-AFD2-4576-92B6-AB6921097291}"/>
              </a:ext>
            </a:extLst>
          </p:cNvPr>
          <p:cNvSpPr txBox="1"/>
          <p:nvPr/>
        </p:nvSpPr>
        <p:spPr bwMode="auto">
          <a:xfrm>
            <a:off x="3856856" y="153186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>
                <a:solidFill>
                  <a:srgbClr val="0C6382"/>
                </a:solidFill>
                <a:latin typeface="+mj-lt"/>
              </a:rPr>
              <a:t>OBJECTIF</a:t>
            </a:r>
            <a:endParaRPr>
              <a:latin typeface="+mj-lt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43D6FB5-4506-0873-88F2-D3643EBEA57B}"/>
              </a:ext>
            </a:extLst>
          </p:cNvPr>
          <p:cNvSpPr/>
          <p:nvPr/>
        </p:nvSpPr>
        <p:spPr bwMode="auto">
          <a:xfrm>
            <a:off x="755576" y="1995686"/>
            <a:ext cx="7488832" cy="2088232"/>
          </a:xfrm>
          <a:prstGeom prst="roundRect">
            <a:avLst>
              <a:gd name="adj" fmla="val 16667"/>
            </a:avLst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560A65-417E-ED17-C235-F5F2F848A651}"/>
              </a:ext>
            </a:extLst>
          </p:cNvPr>
          <p:cNvSpPr txBox="1"/>
          <p:nvPr/>
        </p:nvSpPr>
        <p:spPr bwMode="auto">
          <a:xfrm>
            <a:off x="3316795" y="2688134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fr-FR" sz="1100">
              <a:highlight>
                <a:srgbClr val="FFFF00"/>
              </a:highlight>
              <a:latin typeface="+mj-lt"/>
            </a:endParaRPr>
          </a:p>
          <a:p>
            <a:pPr algn="ctr">
              <a:defRPr/>
            </a:pPr>
            <a:endParaRPr lang="fr-FR" sz="1100">
              <a:highlight>
                <a:srgbClr val="FFFF00"/>
              </a:highlight>
              <a:latin typeface="+mj-lt"/>
            </a:endParaRPr>
          </a:p>
          <a:p>
            <a:pPr algn="ctr">
              <a:defRPr/>
            </a:pPr>
            <a:r>
              <a:rPr lang="fr-FR" sz="1100">
                <a:highlight>
                  <a:srgbClr val="FFFF00"/>
                </a:highlight>
                <a:latin typeface="+mj-lt"/>
              </a:rPr>
              <a:t>[compléter avec vos objectifs]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641ACA-B3EA-8215-4151-8639A2CA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93840" y="2177207"/>
            <a:ext cx="278160" cy="27816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0FA1218D-7772-6656-8BC3-393EE9B921FC}"/>
              </a:ext>
            </a:extLst>
          </p:cNvPr>
          <p:cNvGrpSpPr/>
          <p:nvPr/>
        </p:nvGrpSpPr>
        <p:grpSpPr>
          <a:xfrm>
            <a:off x="7675894" y="89697"/>
            <a:ext cx="1421134" cy="1008112"/>
            <a:chOff x="7399338" y="51470"/>
            <a:chExt cx="1508303" cy="1008112"/>
          </a:xfrm>
        </p:grpSpPr>
        <p:pic>
          <p:nvPicPr>
            <p:cNvPr id="14" name="Graphique 13" descr="Crayon avec un remplissage uni">
              <a:extLst>
                <a:ext uri="{FF2B5EF4-FFF2-40B4-BE49-F238E27FC236}">
                  <a16:creationId xmlns:a16="http://schemas.microsoft.com/office/drawing/2014/main" id="{497BADE1-DCD3-D3AA-74F8-A0FAF2936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8028384" y="101249"/>
              <a:ext cx="360361" cy="360361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D72707F-CA5A-D4F2-DD67-655C2244312D}"/>
                </a:ext>
              </a:extLst>
            </p:cNvPr>
            <p:cNvSpPr txBox="1"/>
            <p:nvPr/>
          </p:nvSpPr>
          <p:spPr>
            <a:xfrm>
              <a:off x="7399338" y="461610"/>
              <a:ext cx="1508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/>
                <a:t>Page nécessitant des ajouts ou modifications de votre part en amont de la distribution du support de briefing aux joueurs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8468C4-5C08-D3CC-F370-603A500DCACD}"/>
                </a:ext>
              </a:extLst>
            </p:cNvPr>
            <p:cNvSpPr/>
            <p:nvPr/>
          </p:nvSpPr>
          <p:spPr>
            <a:xfrm>
              <a:off x="7399338" y="51470"/>
              <a:ext cx="1508303" cy="1008112"/>
            </a:xfrm>
            <a:prstGeom prst="rect">
              <a:avLst/>
            </a:prstGeom>
            <a:noFill/>
            <a:ln>
              <a:solidFill>
                <a:srgbClr val="21215A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9531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845" y="83994"/>
            <a:ext cx="6757420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ORGANISATION DE LA CELLULE DE CRISE C1</a:t>
            </a:r>
          </a:p>
        </p:txBody>
      </p:sp>
      <p:sp>
        <p:nvSpPr>
          <p:cNvPr id="2" name="Ellipse 33">
            <a:extLst>
              <a:ext uri="{FF2B5EF4-FFF2-40B4-BE49-F238E27FC236}">
                <a16:creationId xmlns:a16="http://schemas.microsoft.com/office/drawing/2014/main" id="{4A399D7D-B620-DDB4-052E-31F5D78B1D6C}"/>
              </a:ext>
            </a:extLst>
          </p:cNvPr>
          <p:cNvSpPr/>
          <p:nvPr/>
        </p:nvSpPr>
        <p:spPr>
          <a:xfrm>
            <a:off x="2032200" y="2429467"/>
            <a:ext cx="1979460" cy="1420176"/>
          </a:xfrm>
          <a:prstGeom prst="ellipse">
            <a:avLst/>
          </a:prstGeom>
          <a:solidFill>
            <a:srgbClr val="AD112B"/>
          </a:solidFill>
          <a:ln w="9525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 anchorCtr="1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5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Cellule de crise centrale </a:t>
            </a:r>
            <a:endParaRPr lang="fr-FR" sz="1500" b="0" strike="noStrike" spc="-1" dirty="0">
              <a:latin typeface="+mj-lt"/>
            </a:endParaRPr>
          </a:p>
        </p:txBody>
      </p:sp>
      <p:pic>
        <p:nvPicPr>
          <p:cNvPr id="6" name="Picture 2" descr="C:\Users\PKBO06171\Desktop\user-male-icon.png">
            <a:extLst>
              <a:ext uri="{FF2B5EF4-FFF2-40B4-BE49-F238E27FC236}">
                <a16:creationId xmlns:a16="http://schemas.microsoft.com/office/drawing/2014/main" id="{AAE3B08A-FE87-42D6-BB6A-85224F44926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170125" y="2139702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F5FEE21-DC91-54CE-1569-DA93D0C5503F}"/>
              </a:ext>
            </a:extLst>
          </p:cNvPr>
          <p:cNvSpPr txBox="1"/>
          <p:nvPr/>
        </p:nvSpPr>
        <p:spPr>
          <a:xfrm>
            <a:off x="1944400" y="2011598"/>
            <a:ext cx="1441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RSSI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(et chefs d’équipes)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371613-5F49-145A-78C2-CF5B19908415}"/>
              </a:ext>
            </a:extLst>
          </p:cNvPr>
          <p:cNvSpPr txBox="1"/>
          <p:nvPr/>
        </p:nvSpPr>
        <p:spPr>
          <a:xfrm>
            <a:off x="3760853" y="2425317"/>
            <a:ext cx="123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DSI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(et chefs d’équipes)</a:t>
            </a:r>
          </a:p>
        </p:txBody>
      </p:sp>
      <p:pic>
        <p:nvPicPr>
          <p:cNvPr id="15" name="Image 20">
            <a:extLst>
              <a:ext uri="{FF2B5EF4-FFF2-40B4-BE49-F238E27FC236}">
                <a16:creationId xmlns:a16="http://schemas.microsoft.com/office/drawing/2014/main" id="{0967DAF0-2D75-C0A8-410A-64B9A9B34FA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610742" y="1414467"/>
            <a:ext cx="411936" cy="420434"/>
          </a:xfrm>
          <a:prstGeom prst="rect">
            <a:avLst/>
          </a:prstGeom>
          <a:ln w="0">
            <a:noFill/>
          </a:ln>
        </p:spPr>
      </p:pic>
      <p:sp>
        <p:nvSpPr>
          <p:cNvPr id="16" name="ZoneTexte 21">
            <a:extLst>
              <a:ext uri="{FF2B5EF4-FFF2-40B4-BE49-F238E27FC236}">
                <a16:creationId xmlns:a16="http://schemas.microsoft.com/office/drawing/2014/main" id="{783E3482-5716-E5EF-B980-4F6BE51F10F5}"/>
              </a:ext>
            </a:extLst>
          </p:cNvPr>
          <p:cNvSpPr/>
          <p:nvPr/>
        </p:nvSpPr>
        <p:spPr>
          <a:xfrm>
            <a:off x="4142988" y="1426849"/>
            <a:ext cx="1545135" cy="414044"/>
          </a:xfrm>
          <a:prstGeom prst="rect">
            <a:avLst/>
          </a:prstGeom>
          <a:solidFill>
            <a:schemeClr val="bg1"/>
          </a:solidFill>
          <a:ln w="19050">
            <a:solidFill>
              <a:srgbClr val="FFCDD2"/>
            </a:solidFill>
            <a:prstDash val="sysDot"/>
            <a:round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050" b="1" strike="noStrike" spc="-1" dirty="0">
                <a:solidFill>
                  <a:srgbClr val="21215A"/>
                </a:solidFill>
                <a:latin typeface="+mj-lt"/>
                <a:ea typeface="DejaVu Sans"/>
              </a:rPr>
              <a:t>Durée de l’exercice </a:t>
            </a:r>
            <a:r>
              <a:rPr lang="fr-FR" sz="105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: </a:t>
            </a:r>
            <a:br>
              <a:rPr sz="1200" dirty="0">
                <a:latin typeface="+mj-lt"/>
              </a:rPr>
            </a:br>
            <a:r>
              <a:rPr lang="fr-FR" sz="1050" spc="-1" dirty="0">
                <a:solidFill>
                  <a:srgbClr val="21215A"/>
                </a:solidFill>
                <a:latin typeface="+mj-lt"/>
              </a:rPr>
              <a:t>2</a:t>
            </a:r>
            <a:r>
              <a:rPr lang="fr-FR" sz="1050" b="0" strike="noStrike" spc="-1" dirty="0">
                <a:solidFill>
                  <a:srgbClr val="21215A"/>
                </a:solidFill>
                <a:latin typeface="+mj-lt"/>
                <a:ea typeface="DejaVu Sans"/>
              </a:rPr>
              <a:t> heures</a:t>
            </a:r>
            <a:endParaRPr lang="fr-FR" sz="1050" b="0" strike="noStrike" spc="-1" dirty="0">
              <a:latin typeface="+mj-lt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B50C4817-8073-123E-7B8E-3B04B351A5EC}"/>
              </a:ext>
            </a:extLst>
          </p:cNvPr>
          <p:cNvSpPr/>
          <p:nvPr/>
        </p:nvSpPr>
        <p:spPr>
          <a:xfrm>
            <a:off x="7111800" y="765895"/>
            <a:ext cx="1778776" cy="2214404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0" rIns="6480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Simulation des tiers </a:t>
            </a: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avec stimuli (*)</a:t>
            </a:r>
            <a:endParaRPr lang="fr-FR" sz="7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fr-FR" sz="7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21215A"/>
                </a:solidFill>
                <a:latin typeface="+mj-lt"/>
                <a:ea typeface="DejaVu Sans"/>
              </a:rPr>
              <a:t>Interne</a:t>
            </a: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: 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Collaborateurs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Directions métier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Personne réalisant une veille médiatique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…</a:t>
            </a:r>
            <a:endParaRPr lang="fr-FR" sz="7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fr-FR" sz="700" b="1" strike="noStrike" spc="-1" dirty="0">
              <a:solidFill>
                <a:srgbClr val="21215A"/>
              </a:solidFill>
              <a:latin typeface="+mj-lt"/>
              <a:ea typeface="DejaVu Sans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21215A"/>
                </a:solidFill>
                <a:latin typeface="+mj-lt"/>
                <a:ea typeface="DejaVu Sans"/>
              </a:rPr>
              <a:t>Externe</a:t>
            </a: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: 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ANSSI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Experts PRIS / Journal spécialisé / SIEM-SOC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Autorités compétentes (préfecture, ministère, etc.)</a:t>
            </a:r>
            <a:endParaRPr lang="fr-FR" sz="7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COJO (Paris 2024)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Média et Journalistes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Pirate informatique</a:t>
            </a: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fr-FR" sz="700" b="0" strike="noStrike" spc="-1" dirty="0">
              <a:latin typeface="+mj-lt"/>
            </a:endParaRPr>
          </a:p>
        </p:txBody>
      </p:sp>
      <p:pic>
        <p:nvPicPr>
          <p:cNvPr id="24" name="Picture 2" descr="C:\Users\PKBO06171\Desktop\user-male-icon.png">
            <a:extLst>
              <a:ext uri="{FF2B5EF4-FFF2-40B4-BE49-F238E27FC236}">
                <a16:creationId xmlns:a16="http://schemas.microsoft.com/office/drawing/2014/main" id="{E78E6152-C046-8340-CBAE-D6A1D7465432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904243" y="3734902"/>
            <a:ext cx="409320" cy="320760"/>
          </a:xfrm>
          <a:prstGeom prst="rect">
            <a:avLst/>
          </a:prstGeom>
          <a:ln w="0">
            <a:noFill/>
          </a:ln>
        </p:spPr>
      </p:pic>
      <p:grpSp>
        <p:nvGrpSpPr>
          <p:cNvPr id="28" name="Groupe 7">
            <a:extLst>
              <a:ext uri="{FF2B5EF4-FFF2-40B4-BE49-F238E27FC236}">
                <a16:creationId xmlns:a16="http://schemas.microsoft.com/office/drawing/2014/main" id="{AC081518-D506-15CE-B65F-788ACB327005}"/>
              </a:ext>
            </a:extLst>
          </p:cNvPr>
          <p:cNvGrpSpPr/>
          <p:nvPr/>
        </p:nvGrpSpPr>
        <p:grpSpPr>
          <a:xfrm>
            <a:off x="7210238" y="3446041"/>
            <a:ext cx="1250192" cy="295148"/>
            <a:chOff x="9912600" y="5271480"/>
            <a:chExt cx="1672871" cy="409320"/>
          </a:xfrm>
        </p:grpSpPr>
        <p:pic>
          <p:nvPicPr>
            <p:cNvPr id="29" name="Picture 2" descr="C:\Users\PKBO06171\Desktop\user-male-icon.png">
              <a:extLst>
                <a:ext uri="{FF2B5EF4-FFF2-40B4-BE49-F238E27FC236}">
                  <a16:creationId xmlns:a16="http://schemas.microsoft.com/office/drawing/2014/main" id="{14C73982-FCA2-38F2-1E40-429BB7C36293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9912600" y="5271480"/>
              <a:ext cx="409320" cy="40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" name="ZoneTexte 9">
              <a:extLst>
                <a:ext uri="{FF2B5EF4-FFF2-40B4-BE49-F238E27FC236}">
                  <a16:creationId xmlns:a16="http://schemas.microsoft.com/office/drawing/2014/main" id="{1DA33CE0-FA33-06E9-776F-934603119E37}"/>
                </a:ext>
              </a:extLst>
            </p:cNvPr>
            <p:cNvSpPr/>
            <p:nvPr/>
          </p:nvSpPr>
          <p:spPr>
            <a:xfrm>
              <a:off x="10416960" y="5313133"/>
              <a:ext cx="1168511" cy="31810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fr-FR" sz="900" b="1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Observateur</a:t>
              </a:r>
              <a:endParaRPr lang="fr-FR" sz="900" b="0" strike="noStrike" spc="-1" dirty="0">
                <a:latin typeface="+mj-lt"/>
              </a:endParaRPr>
            </a:p>
          </p:txBody>
        </p:sp>
      </p:grpSp>
      <p:pic>
        <p:nvPicPr>
          <p:cNvPr id="7" name="Image 6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77149768-C683-E1A5-AA03-0232C52EE7F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483768" y="1671650"/>
            <a:ext cx="362817" cy="362817"/>
          </a:xfrm>
          <a:prstGeom prst="rect">
            <a:avLst/>
          </a:prstGeom>
        </p:spPr>
      </p:pic>
      <p:pic>
        <p:nvPicPr>
          <p:cNvPr id="11" name="Image 10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44BFBFDE-24CE-6D39-B8AE-B5F42461E5F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414100" y="3940920"/>
            <a:ext cx="393284" cy="393284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A66928EC-DE05-51FD-496B-F95A49112EDC}"/>
              </a:ext>
            </a:extLst>
          </p:cNvPr>
          <p:cNvGrpSpPr/>
          <p:nvPr/>
        </p:nvGrpSpPr>
        <p:grpSpPr>
          <a:xfrm>
            <a:off x="7198816" y="3826896"/>
            <a:ext cx="1222104" cy="317322"/>
            <a:chOff x="7198816" y="3826896"/>
            <a:chExt cx="1222104" cy="317322"/>
          </a:xfrm>
        </p:grpSpPr>
        <p:sp>
          <p:nvSpPr>
            <p:cNvPr id="33" name="ZoneTexte 12">
              <a:extLst>
                <a:ext uri="{FF2B5EF4-FFF2-40B4-BE49-F238E27FC236}">
                  <a16:creationId xmlns:a16="http://schemas.microsoft.com/office/drawing/2014/main" id="{FD6A1BF5-B5C3-9138-3506-1D5DAA0BDD96}"/>
                </a:ext>
              </a:extLst>
            </p:cNvPr>
            <p:cNvSpPr/>
            <p:nvPr/>
          </p:nvSpPr>
          <p:spPr>
            <a:xfrm>
              <a:off x="7587165" y="3867894"/>
              <a:ext cx="833755" cy="2293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fr-FR" sz="900" b="1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Joueur</a:t>
              </a:r>
              <a:endParaRPr lang="fr-FR" sz="900" b="0" strike="noStrike" spc="-1" dirty="0">
                <a:latin typeface="+mj-lt"/>
              </a:endParaRPr>
            </a:p>
          </p:txBody>
        </p:sp>
        <p:pic>
          <p:nvPicPr>
            <p:cNvPr id="18" name="Image 17" descr="Une image contenant dessin humoristique, art, conception&#10;&#10;Description générée automatiquement">
              <a:extLst>
                <a:ext uri="{FF2B5EF4-FFF2-40B4-BE49-F238E27FC236}">
                  <a16:creationId xmlns:a16="http://schemas.microsoft.com/office/drawing/2014/main" id="{A1A38303-90E7-59A9-3799-E097FBFA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7198816" y="3826896"/>
              <a:ext cx="317322" cy="317322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8230297-B917-E2CA-F92A-583132C104FB}"/>
              </a:ext>
            </a:extLst>
          </p:cNvPr>
          <p:cNvGrpSpPr/>
          <p:nvPr/>
        </p:nvGrpSpPr>
        <p:grpSpPr>
          <a:xfrm>
            <a:off x="7185369" y="4229169"/>
            <a:ext cx="1514543" cy="344216"/>
            <a:chOff x="7185369" y="4229169"/>
            <a:chExt cx="1514543" cy="344216"/>
          </a:xfrm>
        </p:grpSpPr>
        <p:sp>
          <p:nvSpPr>
            <p:cNvPr id="26" name="ZoneTexte 5">
              <a:extLst>
                <a:ext uri="{FF2B5EF4-FFF2-40B4-BE49-F238E27FC236}">
                  <a16:creationId xmlns:a16="http://schemas.microsoft.com/office/drawing/2014/main" id="{FD320B72-3E70-83F1-00EE-0997E2DB15D7}"/>
                </a:ext>
              </a:extLst>
            </p:cNvPr>
            <p:cNvSpPr/>
            <p:nvPr/>
          </p:nvSpPr>
          <p:spPr>
            <a:xfrm>
              <a:off x="7540619" y="4286588"/>
              <a:ext cx="1159293" cy="2293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fr-FR" sz="900" b="1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Animateur</a:t>
              </a:r>
              <a:endParaRPr lang="fr-FR" sz="900" b="0" strike="noStrike" spc="-1" dirty="0">
                <a:latin typeface="+mj-lt"/>
              </a:endParaRPr>
            </a:p>
          </p:txBody>
        </p:sp>
        <p:pic>
          <p:nvPicPr>
            <p:cNvPr id="21" name="Image 20" descr="Une image contenant dessin humoristique, art, conception&#10;&#10;Description générée automatiquement">
              <a:extLst>
                <a:ext uri="{FF2B5EF4-FFF2-40B4-BE49-F238E27FC236}">
                  <a16:creationId xmlns:a16="http://schemas.microsoft.com/office/drawing/2014/main" id="{D43275B0-C919-0189-40D8-F7A1D49D8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85369" y="4229169"/>
              <a:ext cx="344216" cy="344216"/>
            </a:xfrm>
            <a:prstGeom prst="rect">
              <a:avLst/>
            </a:prstGeom>
          </p:spPr>
        </p:pic>
      </p:grpSp>
      <p:pic>
        <p:nvPicPr>
          <p:cNvPr id="5" name="Picture 2" descr="C:\Users\PKBO06171\Desktop\user-male-icon.png">
            <a:extLst>
              <a:ext uri="{FF2B5EF4-FFF2-40B4-BE49-F238E27FC236}">
                <a16:creationId xmlns:a16="http://schemas.microsoft.com/office/drawing/2014/main" id="{242437A8-3CA5-7FBA-D933-6A6787A0236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411182" y="3139555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99481A1-72F1-3AC4-9F11-E587A4CD81B5}"/>
              </a:ext>
            </a:extLst>
          </p:cNvPr>
          <p:cNvSpPr txBox="1"/>
          <p:nvPr/>
        </p:nvSpPr>
        <p:spPr>
          <a:xfrm>
            <a:off x="3895067" y="3486461"/>
            <a:ext cx="14415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(RPCA)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[si la fonction est incarnée dans votre organisation]</a:t>
            </a:r>
          </a:p>
        </p:txBody>
      </p:sp>
      <p:pic>
        <p:nvPicPr>
          <p:cNvPr id="23" name="Image 22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8109BDE3-94CD-AF54-CB4B-611BC4A8756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114922" y="2355726"/>
            <a:ext cx="362817" cy="36281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AFF57B5-7EF9-CF6C-7C51-46382757B59F}"/>
              </a:ext>
            </a:extLst>
          </p:cNvPr>
          <p:cNvSpPr txBox="1"/>
          <p:nvPr/>
        </p:nvSpPr>
        <p:spPr>
          <a:xfrm>
            <a:off x="575556" y="2718689"/>
            <a:ext cx="144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Directeur 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Communication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[si la fonction est incarnée dans votre organisation]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69472E-6D02-A7C8-3390-1DAF01526D7F}"/>
              </a:ext>
            </a:extLst>
          </p:cNvPr>
          <p:cNvSpPr txBox="1"/>
          <p:nvPr/>
        </p:nvSpPr>
        <p:spPr>
          <a:xfrm>
            <a:off x="308303" y="4566342"/>
            <a:ext cx="50765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i="1" dirty="0">
                <a:latin typeface="+mj-lt"/>
              </a:rPr>
              <a:t>(*) Eléments fournis à titre d’exemple, liste non exhaustive des tiers simulés pendant l’exercice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1DFB03F-EAF2-E94E-B2EE-1DC08CDFE0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t>7</a:t>
            </a:fld>
            <a:endParaRPr lang="fr-FR"/>
          </a:p>
        </p:txBody>
      </p:sp>
      <p:pic>
        <p:nvPicPr>
          <p:cNvPr id="32" name="Graphique 31" descr="Crayon avec un remplissage uni">
            <a:extLst>
              <a:ext uri="{FF2B5EF4-FFF2-40B4-BE49-F238E27FC236}">
                <a16:creationId xmlns:a16="http://schemas.microsoft.com/office/drawing/2014/main" id="{3431C8D1-E0FA-7FB5-C535-D3CBA6F586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1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472" y="120604"/>
            <a:ext cx="6521877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ORGANISATION DES CELLULES DE CRISE C2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2" name="Ellipse 33">
            <a:extLst>
              <a:ext uri="{FF2B5EF4-FFF2-40B4-BE49-F238E27FC236}">
                <a16:creationId xmlns:a16="http://schemas.microsoft.com/office/drawing/2014/main" id="{4A399D7D-B620-DDB4-052E-31F5D78B1D6C}"/>
              </a:ext>
            </a:extLst>
          </p:cNvPr>
          <p:cNvSpPr/>
          <p:nvPr/>
        </p:nvSpPr>
        <p:spPr>
          <a:xfrm>
            <a:off x="1042470" y="2368604"/>
            <a:ext cx="1333286" cy="1027454"/>
          </a:xfrm>
          <a:prstGeom prst="ellipse">
            <a:avLst/>
          </a:prstGeom>
          <a:solidFill>
            <a:srgbClr val="AD112B"/>
          </a:solidFill>
          <a:ln w="9525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 anchorCtr="1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Cellule de crise stratégique </a:t>
            </a:r>
            <a:endParaRPr lang="fr-FR" sz="900" b="0" strike="noStrike" spc="-1" dirty="0">
              <a:latin typeface="+mj-lt"/>
            </a:endParaRPr>
          </a:p>
        </p:txBody>
      </p:sp>
      <p:pic>
        <p:nvPicPr>
          <p:cNvPr id="3" name="Picture 2" descr="C:\Users\PKBO06171\Desktop\user-male-icon.png">
            <a:extLst>
              <a:ext uri="{FF2B5EF4-FFF2-40B4-BE49-F238E27FC236}">
                <a16:creationId xmlns:a16="http://schemas.microsoft.com/office/drawing/2014/main" id="{200BDE7A-4BC3-0BAC-6F31-8630111455B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56237" y="1882324"/>
            <a:ext cx="409320" cy="320760"/>
          </a:xfrm>
          <a:prstGeom prst="rect">
            <a:avLst/>
          </a:prstGeom>
          <a:ln w="0">
            <a:noFill/>
          </a:ln>
        </p:spPr>
      </p:pic>
      <p:pic>
        <p:nvPicPr>
          <p:cNvPr id="5" name="Picture 2" descr="C:\Users\PKBO06171\Desktop\user-male-icon.png">
            <a:extLst>
              <a:ext uri="{FF2B5EF4-FFF2-40B4-BE49-F238E27FC236}">
                <a16:creationId xmlns:a16="http://schemas.microsoft.com/office/drawing/2014/main" id="{21FDB5E1-6E17-EAFF-FC99-64862277E6E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61390" y="2540010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4CFB91-1733-E9C7-0716-28581159F4EC}"/>
              </a:ext>
            </a:extLst>
          </p:cNvPr>
          <p:cNvSpPr txBox="1"/>
          <p:nvPr/>
        </p:nvSpPr>
        <p:spPr>
          <a:xfrm>
            <a:off x="856237" y="2199453"/>
            <a:ext cx="409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5FEE21-DC91-54CE-1569-DA93D0C5503F}"/>
              </a:ext>
            </a:extLst>
          </p:cNvPr>
          <p:cNvSpPr txBox="1"/>
          <p:nvPr/>
        </p:nvSpPr>
        <p:spPr>
          <a:xfrm>
            <a:off x="2986856" y="3297377"/>
            <a:ext cx="4537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RSSI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371613-5F49-145A-78C2-CF5B19908415}"/>
              </a:ext>
            </a:extLst>
          </p:cNvPr>
          <p:cNvSpPr txBox="1"/>
          <p:nvPr/>
        </p:nvSpPr>
        <p:spPr>
          <a:xfrm>
            <a:off x="3008151" y="2755580"/>
            <a:ext cx="409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DSI</a:t>
            </a:r>
          </a:p>
        </p:txBody>
      </p:sp>
      <p:pic>
        <p:nvPicPr>
          <p:cNvPr id="12" name="Picture 2" descr="C:\Users\PKBO06171\Desktop\user-male-icon.png">
            <a:extLst>
              <a:ext uri="{FF2B5EF4-FFF2-40B4-BE49-F238E27FC236}">
                <a16:creationId xmlns:a16="http://schemas.microsoft.com/office/drawing/2014/main" id="{748D2F3B-FC45-160B-511B-C12A7142C07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16707" y="3369877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6D88FE6-9DC6-F9F4-BA4A-D5515E474740}"/>
              </a:ext>
            </a:extLst>
          </p:cNvPr>
          <p:cNvSpPr txBox="1"/>
          <p:nvPr/>
        </p:nvSpPr>
        <p:spPr>
          <a:xfrm>
            <a:off x="1905255" y="3659011"/>
            <a:ext cx="841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Secrétaire de crise</a:t>
            </a:r>
          </a:p>
        </p:txBody>
      </p:sp>
      <p:pic>
        <p:nvPicPr>
          <p:cNvPr id="15" name="Image 20">
            <a:extLst>
              <a:ext uri="{FF2B5EF4-FFF2-40B4-BE49-F238E27FC236}">
                <a16:creationId xmlns:a16="http://schemas.microsoft.com/office/drawing/2014/main" id="{0967DAF0-2D75-C0A8-410A-64B9A9B34FA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439833" y="1271569"/>
            <a:ext cx="291893" cy="306172"/>
          </a:xfrm>
          <a:prstGeom prst="rect">
            <a:avLst/>
          </a:prstGeom>
          <a:ln w="0">
            <a:noFill/>
          </a:ln>
        </p:spPr>
      </p:pic>
      <p:sp>
        <p:nvSpPr>
          <p:cNvPr id="16" name="ZoneTexte 21">
            <a:extLst>
              <a:ext uri="{FF2B5EF4-FFF2-40B4-BE49-F238E27FC236}">
                <a16:creationId xmlns:a16="http://schemas.microsoft.com/office/drawing/2014/main" id="{783E3482-5716-E5EF-B980-4F6BE51F10F5}"/>
              </a:ext>
            </a:extLst>
          </p:cNvPr>
          <p:cNvSpPr/>
          <p:nvPr/>
        </p:nvSpPr>
        <p:spPr>
          <a:xfrm>
            <a:off x="4872351" y="1269533"/>
            <a:ext cx="1286585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FFCDD2"/>
            </a:solidFill>
            <a:prstDash val="sysDot"/>
            <a:round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1" strike="noStrike" spc="-1" dirty="0">
                <a:solidFill>
                  <a:srgbClr val="21215A"/>
                </a:solidFill>
                <a:latin typeface="+mj-lt"/>
                <a:ea typeface="DejaVu Sans"/>
              </a:rPr>
              <a:t>Durée de l’exercice </a:t>
            </a:r>
            <a:r>
              <a:rPr lang="fr-FR" sz="8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: </a:t>
            </a:r>
            <a:br>
              <a:rPr sz="1000" dirty="0">
                <a:latin typeface="+mj-lt"/>
              </a:rPr>
            </a:br>
            <a:r>
              <a:rPr lang="fr-FR" sz="800" spc="-1" dirty="0">
                <a:solidFill>
                  <a:srgbClr val="21215A"/>
                </a:solidFill>
                <a:latin typeface="+mj-lt"/>
              </a:rPr>
              <a:t>3 heures</a:t>
            </a:r>
            <a:endParaRPr lang="fr-FR" sz="800" b="0" strike="noStrike" spc="-1" dirty="0">
              <a:latin typeface="+mj-lt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B50C4817-8073-123E-7B8E-3B04B351A5EC}"/>
              </a:ext>
            </a:extLst>
          </p:cNvPr>
          <p:cNvSpPr/>
          <p:nvPr/>
        </p:nvSpPr>
        <p:spPr>
          <a:xfrm>
            <a:off x="6939595" y="637440"/>
            <a:ext cx="1825153" cy="241974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0" rIns="6480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Simulation des tiers </a:t>
            </a: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avec stimuli (*)</a:t>
            </a:r>
            <a:endParaRPr lang="fr-FR" sz="7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21215A"/>
                </a:solidFill>
                <a:latin typeface="+mj-lt"/>
                <a:ea typeface="DejaVu Sans"/>
              </a:rPr>
              <a:t>Interne</a:t>
            </a: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: 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Collaborateurs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Directions métier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Personne réalisant une veille médiatique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Chargé du support/standard</a:t>
            </a:r>
            <a:endParaRPr lang="fr-FR" sz="7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Administrateurs systèmes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fr-FR" sz="7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21215A"/>
                </a:solidFill>
                <a:latin typeface="+mj-lt"/>
                <a:ea typeface="DejaVu Sans"/>
              </a:rPr>
              <a:t>Externe</a:t>
            </a: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: </a:t>
            </a:r>
            <a:endParaRPr lang="fr-FR" sz="700" b="0" strike="noStrike" spc="-1" dirty="0">
              <a:latin typeface="+mj-lt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ANSSI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Experts PRIS / Journal spécialisé / SIEM-SOC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Autorités compétentes (préfecture, ministère, etc.)</a:t>
            </a:r>
            <a:endParaRPr lang="fr-FR" sz="7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COJO (Paris 2024)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Média et Journalistes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Pirate informatique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Utilisateur et spectateur</a:t>
            </a: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fr-FR" sz="700" b="0" strike="noStrike" spc="-1" dirty="0">
              <a:latin typeface="+mj-lt"/>
            </a:endParaRPr>
          </a:p>
        </p:txBody>
      </p:sp>
      <p:grpSp>
        <p:nvGrpSpPr>
          <p:cNvPr id="25" name="Groupe 4">
            <a:extLst>
              <a:ext uri="{FF2B5EF4-FFF2-40B4-BE49-F238E27FC236}">
                <a16:creationId xmlns:a16="http://schemas.microsoft.com/office/drawing/2014/main" id="{7215F998-DE10-9AED-A022-726016B440E8}"/>
              </a:ext>
            </a:extLst>
          </p:cNvPr>
          <p:cNvGrpSpPr/>
          <p:nvPr/>
        </p:nvGrpSpPr>
        <p:grpSpPr>
          <a:xfrm>
            <a:off x="7600386" y="4229925"/>
            <a:ext cx="1489674" cy="295148"/>
            <a:chOff x="9912600" y="6283440"/>
            <a:chExt cx="1993320" cy="409320"/>
          </a:xfrm>
        </p:grpSpPr>
        <p:sp>
          <p:nvSpPr>
            <p:cNvPr id="26" name="ZoneTexte 5">
              <a:extLst>
                <a:ext uri="{FF2B5EF4-FFF2-40B4-BE49-F238E27FC236}">
                  <a16:creationId xmlns:a16="http://schemas.microsoft.com/office/drawing/2014/main" id="{FD320B72-3E70-83F1-00EE-0997E2DB15D7}"/>
                </a:ext>
              </a:extLst>
            </p:cNvPr>
            <p:cNvSpPr/>
            <p:nvPr/>
          </p:nvSpPr>
          <p:spPr>
            <a:xfrm>
              <a:off x="10354680" y="6362022"/>
              <a:ext cx="1551240" cy="31810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fr-FR" sz="900" b="1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Animateur</a:t>
              </a:r>
              <a:endParaRPr lang="fr-FR" sz="900" b="0" strike="noStrike" spc="-1" dirty="0">
                <a:latin typeface="+mj-lt"/>
              </a:endParaRPr>
            </a:p>
          </p:txBody>
        </p:sp>
        <p:pic>
          <p:nvPicPr>
            <p:cNvPr id="27" name="Picture 2" descr="C:\Users\PKBO06171\Desktop\user-male-icon.png">
              <a:extLst>
                <a:ext uri="{FF2B5EF4-FFF2-40B4-BE49-F238E27FC236}">
                  <a16:creationId xmlns:a16="http://schemas.microsoft.com/office/drawing/2014/main" id="{D4149AB6-9090-D360-CFE1-AE34674A8106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9912600" y="6283440"/>
              <a:ext cx="409320" cy="409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1" name="Groupe 10">
            <a:extLst>
              <a:ext uri="{FF2B5EF4-FFF2-40B4-BE49-F238E27FC236}">
                <a16:creationId xmlns:a16="http://schemas.microsoft.com/office/drawing/2014/main" id="{9451ACF9-1053-3898-274D-BB01A3BCC793}"/>
              </a:ext>
            </a:extLst>
          </p:cNvPr>
          <p:cNvGrpSpPr/>
          <p:nvPr/>
        </p:nvGrpSpPr>
        <p:grpSpPr>
          <a:xfrm>
            <a:off x="7600386" y="3843677"/>
            <a:ext cx="1210682" cy="295149"/>
            <a:chOff x="9912598" y="5766116"/>
            <a:chExt cx="1620002" cy="409320"/>
          </a:xfrm>
        </p:grpSpPr>
        <p:pic>
          <p:nvPicPr>
            <p:cNvPr id="32" name="Picture 2" descr="C:\Users\PKBO06171\Desktop\user-male-icon.png">
              <a:extLst>
                <a:ext uri="{FF2B5EF4-FFF2-40B4-BE49-F238E27FC236}">
                  <a16:creationId xmlns:a16="http://schemas.microsoft.com/office/drawing/2014/main" id="{A029B678-C185-372E-15A4-E0A5152FB7C9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9912598" y="5766116"/>
              <a:ext cx="409319" cy="40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" name="ZoneTexte 12">
              <a:extLst>
                <a:ext uri="{FF2B5EF4-FFF2-40B4-BE49-F238E27FC236}">
                  <a16:creationId xmlns:a16="http://schemas.microsoft.com/office/drawing/2014/main" id="{FD6A1BF5-B5C3-9138-3506-1D5DAA0BDD96}"/>
                </a:ext>
              </a:extLst>
            </p:cNvPr>
            <p:cNvSpPr/>
            <p:nvPr/>
          </p:nvSpPr>
          <p:spPr>
            <a:xfrm>
              <a:off x="10416960" y="5799701"/>
              <a:ext cx="1115640" cy="31810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fr-FR" sz="900" b="1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Joueur</a:t>
              </a:r>
              <a:endParaRPr lang="fr-FR" sz="900" b="0" strike="noStrike" spc="-1" dirty="0">
                <a:latin typeface="+mj-lt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05DABFFB-6984-2040-B1D9-8FF2168B0622}"/>
              </a:ext>
            </a:extLst>
          </p:cNvPr>
          <p:cNvSpPr txBox="1"/>
          <p:nvPr/>
        </p:nvSpPr>
        <p:spPr>
          <a:xfrm>
            <a:off x="414523" y="3594246"/>
            <a:ext cx="1126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Directeur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Communication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71EB0A4-B4A7-3143-8902-AF6CD1ECC10C}"/>
              </a:ext>
            </a:extLst>
          </p:cNvPr>
          <p:cNvSpPr txBox="1"/>
          <p:nvPr/>
        </p:nvSpPr>
        <p:spPr>
          <a:xfrm>
            <a:off x="1507270" y="2055617"/>
            <a:ext cx="409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DRH</a:t>
            </a:r>
          </a:p>
        </p:txBody>
      </p:sp>
      <p:pic>
        <p:nvPicPr>
          <p:cNvPr id="36" name="Picture 2" descr="C:\Users\PKBO06171\Desktop\user-male-icon.png">
            <a:extLst>
              <a:ext uri="{FF2B5EF4-FFF2-40B4-BE49-F238E27FC236}">
                <a16:creationId xmlns:a16="http://schemas.microsoft.com/office/drawing/2014/main" id="{A6B956DD-B995-1684-14A8-3FC3524445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008151" y="2981926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71DC5293-D460-07FD-7BED-A79B678EC210}"/>
              </a:ext>
            </a:extLst>
          </p:cNvPr>
          <p:cNvSpPr txBox="1"/>
          <p:nvPr/>
        </p:nvSpPr>
        <p:spPr>
          <a:xfrm>
            <a:off x="297531" y="2823166"/>
            <a:ext cx="728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Directeur 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Juridique</a:t>
            </a:r>
          </a:p>
        </p:txBody>
      </p:sp>
      <p:sp>
        <p:nvSpPr>
          <p:cNvPr id="38" name="Ellipse 33">
            <a:extLst>
              <a:ext uri="{FF2B5EF4-FFF2-40B4-BE49-F238E27FC236}">
                <a16:creationId xmlns:a16="http://schemas.microsoft.com/office/drawing/2014/main" id="{AAEB1703-DF6F-42AC-68AD-7ACE190978C2}"/>
              </a:ext>
            </a:extLst>
          </p:cNvPr>
          <p:cNvSpPr/>
          <p:nvPr/>
        </p:nvSpPr>
        <p:spPr>
          <a:xfrm>
            <a:off x="3991470" y="2385926"/>
            <a:ext cx="1372618" cy="1027454"/>
          </a:xfrm>
          <a:prstGeom prst="ellipse">
            <a:avLst/>
          </a:prstGeom>
          <a:solidFill>
            <a:srgbClr val="5555C1"/>
          </a:solidFill>
          <a:ln w="9525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 anchorCtr="1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Cellule de crise opérationnelle IT/SSI </a:t>
            </a:r>
            <a:endParaRPr lang="fr-FR" sz="900" b="0" strike="noStrike" spc="-1" dirty="0">
              <a:latin typeface="+mj-lt"/>
            </a:endParaRPr>
          </a:p>
        </p:txBody>
      </p:sp>
      <p:pic>
        <p:nvPicPr>
          <p:cNvPr id="39" name="Picture 2" descr="C:\Users\PKBO06171\Desktop\user-male-icon.png">
            <a:extLst>
              <a:ext uri="{FF2B5EF4-FFF2-40B4-BE49-F238E27FC236}">
                <a16:creationId xmlns:a16="http://schemas.microsoft.com/office/drawing/2014/main" id="{0F682FA7-50BF-8F6F-1FE2-CA9C514758C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26677" y="1813760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7AF974E9-FDA4-5A21-85F2-C49E8C47EE27}"/>
              </a:ext>
            </a:extLst>
          </p:cNvPr>
          <p:cNvSpPr txBox="1"/>
          <p:nvPr/>
        </p:nvSpPr>
        <p:spPr>
          <a:xfrm>
            <a:off x="1901458" y="2086598"/>
            <a:ext cx="932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Responsable(s)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métier</a:t>
            </a:r>
          </a:p>
        </p:txBody>
      </p:sp>
      <p:pic>
        <p:nvPicPr>
          <p:cNvPr id="41" name="Picture 2" descr="C:\Users\PKBO06171\Desktop\user-male-icon.png">
            <a:extLst>
              <a:ext uri="{FF2B5EF4-FFF2-40B4-BE49-F238E27FC236}">
                <a16:creationId xmlns:a16="http://schemas.microsoft.com/office/drawing/2014/main" id="{CA10454F-3DED-4E9E-579A-DCB64B5C6C2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489781" y="2242936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171EE553-A23E-A722-9274-5689703DE3CF}"/>
              </a:ext>
            </a:extLst>
          </p:cNvPr>
          <p:cNvSpPr txBox="1"/>
          <p:nvPr/>
        </p:nvSpPr>
        <p:spPr>
          <a:xfrm>
            <a:off x="5263544" y="2538636"/>
            <a:ext cx="96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Responsables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IT / SSI</a:t>
            </a:r>
          </a:p>
        </p:txBody>
      </p:sp>
      <p:pic>
        <p:nvPicPr>
          <p:cNvPr id="47" name="Picture 2" descr="C:\Users\PKBO06171\Desktop\user-male-icon.png">
            <a:extLst>
              <a:ext uri="{FF2B5EF4-FFF2-40B4-BE49-F238E27FC236}">
                <a16:creationId xmlns:a16="http://schemas.microsoft.com/office/drawing/2014/main" id="{840A59C3-5831-21B5-A0EF-48A0E9384C2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917281" y="3429524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F83F7998-84CD-105E-E146-9E6599C5D348}"/>
              </a:ext>
            </a:extLst>
          </p:cNvPr>
          <p:cNvSpPr txBox="1"/>
          <p:nvPr/>
        </p:nvSpPr>
        <p:spPr>
          <a:xfrm>
            <a:off x="3691044" y="3725224"/>
            <a:ext cx="8617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PRIS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46B6C25A-02CF-6B94-AE16-DD9FF6F68E95}"/>
              </a:ext>
            </a:extLst>
          </p:cNvPr>
          <p:cNvCxnSpPr>
            <a:cxnSpLocks/>
          </p:cNvCxnSpPr>
          <p:nvPr/>
        </p:nvCxnSpPr>
        <p:spPr>
          <a:xfrm flipH="1">
            <a:off x="2308627" y="2563696"/>
            <a:ext cx="699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15B19DE9-4883-D317-DC6F-E242F0C79A10}"/>
              </a:ext>
            </a:extLst>
          </p:cNvPr>
          <p:cNvCxnSpPr>
            <a:cxnSpLocks/>
          </p:cNvCxnSpPr>
          <p:nvPr/>
        </p:nvCxnSpPr>
        <p:spPr>
          <a:xfrm flipH="1">
            <a:off x="2307097" y="3189443"/>
            <a:ext cx="608719" cy="3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A81C1B7-2155-86CC-06DE-B01D8DC0AD93}"/>
              </a:ext>
            </a:extLst>
          </p:cNvPr>
          <p:cNvCxnSpPr>
            <a:cxnSpLocks/>
          </p:cNvCxnSpPr>
          <p:nvPr/>
        </p:nvCxnSpPr>
        <p:spPr>
          <a:xfrm>
            <a:off x="3527884" y="2576875"/>
            <a:ext cx="522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482D4C3-58CC-08D8-8A5B-AF5819F87006}"/>
              </a:ext>
            </a:extLst>
          </p:cNvPr>
          <p:cNvCxnSpPr>
            <a:cxnSpLocks/>
          </p:cNvCxnSpPr>
          <p:nvPr/>
        </p:nvCxnSpPr>
        <p:spPr>
          <a:xfrm>
            <a:off x="3527884" y="3189443"/>
            <a:ext cx="555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ectangle à coins arrondis 35">
            <a:extLst>
              <a:ext uri="{FF2B5EF4-FFF2-40B4-BE49-F238E27FC236}">
                <a16:creationId xmlns:a16="http://schemas.microsoft.com/office/drawing/2014/main" id="{D2856091-7688-CF10-8728-0BEB71A5C1CB}"/>
              </a:ext>
            </a:extLst>
          </p:cNvPr>
          <p:cNvSpPr/>
          <p:nvPr/>
        </p:nvSpPr>
        <p:spPr>
          <a:xfrm>
            <a:off x="5724084" y="4190895"/>
            <a:ext cx="914689" cy="191385"/>
          </a:xfrm>
          <a:prstGeom prst="roundRect">
            <a:avLst>
              <a:gd name="adj" fmla="val 16667"/>
            </a:avLst>
          </a:prstGeom>
          <a:solidFill>
            <a:srgbClr val="21215A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0" rIns="6480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ANIMATION</a:t>
            </a:r>
            <a:endParaRPr lang="fr-FR" sz="900" b="0" strike="noStrike" spc="-1" dirty="0">
              <a:latin typeface="+mj-lt"/>
            </a:endParaRPr>
          </a:p>
        </p:txBody>
      </p:sp>
      <p:pic>
        <p:nvPicPr>
          <p:cNvPr id="46" name="Picture 2" descr="C:\Users\PKBO06171\Desktop\user-male-icon.png">
            <a:extLst>
              <a:ext uri="{FF2B5EF4-FFF2-40B4-BE49-F238E27FC236}">
                <a16:creationId xmlns:a16="http://schemas.microsoft.com/office/drawing/2014/main" id="{2B896A7D-1AA2-E9BC-F2E3-63AD1D1057DA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060965" y="3976209"/>
            <a:ext cx="216237" cy="191385"/>
          </a:xfrm>
          <a:prstGeom prst="rect">
            <a:avLst/>
          </a:prstGeom>
          <a:ln w="0">
            <a:noFill/>
          </a:ln>
        </p:spPr>
      </p:pic>
      <p:pic>
        <p:nvPicPr>
          <p:cNvPr id="54" name="Picture 2" descr="C:\Users\PKBO06171\Desktop\user-male-icon.png">
            <a:extLst>
              <a:ext uri="{FF2B5EF4-FFF2-40B4-BE49-F238E27FC236}">
                <a16:creationId xmlns:a16="http://schemas.microsoft.com/office/drawing/2014/main" id="{2D4502A6-7A14-4C9B-1BB9-51A3F0444B7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709802" y="4190895"/>
            <a:ext cx="181918" cy="175174"/>
          </a:xfrm>
          <a:prstGeom prst="rect">
            <a:avLst/>
          </a:prstGeom>
          <a:ln w="0">
            <a:noFill/>
          </a:ln>
        </p:spPr>
      </p:pic>
      <p:pic>
        <p:nvPicPr>
          <p:cNvPr id="59" name="Image 58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B89D104D-015D-973D-2095-58187522B02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57472" y="3508812"/>
            <a:ext cx="393283" cy="393283"/>
          </a:xfrm>
          <a:prstGeom prst="rect">
            <a:avLst/>
          </a:prstGeom>
        </p:spPr>
      </p:pic>
      <p:pic>
        <p:nvPicPr>
          <p:cNvPr id="60" name="Image 59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7B9E149A-3489-37A1-D89B-E3D9606E5FB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80286" y="4167594"/>
            <a:ext cx="214155" cy="214155"/>
          </a:xfrm>
          <a:prstGeom prst="rect">
            <a:avLst/>
          </a:prstGeom>
        </p:spPr>
      </p:pic>
      <p:pic>
        <p:nvPicPr>
          <p:cNvPr id="62" name="Image 61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B3C5F30A-AA9F-28A2-4DC2-F7D9EBE1D07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038639" y="2412954"/>
            <a:ext cx="362817" cy="362817"/>
          </a:xfrm>
          <a:prstGeom prst="rect">
            <a:avLst/>
          </a:prstGeom>
        </p:spPr>
      </p:pic>
      <p:pic>
        <p:nvPicPr>
          <p:cNvPr id="63" name="Image 62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942888B3-B047-0483-0920-FB54B63875D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540995" y="1714859"/>
            <a:ext cx="362817" cy="362817"/>
          </a:xfrm>
          <a:prstGeom prst="rect">
            <a:avLst/>
          </a:prstGeom>
        </p:spPr>
      </p:pic>
      <p:pic>
        <p:nvPicPr>
          <p:cNvPr id="65" name="Image 64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05D2093C-81AC-DF86-4F9D-C34F9E3B768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96601" y="3255640"/>
            <a:ext cx="362817" cy="362817"/>
          </a:xfrm>
          <a:prstGeom prst="rect">
            <a:avLst/>
          </a:prstGeom>
        </p:spPr>
      </p:pic>
      <p:pic>
        <p:nvPicPr>
          <p:cNvPr id="66" name="Image 65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9FD9AC04-2B8B-9AC2-FD69-2AA43BAD445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085735" y="4402999"/>
            <a:ext cx="191385" cy="191385"/>
          </a:xfrm>
          <a:prstGeom prst="rect">
            <a:avLst/>
          </a:prstGeom>
        </p:spPr>
      </p:pic>
      <p:grpSp>
        <p:nvGrpSpPr>
          <p:cNvPr id="73" name="Groupe 72">
            <a:extLst>
              <a:ext uri="{FF2B5EF4-FFF2-40B4-BE49-F238E27FC236}">
                <a16:creationId xmlns:a16="http://schemas.microsoft.com/office/drawing/2014/main" id="{900F40C0-0460-E508-139E-77A2DC383F91}"/>
              </a:ext>
            </a:extLst>
          </p:cNvPr>
          <p:cNvGrpSpPr/>
          <p:nvPr/>
        </p:nvGrpSpPr>
        <p:grpSpPr>
          <a:xfrm>
            <a:off x="7614459" y="3456250"/>
            <a:ext cx="1278021" cy="291825"/>
            <a:chOff x="7614459" y="3456250"/>
            <a:chExt cx="1278021" cy="291825"/>
          </a:xfrm>
        </p:grpSpPr>
        <p:sp>
          <p:nvSpPr>
            <p:cNvPr id="30" name="ZoneTexte 9">
              <a:extLst>
                <a:ext uri="{FF2B5EF4-FFF2-40B4-BE49-F238E27FC236}">
                  <a16:creationId xmlns:a16="http://schemas.microsoft.com/office/drawing/2014/main" id="{1DA33CE0-FA33-06E9-776F-934603119E37}"/>
                </a:ext>
              </a:extLst>
            </p:cNvPr>
            <p:cNvSpPr/>
            <p:nvPr/>
          </p:nvSpPr>
          <p:spPr>
            <a:xfrm>
              <a:off x="7977313" y="3476076"/>
              <a:ext cx="915167" cy="2293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fr-FR" sz="900" b="1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Observateur</a:t>
              </a:r>
              <a:endParaRPr lang="fr-FR" sz="900" b="0" strike="noStrike" spc="-1" dirty="0">
                <a:latin typeface="+mj-lt"/>
              </a:endParaRPr>
            </a:p>
          </p:txBody>
        </p:sp>
        <p:pic>
          <p:nvPicPr>
            <p:cNvPr id="72" name="Image 71" descr="Une image contenant dessin humoristique, art, conception&#10;&#10;Description générée automatiquement">
              <a:extLst>
                <a:ext uri="{FF2B5EF4-FFF2-40B4-BE49-F238E27FC236}">
                  <a16:creationId xmlns:a16="http://schemas.microsoft.com/office/drawing/2014/main" id="{8BE570C0-2415-EBAE-BDC4-CAAD4CB49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614459" y="3456250"/>
              <a:ext cx="291825" cy="291825"/>
            </a:xfrm>
            <a:prstGeom prst="rect">
              <a:avLst/>
            </a:prstGeom>
          </p:spPr>
        </p:pic>
      </p:grpSp>
      <p:pic>
        <p:nvPicPr>
          <p:cNvPr id="6" name="Picture 2" descr="C:\Users\PKBO06171\Desktop\user-male-icon.png">
            <a:extLst>
              <a:ext uri="{FF2B5EF4-FFF2-40B4-BE49-F238E27FC236}">
                <a16:creationId xmlns:a16="http://schemas.microsoft.com/office/drawing/2014/main" id="{02387E2F-280D-62C1-D107-1D6BD78170B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150177" y="3373248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6F4989C-3E90-66AC-2567-7005A9B39EF7}"/>
              </a:ext>
            </a:extLst>
          </p:cNvPr>
          <p:cNvSpPr txBox="1"/>
          <p:nvPr/>
        </p:nvSpPr>
        <p:spPr>
          <a:xfrm>
            <a:off x="4917745" y="3653205"/>
            <a:ext cx="84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Secrétaire de crise</a:t>
            </a:r>
          </a:p>
        </p:txBody>
      </p:sp>
      <p:pic>
        <p:nvPicPr>
          <p:cNvPr id="18" name="Image 17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1CD0E147-693C-CA5D-4447-BF643114A1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16974" y="1893166"/>
            <a:ext cx="393283" cy="3932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777A894-CE4A-0FC0-2D47-463AE9E1FD7C}"/>
              </a:ext>
            </a:extLst>
          </p:cNvPr>
          <p:cNvSpPr txBox="1"/>
          <p:nvPr/>
        </p:nvSpPr>
        <p:spPr>
          <a:xfrm>
            <a:off x="308303" y="4566342"/>
            <a:ext cx="50765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i="1" dirty="0">
                <a:latin typeface="+mj-lt"/>
              </a:rPr>
              <a:t>(*) Eléments fournis à titre d’exemple, liste non exhaustive des tiers simulés pendant l’exercice</a:t>
            </a: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BA4AAB44-26AE-3312-A4A4-CE8C473983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t>8</a:t>
            </a:fld>
            <a:endParaRPr lang="fr-FR"/>
          </a:p>
        </p:txBody>
      </p:sp>
      <p:pic>
        <p:nvPicPr>
          <p:cNvPr id="4" name="Graphique 3" descr="Crayon avec un remplissage uni">
            <a:extLst>
              <a:ext uri="{FF2B5EF4-FFF2-40B4-BE49-F238E27FC236}">
                <a16:creationId xmlns:a16="http://schemas.microsoft.com/office/drawing/2014/main" id="{3C9CF26D-86EB-81B6-810A-150576E7FF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5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000" y="76513"/>
            <a:ext cx="6449868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ORGANISATION DES CELLULES DE CRISE C3</a:t>
            </a:r>
            <a:endParaRPr lang="fr-FR" altLang="fr-FR" sz="2200" b="1" i="1" dirty="0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2" name="Ellipse 33">
            <a:extLst>
              <a:ext uri="{FF2B5EF4-FFF2-40B4-BE49-F238E27FC236}">
                <a16:creationId xmlns:a16="http://schemas.microsoft.com/office/drawing/2014/main" id="{4A399D7D-B620-DDB4-052E-31F5D78B1D6C}"/>
              </a:ext>
            </a:extLst>
          </p:cNvPr>
          <p:cNvSpPr/>
          <p:nvPr/>
        </p:nvSpPr>
        <p:spPr>
          <a:xfrm>
            <a:off x="1042470" y="2368604"/>
            <a:ext cx="1333286" cy="1027454"/>
          </a:xfrm>
          <a:prstGeom prst="ellipse">
            <a:avLst/>
          </a:prstGeom>
          <a:solidFill>
            <a:srgbClr val="AD112B"/>
          </a:solidFill>
          <a:ln w="9525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 anchorCtr="1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Cellule de crise stratégique </a:t>
            </a:r>
            <a:endParaRPr lang="fr-FR" sz="900" b="0" strike="noStrike" spc="-1" dirty="0">
              <a:latin typeface="+mj-lt"/>
            </a:endParaRPr>
          </a:p>
        </p:txBody>
      </p:sp>
      <p:pic>
        <p:nvPicPr>
          <p:cNvPr id="6" name="Picture 2" descr="C:\Users\PKBO06171\Desktop\user-male-icon.png">
            <a:extLst>
              <a:ext uri="{FF2B5EF4-FFF2-40B4-BE49-F238E27FC236}">
                <a16:creationId xmlns:a16="http://schemas.microsoft.com/office/drawing/2014/main" id="{AAE3B08A-FE87-42D6-BB6A-85224F44926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35128" y="2433904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4CFB91-1733-E9C7-0716-28581159F4EC}"/>
              </a:ext>
            </a:extLst>
          </p:cNvPr>
          <p:cNvSpPr txBox="1"/>
          <p:nvPr/>
        </p:nvSpPr>
        <p:spPr>
          <a:xfrm>
            <a:off x="908067" y="2088890"/>
            <a:ext cx="409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5FEE21-DC91-54CE-1569-DA93D0C5503F}"/>
              </a:ext>
            </a:extLst>
          </p:cNvPr>
          <p:cNvSpPr txBox="1"/>
          <p:nvPr/>
        </p:nvSpPr>
        <p:spPr>
          <a:xfrm>
            <a:off x="2939681" y="3300937"/>
            <a:ext cx="409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RSSI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371613-5F49-145A-78C2-CF5B19908415}"/>
              </a:ext>
            </a:extLst>
          </p:cNvPr>
          <p:cNvSpPr txBox="1"/>
          <p:nvPr/>
        </p:nvSpPr>
        <p:spPr>
          <a:xfrm>
            <a:off x="2935128" y="2759140"/>
            <a:ext cx="409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DSI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D88FE6-9DC6-F9F4-BA4A-D5515E474740}"/>
              </a:ext>
            </a:extLst>
          </p:cNvPr>
          <p:cNvSpPr txBox="1"/>
          <p:nvPr/>
        </p:nvSpPr>
        <p:spPr>
          <a:xfrm>
            <a:off x="2012853" y="3670421"/>
            <a:ext cx="689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Secrétaire de crise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B50C4817-8073-123E-7B8E-3B04B351A5EC}"/>
              </a:ext>
            </a:extLst>
          </p:cNvPr>
          <p:cNvSpPr/>
          <p:nvPr/>
        </p:nvSpPr>
        <p:spPr>
          <a:xfrm>
            <a:off x="6929361" y="555590"/>
            <a:ext cx="1908472" cy="264907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0" rIns="6480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fr-FR" sz="7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Simulation des tiers </a:t>
            </a: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avec stimuli (*)</a:t>
            </a:r>
            <a:endParaRPr lang="fr-FR" sz="7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21215A"/>
                </a:solidFill>
                <a:latin typeface="+mj-lt"/>
                <a:ea typeface="DejaVu Sans"/>
              </a:rPr>
              <a:t>Interne</a:t>
            </a: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: 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Collaborateurs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Directions métier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Personne réalisant une veille médiatique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Chargé du support/standard</a:t>
            </a:r>
            <a:endParaRPr lang="fr-FR" sz="7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Administrateurs systèmes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Responsable sureté</a:t>
            </a:r>
            <a:endParaRPr lang="fr-FR" sz="7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fr-FR" sz="7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21215A"/>
                </a:solidFill>
                <a:latin typeface="+mj-lt"/>
                <a:ea typeface="DejaVu Sans"/>
              </a:rPr>
              <a:t>Externe</a:t>
            </a: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: </a:t>
            </a:r>
            <a:endParaRPr lang="fr-FR" sz="700" b="0" strike="noStrike" spc="-1" dirty="0">
              <a:latin typeface="+mj-lt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ANSSI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Experts PRIS / Journal spécialisé / SIEM-SOC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Assurance cybersécurité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Autorités compétentes (préfecture, ministère, etc.)</a:t>
            </a:r>
            <a:endParaRPr lang="fr-FR" sz="7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COJO (Paris 2024)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Média et Journalistes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Pirate informatique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Utilisateur et spectateur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"/>
              <a:tabLst>
                <a:tab pos="0" algn="l"/>
              </a:tabLst>
            </a:pPr>
            <a:r>
              <a:rPr lang="fr-FR" sz="700" b="1" spc="-1" dirty="0">
                <a:solidFill>
                  <a:srgbClr val="000000"/>
                </a:solidFill>
                <a:latin typeface="+mj-lt"/>
                <a:ea typeface="DejaVu Sans"/>
              </a:rPr>
              <a:t>Fournisseur de services</a:t>
            </a:r>
            <a:endParaRPr lang="fr-FR" sz="700" b="1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fr-FR" sz="700" b="0" strike="noStrike" spc="-1" dirty="0">
              <a:latin typeface="+mj-lt"/>
            </a:endParaRPr>
          </a:p>
        </p:txBody>
      </p:sp>
      <p:pic>
        <p:nvPicPr>
          <p:cNvPr id="24" name="Picture 2" descr="C:\Users\PKBO06171\Desktop\user-male-icon.png">
            <a:extLst>
              <a:ext uri="{FF2B5EF4-FFF2-40B4-BE49-F238E27FC236}">
                <a16:creationId xmlns:a16="http://schemas.microsoft.com/office/drawing/2014/main" id="{E78E6152-C046-8340-CBAE-D6A1D7465432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35547" y="3594387"/>
            <a:ext cx="409320" cy="320760"/>
          </a:xfrm>
          <a:prstGeom prst="rect">
            <a:avLst/>
          </a:prstGeom>
          <a:ln w="0">
            <a:noFill/>
          </a:ln>
        </p:spPr>
      </p:pic>
      <p:grpSp>
        <p:nvGrpSpPr>
          <p:cNvPr id="25" name="Groupe 4">
            <a:extLst>
              <a:ext uri="{FF2B5EF4-FFF2-40B4-BE49-F238E27FC236}">
                <a16:creationId xmlns:a16="http://schemas.microsoft.com/office/drawing/2014/main" id="{7215F998-DE10-9AED-A022-726016B440E8}"/>
              </a:ext>
            </a:extLst>
          </p:cNvPr>
          <p:cNvGrpSpPr/>
          <p:nvPr/>
        </p:nvGrpSpPr>
        <p:grpSpPr>
          <a:xfrm>
            <a:off x="7620708" y="4364834"/>
            <a:ext cx="1489674" cy="295148"/>
            <a:chOff x="9912600" y="6283440"/>
            <a:chExt cx="1993320" cy="409320"/>
          </a:xfrm>
        </p:grpSpPr>
        <p:sp>
          <p:nvSpPr>
            <p:cNvPr id="26" name="ZoneTexte 5">
              <a:extLst>
                <a:ext uri="{FF2B5EF4-FFF2-40B4-BE49-F238E27FC236}">
                  <a16:creationId xmlns:a16="http://schemas.microsoft.com/office/drawing/2014/main" id="{FD320B72-3E70-83F1-00EE-0997E2DB15D7}"/>
                </a:ext>
              </a:extLst>
            </p:cNvPr>
            <p:cNvSpPr/>
            <p:nvPr/>
          </p:nvSpPr>
          <p:spPr>
            <a:xfrm>
              <a:off x="10354680" y="6362022"/>
              <a:ext cx="1551240" cy="31810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fr-FR" sz="900" b="1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Animateur</a:t>
              </a:r>
              <a:endParaRPr lang="fr-FR" sz="900" b="0" strike="noStrike" spc="-1" dirty="0">
                <a:latin typeface="+mj-lt"/>
              </a:endParaRPr>
            </a:p>
          </p:txBody>
        </p:sp>
        <p:pic>
          <p:nvPicPr>
            <p:cNvPr id="27" name="Picture 2" descr="C:\Users\PKBO06171\Desktop\user-male-icon.png">
              <a:extLst>
                <a:ext uri="{FF2B5EF4-FFF2-40B4-BE49-F238E27FC236}">
                  <a16:creationId xmlns:a16="http://schemas.microsoft.com/office/drawing/2014/main" id="{D4149AB6-9090-D360-CFE1-AE34674A8106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9912600" y="6283440"/>
              <a:ext cx="409320" cy="409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8" name="Groupe 7">
            <a:extLst>
              <a:ext uri="{FF2B5EF4-FFF2-40B4-BE49-F238E27FC236}">
                <a16:creationId xmlns:a16="http://schemas.microsoft.com/office/drawing/2014/main" id="{AC081518-D506-15CE-B65F-788ACB327005}"/>
              </a:ext>
            </a:extLst>
          </p:cNvPr>
          <p:cNvGrpSpPr/>
          <p:nvPr/>
        </p:nvGrpSpPr>
        <p:grpSpPr>
          <a:xfrm>
            <a:off x="7620711" y="3580950"/>
            <a:ext cx="1343778" cy="295148"/>
            <a:chOff x="9912600" y="5271480"/>
            <a:chExt cx="1798097" cy="409320"/>
          </a:xfrm>
        </p:grpSpPr>
        <p:pic>
          <p:nvPicPr>
            <p:cNvPr id="29" name="Picture 2" descr="C:\Users\PKBO06171\Desktop\user-male-icon.png">
              <a:extLst>
                <a:ext uri="{FF2B5EF4-FFF2-40B4-BE49-F238E27FC236}">
                  <a16:creationId xmlns:a16="http://schemas.microsoft.com/office/drawing/2014/main" id="{14C73982-FCA2-38F2-1E40-429BB7C36293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9912600" y="5271480"/>
              <a:ext cx="409320" cy="40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" name="ZoneTexte 9">
              <a:extLst>
                <a:ext uri="{FF2B5EF4-FFF2-40B4-BE49-F238E27FC236}">
                  <a16:creationId xmlns:a16="http://schemas.microsoft.com/office/drawing/2014/main" id="{1DA33CE0-FA33-06E9-776F-934603119E37}"/>
                </a:ext>
              </a:extLst>
            </p:cNvPr>
            <p:cNvSpPr/>
            <p:nvPr/>
          </p:nvSpPr>
          <p:spPr>
            <a:xfrm>
              <a:off x="10416960" y="5313133"/>
              <a:ext cx="1293737" cy="31810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fr-FR" sz="900" b="1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Observateur</a:t>
              </a:r>
              <a:endParaRPr lang="fr-FR" sz="900" b="0" strike="noStrike" spc="-1" dirty="0">
                <a:latin typeface="+mj-lt"/>
              </a:endParaRPr>
            </a:p>
          </p:txBody>
        </p:sp>
      </p:grpSp>
      <p:pic>
        <p:nvPicPr>
          <p:cNvPr id="4" name="Picture 2" descr="C:\Users\PKBO06171\Desktop\user-male-icon.png">
            <a:extLst>
              <a:ext uri="{FF2B5EF4-FFF2-40B4-BE49-F238E27FC236}">
                <a16:creationId xmlns:a16="http://schemas.microsoft.com/office/drawing/2014/main" id="{3C56D56A-4FF7-ECD3-9765-B946FD3928F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2377" y="2922278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DABFFB-6984-2040-B1D9-8FF2168B0622}"/>
              </a:ext>
            </a:extLst>
          </p:cNvPr>
          <p:cNvSpPr txBox="1"/>
          <p:nvPr/>
        </p:nvSpPr>
        <p:spPr>
          <a:xfrm>
            <a:off x="179512" y="3210530"/>
            <a:ext cx="1126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Directeur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Communication</a:t>
            </a:r>
          </a:p>
        </p:txBody>
      </p:sp>
      <p:pic>
        <p:nvPicPr>
          <p:cNvPr id="11" name="Picture 2" descr="C:\Users\PKBO06171\Desktop\user-male-icon.png">
            <a:extLst>
              <a:ext uri="{FF2B5EF4-FFF2-40B4-BE49-F238E27FC236}">
                <a16:creationId xmlns:a16="http://schemas.microsoft.com/office/drawing/2014/main" id="{D185818F-C836-2A3A-E8D4-7809B2A2BC1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441000" y="3467657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A77D431-BE4A-D84C-6937-7BD2EEB7BD4B}"/>
              </a:ext>
            </a:extLst>
          </p:cNvPr>
          <p:cNvSpPr txBox="1"/>
          <p:nvPr/>
        </p:nvSpPr>
        <p:spPr>
          <a:xfrm>
            <a:off x="1088135" y="3755909"/>
            <a:ext cx="1126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Directeur 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Financier</a:t>
            </a:r>
          </a:p>
        </p:txBody>
      </p:sp>
      <p:pic>
        <p:nvPicPr>
          <p:cNvPr id="34" name="Picture 2" descr="C:\Users\PKBO06171\Desktop\user-male-icon.png">
            <a:extLst>
              <a:ext uri="{FF2B5EF4-FFF2-40B4-BE49-F238E27FC236}">
                <a16:creationId xmlns:a16="http://schemas.microsoft.com/office/drawing/2014/main" id="{69C4CE76-DDA8-2F90-25F5-ABCB1544741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467238" y="1719748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71EB0A4-B4A7-3143-8902-AF6CD1ECC10C}"/>
              </a:ext>
            </a:extLst>
          </p:cNvPr>
          <p:cNvSpPr txBox="1"/>
          <p:nvPr/>
        </p:nvSpPr>
        <p:spPr>
          <a:xfrm>
            <a:off x="1467238" y="2044984"/>
            <a:ext cx="409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DRH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1DC5293-D460-07FD-7BED-A79B678EC210}"/>
              </a:ext>
            </a:extLst>
          </p:cNvPr>
          <p:cNvSpPr txBox="1"/>
          <p:nvPr/>
        </p:nvSpPr>
        <p:spPr>
          <a:xfrm>
            <a:off x="359532" y="2526454"/>
            <a:ext cx="697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Directeur 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Juridique</a:t>
            </a:r>
          </a:p>
        </p:txBody>
      </p:sp>
      <p:sp>
        <p:nvSpPr>
          <p:cNvPr id="38" name="Ellipse 33">
            <a:extLst>
              <a:ext uri="{FF2B5EF4-FFF2-40B4-BE49-F238E27FC236}">
                <a16:creationId xmlns:a16="http://schemas.microsoft.com/office/drawing/2014/main" id="{AAEB1703-DF6F-42AC-68AD-7ACE190978C2}"/>
              </a:ext>
            </a:extLst>
          </p:cNvPr>
          <p:cNvSpPr/>
          <p:nvPr/>
        </p:nvSpPr>
        <p:spPr>
          <a:xfrm>
            <a:off x="3907301" y="2377782"/>
            <a:ext cx="1333286" cy="1027454"/>
          </a:xfrm>
          <a:prstGeom prst="ellipse">
            <a:avLst/>
          </a:prstGeom>
          <a:solidFill>
            <a:srgbClr val="5555C1"/>
          </a:solidFill>
          <a:ln w="9525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Cellule de crise opérationnelle IT/SSI</a:t>
            </a:r>
            <a:endParaRPr lang="fr-FR" sz="900" b="0" strike="noStrike" spc="-1" dirty="0">
              <a:latin typeface="+mj-lt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AF974E9-FDA4-5A21-85F2-C49E8C47EE27}"/>
              </a:ext>
            </a:extLst>
          </p:cNvPr>
          <p:cNvSpPr txBox="1"/>
          <p:nvPr/>
        </p:nvSpPr>
        <p:spPr>
          <a:xfrm>
            <a:off x="1763688" y="2069401"/>
            <a:ext cx="1045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Responsable(s)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métier</a:t>
            </a:r>
          </a:p>
        </p:txBody>
      </p:sp>
      <p:pic>
        <p:nvPicPr>
          <p:cNvPr id="41" name="Picture 2" descr="C:\Users\PKBO06171\Desktop\user-male-icon.png">
            <a:extLst>
              <a:ext uri="{FF2B5EF4-FFF2-40B4-BE49-F238E27FC236}">
                <a16:creationId xmlns:a16="http://schemas.microsoft.com/office/drawing/2014/main" id="{CA10454F-3DED-4E9E-579A-DCB64B5C6C2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66189" y="1725988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171EE553-A23E-A722-9274-5689703DE3CF}"/>
              </a:ext>
            </a:extLst>
          </p:cNvPr>
          <p:cNvSpPr txBox="1"/>
          <p:nvPr/>
        </p:nvSpPr>
        <p:spPr>
          <a:xfrm>
            <a:off x="4139952" y="2021688"/>
            <a:ext cx="86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Responsables</a:t>
            </a:r>
          </a:p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IT / SSI</a:t>
            </a:r>
          </a:p>
        </p:txBody>
      </p:sp>
      <p:pic>
        <p:nvPicPr>
          <p:cNvPr id="47" name="Picture 2" descr="C:\Users\PKBO06171\Desktop\user-male-icon.png">
            <a:extLst>
              <a:ext uri="{FF2B5EF4-FFF2-40B4-BE49-F238E27FC236}">
                <a16:creationId xmlns:a16="http://schemas.microsoft.com/office/drawing/2014/main" id="{840A59C3-5831-21B5-A0EF-48A0E9384C2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185240" y="3200906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F83F7998-84CD-105E-E146-9E6599C5D348}"/>
              </a:ext>
            </a:extLst>
          </p:cNvPr>
          <p:cNvSpPr txBox="1"/>
          <p:nvPr/>
        </p:nvSpPr>
        <p:spPr>
          <a:xfrm>
            <a:off x="4943395" y="3496606"/>
            <a:ext cx="8617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PRIS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7358973-9AAD-68B7-2021-E2BAB3528AB6}"/>
              </a:ext>
            </a:extLst>
          </p:cNvPr>
          <p:cNvCxnSpPr>
            <a:cxnSpLocks/>
          </p:cNvCxnSpPr>
          <p:nvPr/>
        </p:nvCxnSpPr>
        <p:spPr>
          <a:xfrm flipH="1">
            <a:off x="2385192" y="2563696"/>
            <a:ext cx="406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CCFDC1FC-D438-F5D2-1787-614F7C6D5567}"/>
              </a:ext>
            </a:extLst>
          </p:cNvPr>
          <p:cNvCxnSpPr>
            <a:cxnSpLocks/>
          </p:cNvCxnSpPr>
          <p:nvPr/>
        </p:nvCxnSpPr>
        <p:spPr>
          <a:xfrm flipH="1">
            <a:off x="2430988" y="3198079"/>
            <a:ext cx="406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0ED4C699-A3CD-3189-5CB7-D50DB1A6FF50}"/>
              </a:ext>
            </a:extLst>
          </p:cNvPr>
          <p:cNvCxnSpPr>
            <a:cxnSpLocks/>
          </p:cNvCxnSpPr>
          <p:nvPr/>
        </p:nvCxnSpPr>
        <p:spPr>
          <a:xfrm>
            <a:off x="3468818" y="2563696"/>
            <a:ext cx="410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5FE9DC2-0CF1-827F-60A9-2C945BE2D402}"/>
              </a:ext>
            </a:extLst>
          </p:cNvPr>
          <p:cNvCxnSpPr>
            <a:cxnSpLocks/>
          </p:cNvCxnSpPr>
          <p:nvPr/>
        </p:nvCxnSpPr>
        <p:spPr>
          <a:xfrm>
            <a:off x="3493793" y="3181235"/>
            <a:ext cx="410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9" name="Image 58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AFF9BB60-D1FE-9B8D-3B9D-8BFB9C5A223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178642" y="3323974"/>
            <a:ext cx="362817" cy="362817"/>
          </a:xfrm>
          <a:prstGeom prst="rect">
            <a:avLst/>
          </a:prstGeom>
        </p:spPr>
      </p:pic>
      <p:pic>
        <p:nvPicPr>
          <p:cNvPr id="60" name="Image 59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F4732300-9B92-6575-02AF-286132A4433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31318" y="1743127"/>
            <a:ext cx="362817" cy="362817"/>
          </a:xfrm>
          <a:prstGeom prst="rect">
            <a:avLst/>
          </a:prstGeom>
        </p:spPr>
      </p:pic>
      <p:pic>
        <p:nvPicPr>
          <p:cNvPr id="61" name="Image 60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5834C720-50B5-366B-B80F-F24AF88B16C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959017" y="2964046"/>
            <a:ext cx="362817" cy="362817"/>
          </a:xfrm>
          <a:prstGeom prst="rect">
            <a:avLst/>
          </a:prstGeom>
        </p:spPr>
      </p:pic>
      <p:pic>
        <p:nvPicPr>
          <p:cNvPr id="64" name="Image 63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DDBF5335-5F1F-8227-E9AE-F64462F9302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118199" y="1736680"/>
            <a:ext cx="362817" cy="362817"/>
          </a:xfrm>
          <a:prstGeom prst="rect">
            <a:avLst/>
          </a:prstGeom>
        </p:spPr>
      </p:pic>
      <p:pic>
        <p:nvPicPr>
          <p:cNvPr id="65" name="Image 64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6E3CEF43-16B8-20B4-96F2-3DB50F40D2F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530561" y="2175296"/>
            <a:ext cx="362817" cy="362817"/>
          </a:xfrm>
          <a:prstGeom prst="rect">
            <a:avLst/>
          </a:prstGeom>
        </p:spPr>
      </p:pic>
      <p:pic>
        <p:nvPicPr>
          <p:cNvPr id="67" name="Image 20">
            <a:extLst>
              <a:ext uri="{FF2B5EF4-FFF2-40B4-BE49-F238E27FC236}">
                <a16:creationId xmlns:a16="http://schemas.microsoft.com/office/drawing/2014/main" id="{41B6259B-AA74-1765-7892-D5525D1C6F1B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4439833" y="1271569"/>
            <a:ext cx="291893" cy="306172"/>
          </a:xfrm>
          <a:prstGeom prst="rect">
            <a:avLst/>
          </a:prstGeom>
          <a:ln w="0">
            <a:noFill/>
          </a:ln>
        </p:spPr>
      </p:pic>
      <p:sp>
        <p:nvSpPr>
          <p:cNvPr id="68" name="ZoneTexte 21">
            <a:extLst>
              <a:ext uri="{FF2B5EF4-FFF2-40B4-BE49-F238E27FC236}">
                <a16:creationId xmlns:a16="http://schemas.microsoft.com/office/drawing/2014/main" id="{DC8BC2C0-F887-0208-0F18-327AB8853DC4}"/>
              </a:ext>
            </a:extLst>
          </p:cNvPr>
          <p:cNvSpPr/>
          <p:nvPr/>
        </p:nvSpPr>
        <p:spPr>
          <a:xfrm>
            <a:off x="4872351" y="1269533"/>
            <a:ext cx="1286585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FFCDD2"/>
            </a:solidFill>
            <a:prstDash val="sysDot"/>
            <a:round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1" strike="noStrike" spc="-1" dirty="0">
                <a:solidFill>
                  <a:srgbClr val="21215A"/>
                </a:solidFill>
                <a:latin typeface="+mj-lt"/>
                <a:ea typeface="DejaVu Sans"/>
              </a:rPr>
              <a:t>Durée de l’exercice </a:t>
            </a:r>
            <a:r>
              <a:rPr lang="fr-FR" sz="8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: </a:t>
            </a:r>
            <a:br>
              <a:rPr sz="1000" dirty="0">
                <a:latin typeface="+mj-lt"/>
              </a:rPr>
            </a:br>
            <a:r>
              <a:rPr lang="fr-FR" sz="800" spc="-1" dirty="0">
                <a:solidFill>
                  <a:srgbClr val="21215A"/>
                </a:solidFill>
                <a:latin typeface="+mj-lt"/>
              </a:rPr>
              <a:t>5,5 heures</a:t>
            </a:r>
            <a:endParaRPr lang="fr-FR" sz="800" b="0" strike="noStrike" spc="-1" dirty="0">
              <a:latin typeface="+mj-lt"/>
            </a:endParaRP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B94CCD75-A4FC-45D9-44BD-F6F62A4BB064}"/>
              </a:ext>
            </a:extLst>
          </p:cNvPr>
          <p:cNvGrpSpPr/>
          <p:nvPr/>
        </p:nvGrpSpPr>
        <p:grpSpPr>
          <a:xfrm>
            <a:off x="7621429" y="3964501"/>
            <a:ext cx="1209961" cy="305982"/>
            <a:chOff x="7621429" y="3846710"/>
            <a:chExt cx="1209961" cy="305982"/>
          </a:xfrm>
        </p:grpSpPr>
        <p:sp>
          <p:nvSpPr>
            <p:cNvPr id="33" name="ZoneTexte 12">
              <a:extLst>
                <a:ext uri="{FF2B5EF4-FFF2-40B4-BE49-F238E27FC236}">
                  <a16:creationId xmlns:a16="http://schemas.microsoft.com/office/drawing/2014/main" id="{FD6A1BF5-B5C3-9138-3506-1D5DAA0BDD96}"/>
                </a:ext>
              </a:extLst>
            </p:cNvPr>
            <p:cNvSpPr/>
            <p:nvPr/>
          </p:nvSpPr>
          <p:spPr>
            <a:xfrm>
              <a:off x="7997635" y="3885012"/>
              <a:ext cx="833755" cy="2293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fr-FR" sz="900" b="1" strike="noStrike" spc="-1" dirty="0">
                  <a:solidFill>
                    <a:srgbClr val="000000"/>
                  </a:solidFill>
                  <a:latin typeface="+mj-lt"/>
                  <a:ea typeface="DejaVu Sans"/>
                </a:rPr>
                <a:t>Joueur</a:t>
              </a:r>
              <a:endParaRPr lang="fr-FR" sz="900" b="0" strike="noStrike" spc="-1" dirty="0">
                <a:latin typeface="+mj-lt"/>
              </a:endParaRPr>
            </a:p>
          </p:txBody>
        </p:sp>
        <p:pic>
          <p:nvPicPr>
            <p:cNvPr id="69" name="Image 68" descr="Une image contenant dessin humoristique, art, conception&#10;&#10;Description générée automatiquement">
              <a:extLst>
                <a:ext uri="{FF2B5EF4-FFF2-40B4-BE49-F238E27FC236}">
                  <a16:creationId xmlns:a16="http://schemas.microsoft.com/office/drawing/2014/main" id="{F6F6A73B-D8A9-2FE6-0ABC-3323E7298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7621429" y="3846710"/>
              <a:ext cx="305982" cy="305982"/>
            </a:xfrm>
            <a:prstGeom prst="rect">
              <a:avLst/>
            </a:prstGeom>
          </p:spPr>
        </p:pic>
      </p:grpSp>
      <p:sp>
        <p:nvSpPr>
          <p:cNvPr id="5" name="Rectangle à coins arrondis 35">
            <a:extLst>
              <a:ext uri="{FF2B5EF4-FFF2-40B4-BE49-F238E27FC236}">
                <a16:creationId xmlns:a16="http://schemas.microsoft.com/office/drawing/2014/main" id="{09E56065-E780-6EA7-81FF-842EAF4C13A6}"/>
              </a:ext>
            </a:extLst>
          </p:cNvPr>
          <p:cNvSpPr/>
          <p:nvPr/>
        </p:nvSpPr>
        <p:spPr>
          <a:xfrm>
            <a:off x="5724084" y="4190895"/>
            <a:ext cx="985718" cy="191385"/>
          </a:xfrm>
          <a:prstGeom prst="roundRect">
            <a:avLst>
              <a:gd name="adj" fmla="val 16667"/>
            </a:avLst>
          </a:prstGeom>
          <a:solidFill>
            <a:srgbClr val="21215A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0" rIns="6480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ANIMATION</a:t>
            </a:r>
            <a:endParaRPr lang="fr-FR" sz="900" b="0" strike="noStrike" spc="-1" dirty="0">
              <a:latin typeface="+mj-lt"/>
            </a:endParaRPr>
          </a:p>
        </p:txBody>
      </p:sp>
      <p:pic>
        <p:nvPicPr>
          <p:cNvPr id="12" name="Picture 2" descr="C:\Users\PKBO06171\Desktop\user-male-icon.png">
            <a:extLst>
              <a:ext uri="{FF2B5EF4-FFF2-40B4-BE49-F238E27FC236}">
                <a16:creationId xmlns:a16="http://schemas.microsoft.com/office/drawing/2014/main" id="{F5C82A74-6835-22DE-9986-459BECF2140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083955" y="3976209"/>
            <a:ext cx="216237" cy="191385"/>
          </a:xfrm>
          <a:prstGeom prst="rect">
            <a:avLst/>
          </a:prstGeom>
          <a:ln w="0">
            <a:noFill/>
          </a:ln>
        </p:spPr>
      </p:pic>
      <p:pic>
        <p:nvPicPr>
          <p:cNvPr id="15" name="Picture 2" descr="C:\Users\PKBO06171\Desktop\user-male-icon.png">
            <a:extLst>
              <a:ext uri="{FF2B5EF4-FFF2-40B4-BE49-F238E27FC236}">
                <a16:creationId xmlns:a16="http://schemas.microsoft.com/office/drawing/2014/main" id="{B1CE449D-215D-6461-E469-DD9271C2466E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766346" y="4190895"/>
            <a:ext cx="181918" cy="175174"/>
          </a:xfrm>
          <a:prstGeom prst="rect">
            <a:avLst/>
          </a:prstGeom>
          <a:ln w="0">
            <a:noFill/>
          </a:ln>
        </p:spPr>
      </p:pic>
      <p:pic>
        <p:nvPicPr>
          <p:cNvPr id="16" name="Image 15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2796428F-056B-D468-EE87-A0AE9D8C569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80286" y="4167594"/>
            <a:ext cx="214155" cy="214155"/>
          </a:xfrm>
          <a:prstGeom prst="rect">
            <a:avLst/>
          </a:prstGeom>
        </p:spPr>
      </p:pic>
      <p:pic>
        <p:nvPicPr>
          <p:cNvPr id="19" name="Image 18" descr="Une image contenant dessin humoristique, art, conception&#10;&#10;Description générée automatiquement">
            <a:extLst>
              <a:ext uri="{FF2B5EF4-FFF2-40B4-BE49-F238E27FC236}">
                <a16:creationId xmlns:a16="http://schemas.microsoft.com/office/drawing/2014/main" id="{875A1B9F-B2D9-88C4-6DA4-18D622645D9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08725" y="4402999"/>
            <a:ext cx="191385" cy="191385"/>
          </a:xfrm>
          <a:prstGeom prst="rect">
            <a:avLst/>
          </a:prstGeom>
        </p:spPr>
      </p:pic>
      <p:pic>
        <p:nvPicPr>
          <p:cNvPr id="18" name="Picture 2" descr="C:\Users\PKBO06171\Desktop\user-male-icon.png">
            <a:extLst>
              <a:ext uri="{FF2B5EF4-FFF2-40B4-BE49-F238E27FC236}">
                <a16:creationId xmlns:a16="http://schemas.microsoft.com/office/drawing/2014/main" id="{D6E75FB3-E235-E23D-453C-A229B3125468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28399" y="2244949"/>
            <a:ext cx="409320" cy="32076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2" descr="C:\Users\PKBO06171\Desktop\user-male-icon.png">
            <a:extLst>
              <a:ext uri="{FF2B5EF4-FFF2-40B4-BE49-F238E27FC236}">
                <a16:creationId xmlns:a16="http://schemas.microsoft.com/office/drawing/2014/main" id="{93167B51-36D1-0619-6BAF-379E69536EF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94060" y="3420389"/>
            <a:ext cx="409320" cy="320760"/>
          </a:xfrm>
          <a:prstGeom prst="rect">
            <a:avLst/>
          </a:prstGeom>
          <a:ln w="0">
            <a:noFill/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C66DEF5-BD5B-9484-2F72-413FA745BB1A}"/>
              </a:ext>
            </a:extLst>
          </p:cNvPr>
          <p:cNvSpPr txBox="1"/>
          <p:nvPr/>
        </p:nvSpPr>
        <p:spPr>
          <a:xfrm>
            <a:off x="3861628" y="3700346"/>
            <a:ext cx="84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21215A"/>
                </a:solidFill>
                <a:latin typeface="+mj-lt"/>
              </a:rPr>
              <a:t>Secrétaire de crise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7ADCC50-7CD9-6884-84AA-196FC4910276}"/>
              </a:ext>
            </a:extLst>
          </p:cNvPr>
          <p:cNvSpPr txBox="1"/>
          <p:nvPr/>
        </p:nvSpPr>
        <p:spPr>
          <a:xfrm>
            <a:off x="308303" y="4566342"/>
            <a:ext cx="50765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i="1" dirty="0">
                <a:latin typeface="+mj-lt"/>
              </a:rPr>
              <a:t>(*) Eléments fournis à titre d’exemple, liste non exhaustive des tiers simulés pendant l’exercice</a:t>
            </a:r>
          </a:p>
        </p:txBody>
      </p: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E5E8BD08-A26C-A56A-7AD9-AE4E5B605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t>9</a:t>
            </a:fld>
            <a:endParaRPr lang="fr-FR"/>
          </a:p>
        </p:txBody>
      </p:sp>
      <p:pic>
        <p:nvPicPr>
          <p:cNvPr id="3" name="Graphique 2" descr="Crayon avec un remplissage uni">
            <a:extLst>
              <a:ext uri="{FF2B5EF4-FFF2-40B4-BE49-F238E27FC236}">
                <a16:creationId xmlns:a16="http://schemas.microsoft.com/office/drawing/2014/main" id="{BBAFB663-5EF8-E780-E4D0-659E51B36D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7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NSSI.pptx" id="{0E6EEA94-5464-4C92-83FF-B6ED74518104}" vid="{6442855A-3051-4704-AF95-0556FDEAEC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7A60771C5753A247A9E629B69FD0F51E04008CADD432277C4847B2BA10169F6FEA9C" ma:contentTypeVersion="11" ma:contentTypeDescription="Create a new document." ma:contentTypeScope="" ma:versionID="90e38ad4c0f3cc9c766f4e0ccd026907">
  <xsd:schema xmlns:xsd="http://www.w3.org/2001/XMLSchema" xmlns:xs="http://www.w3.org/2001/XMLSchema" xmlns:p="http://schemas.microsoft.com/office/2006/metadata/properties" xmlns:ns2="1816b032-e785-4a92-aab6-14b1d6107930" xmlns:ns3="2daf3c66-56ff-4ce1-8e2a-6bae980b5957" targetNamespace="http://schemas.microsoft.com/office/2006/metadata/properties" ma:root="true" ma:fieldsID="dfde7077e9be81f16bbf20d6b22b10a6" ns2:_="" ns3:_="">
    <xsd:import namespace="1816b032-e785-4a92-aab6-14b1d6107930"/>
    <xsd:import namespace="2daf3c66-56ff-4ce1-8e2a-6bae980b59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16b032-e785-4a92-aab6-14b1d61079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3c66-56ff-4ce1-8e2a-6bae980b5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20AC1C-7433-4929-989E-00E0F55DF2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795441-661F-40BC-9E30-95A090789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16b032-e785-4a92-aab6-14b1d6107930"/>
    <ds:schemaRef ds:uri="2daf3c66-56ff-4ce1-8e2a-6bae980b5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E22627-974E-4266-A859-E50662937FF1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1816b032-e785-4a92-aab6-14b1d6107930"/>
    <ds:schemaRef ds:uri="http://purl.org/dc/dcmitype/"/>
    <ds:schemaRef ds:uri="http://schemas.openxmlformats.org/package/2006/metadata/core-properties"/>
    <ds:schemaRef ds:uri="2daf3c66-56ff-4ce1-8e2a-6bae980b5957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6be7ebee-5b98-4973-86ef-ae3752ea54e7}" enabled="1" method="Privileged" siteId="{b9fec68c-c92d-461e-9a97-3d03a0f18b8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Template ANSSI</Template>
  <TotalTime>461</TotalTime>
  <Words>2576</Words>
  <Application>Microsoft Office PowerPoint</Application>
  <PresentationFormat>Affichage à l'écran (16:9)</PresentationFormat>
  <Paragraphs>494</Paragraphs>
  <Slides>29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Bitstream Vera Sans</vt:lpstr>
      <vt:lpstr>Calibri</vt:lpstr>
      <vt:lpstr>DejaVu Sans</vt:lpstr>
      <vt:lpstr>Segoe UI</vt:lpstr>
      <vt:lpstr>Wingdings</vt:lpstr>
      <vt:lpstr>TEMPLATE_OPERATEURS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RETOUR SUR LE SCÉNARIO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cp:lastModifiedBy>Merlier Adrien</cp:lastModifiedBy>
  <cp:revision>21</cp:revision>
  <dcterms:created xsi:type="dcterms:W3CDTF">2023-09-18T09:39:21Z</dcterms:created>
  <dcterms:modified xsi:type="dcterms:W3CDTF">2023-12-04T19:33:52Z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0x0101007A60771C5753A247A9E629B69FD0F51E04008CADD432277C4847B2BA10169F6FEA9C</vt:lpwstr>
  </property>
</Properties>
</file>